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ink/ink1.xml" ContentType="application/inkml+xml"/>
  <Override PartName="/ppt/notesSlides/notesSlide129.xml" ContentType="application/vnd.openxmlformats-officedocument.presentationml.notesSlide+xml"/>
  <Override PartName="/ppt/ink/ink2.xml" ContentType="application/inkml+xml"/>
  <Override PartName="/ppt/notesSlides/notesSlide130.xml" ContentType="application/vnd.openxmlformats-officedocument.presentationml.notesSlide+xml"/>
  <Override PartName="/ppt/ink/ink3.xml" ContentType="application/inkml+xml"/>
  <Override PartName="/ppt/notesSlides/notesSlide131.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2" r:id="rId1"/>
    <p:sldMasterId id="2147483896" r:id="rId2"/>
  </p:sldMasterIdLst>
  <p:notesMasterIdLst>
    <p:notesMasterId r:id="rId203"/>
  </p:notesMasterIdLst>
  <p:handoutMasterIdLst>
    <p:handoutMasterId r:id="rId204"/>
  </p:handoutMasterIdLst>
  <p:sldIdLst>
    <p:sldId id="371" r:id="rId3"/>
    <p:sldId id="374" r:id="rId4"/>
    <p:sldId id="375" r:id="rId5"/>
    <p:sldId id="380" r:id="rId6"/>
    <p:sldId id="264" r:id="rId7"/>
    <p:sldId id="376" r:id="rId8"/>
    <p:sldId id="381" r:id="rId9"/>
    <p:sldId id="267" r:id="rId10"/>
    <p:sldId id="388" r:id="rId11"/>
    <p:sldId id="389" r:id="rId12"/>
    <p:sldId id="391" r:id="rId13"/>
    <p:sldId id="392" r:id="rId14"/>
    <p:sldId id="393" r:id="rId15"/>
    <p:sldId id="394" r:id="rId16"/>
    <p:sldId id="395" r:id="rId17"/>
    <p:sldId id="382" r:id="rId18"/>
    <p:sldId id="397" r:id="rId19"/>
    <p:sldId id="384" r:id="rId20"/>
    <p:sldId id="385" r:id="rId21"/>
    <p:sldId id="400" r:id="rId22"/>
    <p:sldId id="399" r:id="rId23"/>
    <p:sldId id="383" r:id="rId24"/>
    <p:sldId id="401" r:id="rId25"/>
    <p:sldId id="402" r:id="rId26"/>
    <p:sldId id="403" r:id="rId27"/>
    <p:sldId id="404" r:id="rId28"/>
    <p:sldId id="405" r:id="rId29"/>
    <p:sldId id="378" r:id="rId30"/>
    <p:sldId id="407" r:id="rId31"/>
    <p:sldId id="409" r:id="rId32"/>
    <p:sldId id="411" r:id="rId33"/>
    <p:sldId id="412" r:id="rId34"/>
    <p:sldId id="413" r:id="rId35"/>
    <p:sldId id="410" r:id="rId36"/>
    <p:sldId id="414" r:id="rId37"/>
    <p:sldId id="415" r:id="rId38"/>
    <p:sldId id="416" r:id="rId39"/>
    <p:sldId id="419" r:id="rId40"/>
    <p:sldId id="417" r:id="rId41"/>
    <p:sldId id="418" r:id="rId42"/>
    <p:sldId id="420" r:id="rId43"/>
    <p:sldId id="422" r:id="rId44"/>
    <p:sldId id="421" r:id="rId45"/>
    <p:sldId id="423" r:id="rId46"/>
    <p:sldId id="424" r:id="rId47"/>
    <p:sldId id="425" r:id="rId48"/>
    <p:sldId id="426" r:id="rId49"/>
    <p:sldId id="379" r:id="rId50"/>
    <p:sldId id="428" r:id="rId51"/>
    <p:sldId id="429" r:id="rId52"/>
    <p:sldId id="427" r:id="rId53"/>
    <p:sldId id="430" r:id="rId54"/>
    <p:sldId id="431" r:id="rId55"/>
    <p:sldId id="433" r:id="rId56"/>
    <p:sldId id="432" r:id="rId57"/>
    <p:sldId id="569" r:id="rId58"/>
    <p:sldId id="570" r:id="rId59"/>
    <p:sldId id="571" r:id="rId60"/>
    <p:sldId id="387" r:id="rId61"/>
    <p:sldId id="434" r:id="rId62"/>
    <p:sldId id="446" r:id="rId63"/>
    <p:sldId id="448" r:id="rId64"/>
    <p:sldId id="435" r:id="rId65"/>
    <p:sldId id="436" r:id="rId66"/>
    <p:sldId id="439" r:id="rId67"/>
    <p:sldId id="457" r:id="rId68"/>
    <p:sldId id="440" r:id="rId69"/>
    <p:sldId id="444" r:id="rId70"/>
    <p:sldId id="443" r:id="rId71"/>
    <p:sldId id="449" r:id="rId72"/>
    <p:sldId id="460" r:id="rId73"/>
    <p:sldId id="450" r:id="rId74"/>
    <p:sldId id="454" r:id="rId75"/>
    <p:sldId id="453" r:id="rId76"/>
    <p:sldId id="451" r:id="rId77"/>
    <p:sldId id="458" r:id="rId78"/>
    <p:sldId id="459" r:id="rId79"/>
    <p:sldId id="461" r:id="rId80"/>
    <p:sldId id="462" r:id="rId81"/>
    <p:sldId id="463" r:id="rId82"/>
    <p:sldId id="464" r:id="rId83"/>
    <p:sldId id="467" r:id="rId84"/>
    <p:sldId id="465" r:id="rId85"/>
    <p:sldId id="466" r:id="rId86"/>
    <p:sldId id="468" r:id="rId87"/>
    <p:sldId id="469" r:id="rId88"/>
    <p:sldId id="471" r:id="rId89"/>
    <p:sldId id="470" r:id="rId90"/>
    <p:sldId id="472" r:id="rId91"/>
    <p:sldId id="473" r:id="rId92"/>
    <p:sldId id="474" r:id="rId93"/>
    <p:sldId id="475" r:id="rId94"/>
    <p:sldId id="482" r:id="rId95"/>
    <p:sldId id="484" r:id="rId96"/>
    <p:sldId id="572" r:id="rId97"/>
    <p:sldId id="589" r:id="rId98"/>
    <p:sldId id="586" r:id="rId99"/>
    <p:sldId id="587" r:id="rId100"/>
    <p:sldId id="588" r:id="rId101"/>
    <p:sldId id="483" r:id="rId102"/>
    <p:sldId id="476" r:id="rId103"/>
    <p:sldId id="486" r:id="rId104"/>
    <p:sldId id="485" r:id="rId105"/>
    <p:sldId id="573" r:id="rId106"/>
    <p:sldId id="581" r:id="rId107"/>
    <p:sldId id="583" r:id="rId108"/>
    <p:sldId id="477" r:id="rId109"/>
    <p:sldId id="487" r:id="rId110"/>
    <p:sldId id="574" r:id="rId111"/>
    <p:sldId id="590" r:id="rId112"/>
    <p:sldId id="478" r:id="rId113"/>
    <p:sldId id="479" r:id="rId114"/>
    <p:sldId id="575" r:id="rId115"/>
    <p:sldId id="488" r:id="rId116"/>
    <p:sldId id="576" r:id="rId117"/>
    <p:sldId id="489" r:id="rId118"/>
    <p:sldId id="480" r:id="rId119"/>
    <p:sldId id="491" r:id="rId120"/>
    <p:sldId id="492" r:id="rId121"/>
    <p:sldId id="490" r:id="rId122"/>
    <p:sldId id="481" r:id="rId123"/>
    <p:sldId id="493" r:id="rId124"/>
    <p:sldId id="494" r:id="rId125"/>
    <p:sldId id="495" r:id="rId126"/>
    <p:sldId id="578" r:id="rId127"/>
    <p:sldId id="525" r:id="rId128"/>
    <p:sldId id="504" r:id="rId129"/>
    <p:sldId id="505" r:id="rId130"/>
    <p:sldId id="506" r:id="rId131"/>
    <p:sldId id="507" r:id="rId132"/>
    <p:sldId id="503" r:id="rId133"/>
    <p:sldId id="496" r:id="rId134"/>
    <p:sldId id="497" r:id="rId135"/>
    <p:sldId id="508" r:id="rId136"/>
    <p:sldId id="509" r:id="rId137"/>
    <p:sldId id="529" r:id="rId138"/>
    <p:sldId id="530" r:id="rId139"/>
    <p:sldId id="510" r:id="rId140"/>
    <p:sldId id="513" r:id="rId141"/>
    <p:sldId id="512" r:id="rId142"/>
    <p:sldId id="514" r:id="rId143"/>
    <p:sldId id="511" r:id="rId144"/>
    <p:sldId id="515" r:id="rId145"/>
    <p:sldId id="516" r:id="rId146"/>
    <p:sldId id="517" r:id="rId147"/>
    <p:sldId id="518" r:id="rId148"/>
    <p:sldId id="519" r:id="rId149"/>
    <p:sldId id="520" r:id="rId150"/>
    <p:sldId id="521" r:id="rId151"/>
    <p:sldId id="522" r:id="rId152"/>
    <p:sldId id="523" r:id="rId153"/>
    <p:sldId id="528" r:id="rId154"/>
    <p:sldId id="524" r:id="rId155"/>
    <p:sldId id="526" r:id="rId156"/>
    <p:sldId id="527" r:id="rId157"/>
    <p:sldId id="498" r:id="rId158"/>
    <p:sldId id="531" r:id="rId159"/>
    <p:sldId id="499" r:id="rId160"/>
    <p:sldId id="532" r:id="rId161"/>
    <p:sldId id="500" r:id="rId162"/>
    <p:sldId id="533" r:id="rId163"/>
    <p:sldId id="534" r:id="rId164"/>
    <p:sldId id="538" r:id="rId165"/>
    <p:sldId id="577" r:id="rId166"/>
    <p:sldId id="535" r:id="rId167"/>
    <p:sldId id="536" r:id="rId168"/>
    <p:sldId id="537" r:id="rId169"/>
    <p:sldId id="539" r:id="rId170"/>
    <p:sldId id="584" r:id="rId171"/>
    <p:sldId id="585" r:id="rId172"/>
    <p:sldId id="501" r:id="rId173"/>
    <p:sldId id="543" r:id="rId174"/>
    <p:sldId id="542" r:id="rId175"/>
    <p:sldId id="540" r:id="rId176"/>
    <p:sldId id="541" r:id="rId177"/>
    <p:sldId id="566" r:id="rId178"/>
    <p:sldId id="567" r:id="rId179"/>
    <p:sldId id="568" r:id="rId180"/>
    <p:sldId id="502" r:id="rId181"/>
    <p:sldId id="544" r:id="rId182"/>
    <p:sldId id="545" r:id="rId183"/>
    <p:sldId id="546" r:id="rId184"/>
    <p:sldId id="582" r:id="rId185"/>
    <p:sldId id="547" r:id="rId186"/>
    <p:sldId id="548" r:id="rId187"/>
    <p:sldId id="549" r:id="rId188"/>
    <p:sldId id="552" r:id="rId189"/>
    <p:sldId id="553" r:id="rId190"/>
    <p:sldId id="554" r:id="rId191"/>
    <p:sldId id="550" r:id="rId192"/>
    <p:sldId id="555" r:id="rId193"/>
    <p:sldId id="557" r:id="rId194"/>
    <p:sldId id="560" r:id="rId195"/>
    <p:sldId id="591" r:id="rId196"/>
    <p:sldId id="562" r:id="rId197"/>
    <p:sldId id="558" r:id="rId198"/>
    <p:sldId id="551" r:id="rId199"/>
    <p:sldId id="563" r:id="rId200"/>
    <p:sldId id="564" r:id="rId201"/>
    <p:sldId id="565" r:id="rId20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3552">
          <p15:clr>
            <a:srgbClr val="A4A3A4"/>
          </p15:clr>
        </p15:guide>
        <p15:guide id="2" pos="187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nh Bùi" initials="T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FF"/>
    <a:srgbClr val="5D7E9D"/>
    <a:srgbClr val="000000"/>
    <a:srgbClr val="F2FDF7"/>
    <a:srgbClr val="800040"/>
    <a:srgbClr val="FF0080"/>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35" autoAdjust="0"/>
    <p:restoredTop sz="79786" autoAdjust="0"/>
  </p:normalViewPr>
  <p:slideViewPr>
    <p:cSldViewPr snapToObjects="1">
      <p:cViewPr varScale="1">
        <p:scale>
          <a:sx n="66" d="100"/>
          <a:sy n="66" d="100"/>
        </p:scale>
        <p:origin x="-1690" y="-86"/>
      </p:cViewPr>
      <p:guideLst>
        <p:guide orient="horz" pos="3552"/>
        <p:guide pos="18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commentAuthors" Target="commentAuthor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presProps" Target="presProps.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notesMaster" Target="notesMasters/notesMaster1.xml"/><Relationship Id="rId208"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tableStyles" Target="tableStyles.xml"/><Relationship Id="rId190" Type="http://schemas.openxmlformats.org/officeDocument/2006/relationships/slide" Target="slides/slide188.xml"/><Relationship Id="rId204"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2560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2560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7C2F02C-0B8F-4180-87BF-88641DD7E8C0}" type="slidenum">
              <a:rPr lang="en-US"/>
              <a:pPr>
                <a:defRPr/>
              </a:pPr>
              <a:t>‹#›</a:t>
            </a:fld>
            <a:endParaRPr lang="en-US"/>
          </a:p>
        </p:txBody>
      </p:sp>
    </p:spTree>
    <p:extLst>
      <p:ext uri="{BB962C8B-B14F-4D97-AF65-F5344CB8AC3E}">
        <p14:creationId xmlns:p14="http://schemas.microsoft.com/office/powerpoint/2010/main" val="1665433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3-26T08:38:46.386"/>
    </inkml:context>
    <inkml:brush xml:id="br0">
      <inkml:brushProperty name="width" value="0.05292" units="cm"/>
      <inkml:brushProperty name="height" value="0.05292" units="cm"/>
      <inkml:brushProperty name="color" value="#FF0000"/>
    </inkml:brush>
  </inkml:definitions>
  <inkml:trace contextRef="#ctx0" brushRef="#br0">4268 5185 0,'0'-29'141,"30"29"-125,-1 0-16,60 0 15,0-30 1,-30 0 15,-29 30 16,0 0-31,-1 0-1,60 0 1</inkml:trace>
  <inkml:trace contextRef="#ctx0" brushRef="#br0" timeOffset="17514.05">1749 5926 0,'29'29'250,"1"1"-125,0-30-78,-1 0-31,1 0-1</inkml:trace>
  <inkml:trace contextRef="#ctx0" brushRef="#br0" timeOffset="53678.06">5187 5867 0,'0'-30'16,"29"30"0,1 0 77,0 0 1,-1 0-94,1 0 16,0 0-1,-1 0 1,1 0 46,-1 0-46,1 0-16,29-30 16,-29 1-16,0 29 15,29-30 1,-59 0 0,59 1 15,0 29 0,-59-30 0,30 30-15</inkml:trace>
  <inkml:trace contextRef="#ctx0" brushRef="#br0" timeOffset="55059.34">8269 9303 0,'30'0'109,"-1"0"-78,1 0 1,0 0 30,-1 0-62,31 0 16,-1 0-1,-30 0 1,31 0 15</inkml:trace>
  <inkml:trace contextRef="#ctx0" brushRef="#br0" timeOffset="76570.25">3053 11348 0,'29'0'187,"1"0"-171,0 0-16,-1 0 47,1 0-32,0 0 1,-1 0-1,1 0 1,-1 0 93</inkml:trace>
  <inkml:trace contextRef="#ctx0" brushRef="#br0" timeOffset="79099.98">4416 11348 0</inkml:trace>
  <inkml:trace contextRef="#ctx0" brushRef="#br0" timeOffset="79248.23">4416 11348 0</inkml:trace>
  <inkml:trace contextRef="#ctx0" brushRef="#br0" timeOffset="92694.72">8654 13629 0,'30'0'187,"0"0"-187,-1 0 16,1 0 46</inkml:trace>
  <inkml:trace contextRef="#ctx0" brushRef="#br0" timeOffset="99145.1">13308 6281 0</inkml:trace>
  <inkml:trace contextRef="#ctx0" brushRef="#br0" timeOffset="171258.21">17990 11140 0,'0'30'125,"0"-1"-125,0 1 15,30 29 1,-30-29 15,30 0-15,-1-1 46,1 30-62,0-59 0,118 30 31,-89-30-31,119 0 16,-60 0 0,-29 0-1,0 0 1,-29 0 0,58 0-1,-59-30 1,-29 30-1,29-29 1,-59-1 47,30 30-48</inkml:trace>
  <inkml:trace contextRef="#ctx0" brushRef="#br0" timeOffset="178876.09">11203 12414 0</inkml:trace>
  <inkml:trace contextRef="#ctx0" brushRef="#br0" timeOffset="194220.21">19472 14310 0,'0'30'125,"0"-1"-125,0 31 15,0 58 1,0-88 0,0-1-1,0 1 1,30 0 0,-30-1-16,0 1 109,0 0-93,30-1 30,-1-29-30,1 0-16,29 0 16,0-29-1,30-60 1,119-59 0,-30 29-1,-149 119 1,1-30-16,29 30 31,-29 0 0,29 0-15,-29 0 0</inkml:trace>
  <inkml:trace contextRef="#ctx0" brushRef="#br0" timeOffset="202951.07">11144 15288 0,'0'-30'171,"30"30"-14,-1 0-95,-29-29-15,30 29-31,0-30-16,-1 30 47</inkml:trace>
  <inkml:trace contextRef="#ctx0" brushRef="#br0" timeOffset="213838.43">22288 16384 0,'30'0'281,"-1"0"-266,1 0 1,0 0-16,-1 0 31,1 0-15,-1-30 0,1 30-16,29-29 15,178-1 1,-118 30-1,-89 0 1,-1 0 62,1 0 0,0 0-62,-1 0 0,1 0-1,-1 0 63</inkml:trace>
  <inkml:trace contextRef="#ctx0" brushRef="#br0" timeOffset="-11106.31">3942 5274 0,'30'30'94,"-1"-30"-78,1 0-16,29 0 15,-29 0 16,-1 0-31,31 0 16,-1 0 0,-29 0-1,-1 0 1,1 0 0,-1 0-1,1 0 1,0 0 15,-1-30 0,31 30-15,-31 0 0,1 0 46,-30-30-46,30 30-1,-1 0 17,1 0 14,-1 0-14</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3-26T09:04:54.512"/>
    </inkml:context>
    <inkml:brush xml:id="br0">
      <inkml:brushProperty name="width" value="0.05292" units="cm"/>
      <inkml:brushProperty name="height" value="0.05292" units="cm"/>
      <inkml:brushProperty name="color" value="#FF0000"/>
    </inkml:brush>
  </inkml:definitions>
  <inkml:trace contextRef="#ctx0" brushRef="#br0">11055 5778 0</inkml:trace>
  <inkml:trace contextRef="#ctx0" brushRef="#br0" timeOffset="18574.59">9958 12325 0,'30'0'219,"-30"-29"-219,59-31 16,30 31-1,-29-60 1,-1 59 0,0 1-1,-29 29 1,-30-30 31,29 30-32,-29-30 17,30 1-32,0 29 15</inkml:trace>
  <inkml:trace contextRef="#ctx0" brushRef="#br0" timeOffset="32139.86">9069 12236 0,'30'0'172,"-30"-29"-157,89-31-15,-89 1 0,118-148 16,-58 148 0,-31-30 15,31 59-15</inkml:trace>
  <inkml:trace contextRef="#ctx0" brushRef="#br0" timeOffset="36427.53">14256 13421 0,'0'-29'125,"0"-1"-125,0 1 16,30-31-16,147-58 15,-88-1 1,0 1 0,59-1-1,-88 60 1</inkml:trace>
  <inkml:trace contextRef="#ctx0" brushRef="#br0" timeOffset="43229.74">12448 13777 0,'0'-30'203,"30"30"-156,-1 0-47,1 0 16,0 0 0,-1 0-1,31 0 1</inkml:trace>
  <inkml:trace contextRef="#ctx0" brushRef="#br0" timeOffset="45677.24">14286 14784 0,'0'-29'172,"29"-1"-172,60-177 15,0 118 1,0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3-26T09:05:56.513"/>
    </inkml:context>
    <inkml:brush xml:id="br0">
      <inkml:brushProperty name="width" value="0.05292" units="cm"/>
      <inkml:brushProperty name="height" value="0.05292" units="cm"/>
      <inkml:brushProperty name="color" value="#FF0000"/>
    </inkml:brush>
  </inkml:definitions>
  <inkml:trace contextRef="#ctx0" brushRef="#br0">2727 6015 0</inkml:trace>
  <inkml:trace contextRef="#ctx0" brushRef="#br0" timeOffset="15821.81">4238 6548 0,'30'0'250,"0"0"-250,-1 0 16,1 0-16,-1 0 31,1 0-15,0 0 0</inkml:trace>
  <inkml:trace contextRef="#ctx0" brushRef="#br0" timeOffset="20144.59">14938 6429 0,'29'0'110,"1"0"-110,89 0 15,-90 0 17,30 0-32,30 0 15,0 0 16,0 0-15,-59 0 0,29 0-1,0 0 1</inkml:trace>
  <inkml:trace contextRef="#ctx0" brushRef="#br0" timeOffset="21288.6499">8625 6726 0,'29'0'31,"1"0"-16,0 0 1,-1 0 0,1 0-1,0 0 1,29 0 0,0 0-1,-29 0 1,-1 0-1,31 0 1,-31 0 0,1 0-16</inkml:trace>
  <inkml:trace contextRef="#ctx0" brushRef="#br0" timeOffset="36011.94">14908 6400 0,'30'0'188,"-1"0"-173,60 0-15,-59 0 16,29 0 0,-29 0-1,-1 0 32</inkml:trace>
  <inkml:trace contextRef="#ctx0" brushRef="#br0" timeOffset="40192.61">11707 7970 0,'30'0'109,"-1"0"-93,-29 30 31,0-1-32,0 1-15,0 0 16,30-1 62,0-29-78,59-29 16,148-31-1,-148 31 1,326-149 0,-119 59-1,30 31 1,-59 28-1,-149 1 1,-29 29 0</inkml:trace>
  <inkml:trace contextRef="#ctx0" brushRef="#br0" timeOffset="48990.2699">11233 7644 0,'0'30'110,"0"118"-95,0-89-15,30 0 31,-1 1-15,1-60 0,-1 0 15,1 0-15,89-30-1,-30-29 1,-30 29-1,-30 1-15,31-1 16,-60 0 0,29 30-1,1-29 32,0 29-31,-1-30-1,1 30 1,0 0 0,-1-30-1,31 1 1,-1 29 0,-30-30-1,-29 1-15,89-1 16,-59 30-1,-30-30 1,30 30 0,-1-29-1</inkml:trace>
  <inkml:trace contextRef="#ctx0" brushRef="#br0" timeOffset="52433.87">13248 9777 0,'0'-29'141,"30"29"-125,0 0-16,29 0 15,-30 0 1,31 0 0,236-208-1,-207 119-15,385-592 16,119 148-1,-178 296 17,-326 177-17,-59 60 1,-1 0 0</inkml:trace>
  <inkml:trace contextRef="#ctx0" brushRef="#br0" timeOffset="114204.65">16538 11703 0,'0'-30'140,"30"-236"-108,29 118-17,0 29 1,-59 89 0,0 1-1,60-1 1,-60 1 31,29 29-32,1 0 79,0 0 0,-1 0-79,1 0 1,-1 0 31,1 0-31,0 0-1,-1 0 95,1 0 15,0 0-63,-30 29-46,0 1-16,0-1 15,0 1 1,0 0 46,0-1-46,-30 31-16,0-60 16,1 89-1,-1-30 1,30-30 46,0 1-62,-30 89 16,1-1 0,29-88-1,0-1 1</inkml:trace>
  <inkml:trace contextRef="#ctx0" brushRef="#br0" timeOffset="121733.68">16716 11822 0,'0'-30'47,"30"0"-32,-1 30 1,1 0-16,29-29 15,0-1 1,30 0 0,-29 1-1,-31-1 17</inkml:trace>
  <inkml:trace contextRef="#ctx0" brushRef="#br0" timeOffset="129368.68">17427 13095 0,'30'0'266,"0"0"-266,-1 0 16,60-59-1,-30 59-15,60-59 16,-60 59 0,30-30-1,-30 1 1,-29-1-1,29 30 1</inkml:trace>
  <inkml:trace contextRef="#ctx0" brushRef="#br0" timeOffset="140890.41">8565 15110 0,'0'-30'32,"30"30"14,0 0-30,-1 0 0,1 0-1,-30-29 17,89-30-17,148-30 1,-178 0-16,178-30 15,-88 60 17,-120 59-17</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3-26T09:08:47.337"/>
    </inkml:context>
    <inkml:brush xml:id="br0">
      <inkml:brushProperty name="width" value="0.05292" units="cm"/>
      <inkml:brushProperty name="height" value="0.05292" units="cm"/>
      <inkml:brushProperty name="color" value="#FF0000"/>
    </inkml:brush>
  </inkml:definitions>
  <inkml:trace contextRef="#ctx0" brushRef="#br0">5957 2430 0,'0'-30'16,"30"30"15,-30-29 0,30 29-31,-1 0 16,1 0-1,-1 0 32,1 0-47,0 0 16,-1 0 0,1 0-1</inkml:trace>
  <inkml:trace contextRef="#ctx0" brushRef="#br0" timeOffset="1689.05">7380 2459 0,'30'0'172,"-1"0"-125,1 30 62,-1-30-15,1 0-79</inkml:trace>
  <inkml:trace contextRef="#ctx0" brushRef="#br0" timeOffset="5320.46">10818 2756 0,'30'0'234,"-1"0"-218,1 0 0,0 0 30</inkml:trace>
  <inkml:trace contextRef="#ctx0" brushRef="#br0" timeOffset="10495.52">12804 2519 0,'0'-30'78,"29"30"-62,1-30-1,89 30 1,-60 0 0,-30 0-1,1 0 17,0 0-32,-1-29 15,1 29 1,0 0-16,-1 0 15</inkml:trace>
  <inkml:trace contextRef="#ctx0" brushRef="#br0" timeOffset="36395.75">385 10311 0,'30'29'109,"-30"1"-109,0 29 16,-30 119 0,30-30-1,0-118 1,0-1-16,0 30 16,0 1-1,0-1 1,0-29-1,0-1 64,0 1-79,0-1 31,0 1 0,0 0 0,-29-1-31,29 60 16,-30 30 0,30-60-1,0-29 1,0-1 15,0 1-15,0 0 46,0-1-46,0 1 15</inkml:trace>
  <inkml:trace contextRef="#ctx0" brushRef="#br0" timeOffset="45063.55">14049 11259 0,'-30'0'62,"0"0"-30,30 29-17,0 31 1,0 58-16,-29 30 31,29-118-31,0-1 16,29-29 77,1 0-93,0 0 0,325-148 16,60 30 0,-178-1-1,-89 60 1,-148 29-16,119 1 16,0-1 15,58-29-16,-88 59 1,-29-30 0,-31 30-1,30 0 48,-29-29-63,0 29 15,-1-30-15,60-59 16,30 59 0,-60 1-1,0 29 1,1 0 0,-60-30-1,29 30 16</inkml:trace>
  <inkml:trace contextRef="#ctx0" brushRef="#br0" timeOffset="91027.7899">10699 16206 0,'-29'0'63,"29"30"-63,-30 29 15,60-59 79,29 0-78,178-118-16,148-60 31,30 119-16,-89-30 1,-148 89 0,-89 0-1,-59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3-26T09:10:40.118"/>
    </inkml:context>
    <inkml:brush xml:id="br0">
      <inkml:brushProperty name="width" value="0.05292" units="cm"/>
      <inkml:brushProperty name="height" value="0.05292" units="cm"/>
      <inkml:brushProperty name="color" value="#FF0000"/>
    </inkml:brush>
  </inkml:definitions>
  <inkml:trace contextRef="#ctx0" brushRef="#br0">15501 15080 0,'29'0'266,"-29"-29"-250,149-1-1,58-88 1,-118 58-1,-59 31 1</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3-26T09:10:52.776"/>
    </inkml:context>
    <inkml:brush xml:id="br0">
      <inkml:brushProperty name="width" value="0.05292" units="cm"/>
      <inkml:brushProperty name="height" value="0.05292" units="cm"/>
      <inkml:brushProperty name="color" value="#FF0000"/>
    </inkml:brush>
  </inkml:definitions>
  <inkml:trace contextRef="#ctx0" brushRef="#br0">12211 4030 0,'30'0'46,"29"0"-30,30 0-16,118-30 16,-59 30-1,-118 0-15,29 0 16,-29-30 46,59 1-46,-30-1 0</inkml:trace>
  <inkml:trace contextRef="#ctx0" brushRef="#br0" timeOffset="4590.02">4861 7289 0,'29'0'47,"1"0"-31,0 0 0,-1 0-1,1 0 1,0 0-1,-1 0 1,60 0 0,-30 0-1,1 0 1,-31 0-16,31 0 16,88 0-1,-59 0 1,0 0-1</inkml:trace>
  <inkml:trace contextRef="#ctx0" brushRef="#br0" timeOffset="8297.03">7765 10399 0,'0'30'125,"0"0"-125,0-1 15,0 60 1,0-30 0,30-59 46,29 0-62,149 0 16,236-118-1,60-60 1,-119 0 0,-296 149-16,267-90 15,-208 60 1,-118 29 0</inkml:trace>
  <inkml:trace contextRef="#ctx0" brushRef="#br0" timeOffset="13415.99">7261 16591 0,'-29'0'203,"-1"0"-203,0 0 0,1 30 15,-1 29 1,30-29 0,-29 0-1,-1-30 1,0 59-1,60-59 142,0 0-157,88 0 15,-88 0 1,118-30 0,0 30-1,119-29 1,0-60-1,-90 59 1,-58 30 0,-89 0-1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3-26T09:11:28.091"/>
    </inkml:context>
    <inkml:brush xml:id="br0">
      <inkml:brushProperty name="width" value="0.05292" units="cm"/>
      <inkml:brushProperty name="height" value="0.05292" units="cm"/>
      <inkml:brushProperty name="color" value="#FF0000"/>
    </inkml:brush>
  </inkml:definitions>
  <inkml:trace contextRef="#ctx0" brushRef="#br0">9247 6607 0,'0'-29'32,"30"-1"-17,148-89 1,-30 90 0,-119 29-1,1 0 16,0 0 16,-30 59-31,-89 119 0,30-60-16,-119 179 15,89-179 16,-30 1-15,1-1 0,-31 1-1,-58 236 1,88-118 0,31-89-1,-1 0 1,89 1-1,0 88 1,89-149-16,148 209 16,0-149-1,0-89 1,-89-29 0,30-1-1,89-29 16,-149 0-15,1-59 0,-90 0-1,31-30 1,-31 0 0,-29-29-1,-29 88 16,-268 30-15,-29 0 0,30 0-1,237 30-15,-60-1 16,-59 60 0,0 89 15,30 59-16,89-30 1,59-29 0,-30-30-1,30 30 1,0 89 0,0-60-1,0 30 1,0-59-1,0 29 1,30 149 0,29-90-1,-29-147 1,-30-30 0,0-30 15,-59 89-16,-179 148 1,-147 149 0,59-179-1,119-177 1,207-59 0,-30-30-1</inkml:trace>
  <inkml:trace contextRef="#ctx0" brushRef="#br0" timeOffset="5497.65">8269 12088 0,'0'30'78,"-30"-1"-78,30 31 0,-88 177 16,-1-89-1,118-148 79,31-30-78,-31 30-16,60-59 15,-30 0-15,238-149 16,-1 31 0,-177 88-1,-60 89 1,0-30 0,1 30-1,-31 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DCFA3834-3F2B-4C33-A2CE-E622C074A5AB}" type="slidenum">
              <a:rPr lang="en-US"/>
              <a:pPr>
                <a:defRPr/>
              </a:pPr>
              <a:t>‹#›</a:t>
            </a:fld>
            <a:endParaRPr lang="en-US"/>
          </a:p>
        </p:txBody>
      </p:sp>
    </p:spTree>
    <p:extLst>
      <p:ext uri="{BB962C8B-B14F-4D97-AF65-F5344CB8AC3E}">
        <p14:creationId xmlns:p14="http://schemas.microsoft.com/office/powerpoint/2010/main" val="414188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xmlns="" id="{22766DFB-27E5-4D38-8682-E19AE6945313}"/>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xmlns="" id="{177837C4-5DD3-41A1-AAC0-1FF9D8350F2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xmlns="" id="{B15ACB28-96BF-49D1-BD15-729D79D3F68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131B2A-1532-4D88-A7C2-7AFE82FD009F}"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a:t>
            </a:fld>
            <a:endParaRPr lang="en-US"/>
          </a:p>
        </p:txBody>
      </p:sp>
    </p:spTree>
    <p:extLst>
      <p:ext uri="{BB962C8B-B14F-4D97-AF65-F5344CB8AC3E}">
        <p14:creationId xmlns:p14="http://schemas.microsoft.com/office/powerpoint/2010/main" val="17840521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Java có cách nối và chèn choỗi bằng dấu “+” hoặc sd Stringbuilder</a:t>
            </a:r>
          </a:p>
          <a:p>
            <a:r>
              <a:rPr lang="en-US"/>
              <a:t>---Khi làm việc với choỗi, đặc biệt nối chuỗi khi lấy dữ liệu từ Internet hoặc đọc dữ liệu từ file </a:t>
            </a:r>
            <a:r>
              <a:rPr lang="en-US">
                <a:sym typeface="Wingdings" panose="05000000000000000000" pitchFamily="2" charset="2"/>
              </a:rPr>
              <a:t>ko nên dung dấu +, (vì khi dung dấu + sẽ phát sinh ra một đối tượng mớirất tốn bộ nhớchạy rất chậm)</a:t>
            </a:r>
            <a:r>
              <a:rPr lang="en-US"/>
              <a:t> ta sẽ thấy rõ khi test trên 1 tập dữ liệu rất lớn</a:t>
            </a:r>
          </a:p>
          <a:p>
            <a:r>
              <a:rPr lang="en-US"/>
              <a:t>Để giải quyết vấn đề này, nên ta dung lớp StringBuilder, thông qua hàm append</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146</a:t>
            </a:fld>
            <a:endParaRPr lang="en-US"/>
          </a:p>
        </p:txBody>
      </p:sp>
    </p:spTree>
    <p:extLst>
      <p:ext uri="{BB962C8B-B14F-4D97-AF65-F5344CB8AC3E}">
        <p14:creationId xmlns:p14="http://schemas.microsoft.com/office/powerpoint/2010/main" val="3063098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Java có cách nối và chèn choỗi bằng dấu “+” hoặc sd Stringbuilder</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147</a:t>
            </a:fld>
            <a:endParaRPr lang="en-US"/>
          </a:p>
        </p:txBody>
      </p:sp>
    </p:spTree>
    <p:extLst>
      <p:ext uri="{BB962C8B-B14F-4D97-AF65-F5344CB8AC3E}">
        <p14:creationId xmlns:p14="http://schemas.microsoft.com/office/powerpoint/2010/main" val="34440549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Học thêm “split” từ version 1.4 mới có, còn Stringtokenizer là có ở phiên bản trước đó. Tùy thuộc vào tình huống mà sd phương thức phù hợp</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148</a:t>
            </a:fld>
            <a:endParaRPr lang="en-US"/>
          </a:p>
        </p:txBody>
      </p:sp>
    </p:spTree>
    <p:extLst>
      <p:ext uri="{BB962C8B-B14F-4D97-AF65-F5344CB8AC3E}">
        <p14:creationId xmlns:p14="http://schemas.microsoft.com/office/powerpoint/2010/main" val="41759725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149</a:t>
            </a:fld>
            <a:endParaRPr lang="en-US"/>
          </a:p>
        </p:txBody>
      </p:sp>
    </p:spTree>
    <p:extLst>
      <p:ext uri="{BB962C8B-B14F-4D97-AF65-F5344CB8AC3E}">
        <p14:creationId xmlns:p14="http://schemas.microsoft.com/office/powerpoint/2010/main" val="17379249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150</a:t>
            </a:fld>
            <a:endParaRPr lang="en-US"/>
          </a:p>
        </p:txBody>
      </p:sp>
    </p:spTree>
    <p:extLst>
      <p:ext uri="{BB962C8B-B14F-4D97-AF65-F5344CB8AC3E}">
        <p14:creationId xmlns:p14="http://schemas.microsoft.com/office/powerpoint/2010/main" val="11270663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Thông qua 2 hàm toUpper và toLowe để đối choỗi HOA </a:t>
            </a:r>
            <a:r>
              <a:rPr lang="en-US">
                <a:sym typeface="Wingdings" panose="05000000000000000000" pitchFamily="2" charset="2"/>
              </a:rPr>
              <a:t>thường</a:t>
            </a:r>
          </a:p>
          <a:p>
            <a:r>
              <a:rPr lang="en-US">
                <a:sym typeface="Wingdings" panose="05000000000000000000" pitchFamily="2" charset="2"/>
              </a:rPr>
              <a:t>---------đa phần là sử dụng trong tối ưu choỗi-------</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151</a:t>
            </a:fld>
            <a:endParaRPr lang="en-US"/>
          </a:p>
        </p:txBody>
      </p:sp>
    </p:spTree>
    <p:extLst>
      <p:ext uri="{BB962C8B-B14F-4D97-AF65-F5344CB8AC3E}">
        <p14:creationId xmlns:p14="http://schemas.microsoft.com/office/powerpoint/2010/main" val="21044367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a:p>
            <a:pPr marL="171450" indent="-171450">
              <a:buFontTx/>
              <a:buChar char="-"/>
            </a:pPr>
            <a:r>
              <a:rPr lang="en-US"/>
              <a:t>Wrapper class: int, float, double,long,… ứng với từng kiểu sẽ có lớp tương ứng bằng cách viết hoa ký tự đầu</a:t>
            </a:r>
          </a:p>
          <a:p>
            <a:pPr marL="171450" indent="-171450">
              <a:buFontTx/>
              <a:buChar char="-"/>
            </a:pPr>
            <a:r>
              <a:rPr lang="en-US">
                <a:sym typeface="Wingdings" panose="05000000000000000000" pitchFamily="2" charset="2"/>
              </a:rPr>
              <a:t>dung wrapper tương ứng và gọi phương thức parseInt</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152</a:t>
            </a:fld>
            <a:endParaRPr lang="en-US"/>
          </a:p>
        </p:txBody>
      </p:sp>
    </p:spTree>
    <p:extLst>
      <p:ext uri="{BB962C8B-B14F-4D97-AF65-F5344CB8AC3E}">
        <p14:creationId xmlns:p14="http://schemas.microsoft.com/office/powerpoint/2010/main" val="161754786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Pakage “demo”</a:t>
            </a:r>
            <a:r>
              <a:rPr lang="en-US">
                <a:sym typeface="Wingdings" panose="05000000000000000000" pitchFamily="2" charset="2"/>
              </a:rPr>
              <a:t>YeuCau05, YeuCau06</a:t>
            </a:r>
            <a:endParaRPr lang="en-US"/>
          </a:p>
          <a:p>
            <a:r>
              <a:rPr lang="en-US"/>
              <a:t>Yêu cầu 6: kiểm tra chuỗi</a:t>
            </a:r>
            <a:r>
              <a:rPr lang="en-US">
                <a:sym typeface="Wingdings" panose="05000000000000000000" pitchFamily="2" charset="2"/>
              </a:rPr>
              <a:t> lấy từng ký tự của choỗi ra và so sánh tình trạng choỗi</a:t>
            </a:r>
          </a:p>
          <a:p>
            <a:r>
              <a:rPr lang="en-US">
                <a:sym typeface="Wingdings" panose="05000000000000000000" pitchFamily="2" charset="2"/>
              </a:rPr>
              <a:t>dung vòng lặp lất từng ký tự ra so sánh các ký tự đầu vs ký tự cuối, ký tự kế đầu vs kế cuối.</a:t>
            </a:r>
          </a:p>
          <a:p>
            <a:r>
              <a:rPr lang="en-US">
                <a:sym typeface="Wingdings" panose="05000000000000000000" pitchFamily="2" charset="2"/>
              </a:rPr>
              <a:t>- Khi nào nó còn bằng nhau thì cứ chạy bình thường</a:t>
            </a:r>
          </a:p>
          <a:p>
            <a:r>
              <a:rPr lang="en-US">
                <a:sym typeface="Wingdings" panose="05000000000000000000" pitchFamily="2" charset="2"/>
              </a:rPr>
              <a:t>- Khi nào nó khác nhau thì nó ko phải panlynlome</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153</a:t>
            </a:fld>
            <a:endParaRPr lang="en-US"/>
          </a:p>
        </p:txBody>
      </p:sp>
    </p:spTree>
    <p:extLst>
      <p:ext uri="{BB962C8B-B14F-4D97-AF65-F5344CB8AC3E}">
        <p14:creationId xmlns:p14="http://schemas.microsoft.com/office/powerpoint/2010/main" val="28485915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156</a:t>
            </a:fld>
            <a:endParaRPr lang="en-US"/>
          </a:p>
        </p:txBody>
      </p:sp>
    </p:spTree>
    <p:extLst>
      <p:ext uri="{BB962C8B-B14F-4D97-AF65-F5344CB8AC3E}">
        <p14:creationId xmlns:p14="http://schemas.microsoft.com/office/powerpoint/2010/main" val="39998092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Mục đích</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157</a:t>
            </a:fld>
            <a:endParaRPr lang="en-US"/>
          </a:p>
        </p:txBody>
      </p:sp>
    </p:spTree>
    <p:extLst>
      <p:ext uri="{BB962C8B-B14F-4D97-AF65-F5344CB8AC3E}">
        <p14:creationId xmlns:p14="http://schemas.microsoft.com/office/powerpoint/2010/main" val="338792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a:t>
            </a:fld>
            <a:endParaRPr lang="en-US"/>
          </a:p>
        </p:txBody>
      </p:sp>
    </p:spTree>
    <p:extLst>
      <p:ext uri="{BB962C8B-B14F-4D97-AF65-F5344CB8AC3E}">
        <p14:creationId xmlns:p14="http://schemas.microsoft.com/office/powerpoint/2010/main" val="20058404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Cách chỉnh sửa dữ liệu và duyệt dữ liệu trên mảng</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160</a:t>
            </a:fld>
            <a:endParaRPr lang="en-US"/>
          </a:p>
        </p:txBody>
      </p:sp>
    </p:spTree>
    <p:extLst>
      <p:ext uri="{BB962C8B-B14F-4D97-AF65-F5344CB8AC3E}">
        <p14:creationId xmlns:p14="http://schemas.microsoft.com/office/powerpoint/2010/main" val="421839120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161</a:t>
            </a:fld>
            <a:endParaRPr lang="en-US"/>
          </a:p>
        </p:txBody>
      </p:sp>
    </p:spTree>
    <p:extLst>
      <p:ext uri="{BB962C8B-B14F-4D97-AF65-F5344CB8AC3E}">
        <p14:creationId xmlns:p14="http://schemas.microsoft.com/office/powerpoint/2010/main" val="343504175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162</a:t>
            </a:fld>
            <a:endParaRPr lang="en-US"/>
          </a:p>
        </p:txBody>
      </p:sp>
    </p:spTree>
    <p:extLst>
      <p:ext uri="{BB962C8B-B14F-4D97-AF65-F5344CB8AC3E}">
        <p14:creationId xmlns:p14="http://schemas.microsoft.com/office/powerpoint/2010/main" val="19155837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164</a:t>
            </a:fld>
            <a:endParaRPr lang="en-US"/>
          </a:p>
        </p:txBody>
      </p:sp>
    </p:spTree>
    <p:extLst>
      <p:ext uri="{BB962C8B-B14F-4D97-AF65-F5344CB8AC3E}">
        <p14:creationId xmlns:p14="http://schemas.microsoft.com/office/powerpoint/2010/main" val="34792104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Vd25_TimKiem: Tìm xem phần tử đó có hay ko? Và xuất hiện bao nhiêu lần?</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167</a:t>
            </a:fld>
            <a:endParaRPr lang="en-US"/>
          </a:p>
        </p:txBody>
      </p:sp>
    </p:spTree>
    <p:extLst>
      <p:ext uri="{BB962C8B-B14F-4D97-AF65-F5344CB8AC3E}">
        <p14:creationId xmlns:p14="http://schemas.microsoft.com/office/powerpoint/2010/main" val="27013662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Dùng các giải thuật nào để sx?</a:t>
            </a:r>
          </a:p>
          <a:p>
            <a:r>
              <a:rPr lang="en-US"/>
              <a:t>+Dùng các giải thuật để sx (Cấu trúc dữ liệu&amp;giải thuật): Bubble Sort, SelectionSort, QuickSort, InsertSort,…</a:t>
            </a:r>
          </a:p>
          <a:p>
            <a:r>
              <a:rPr lang="en-GB"/>
              <a:t>+ SX mảng dựa vào các thư viện có sẵn trong java</a:t>
            </a: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171</a:t>
            </a:fld>
            <a:endParaRPr lang="en-US"/>
          </a:p>
        </p:txBody>
      </p:sp>
    </p:spTree>
    <p:extLst>
      <p:ext uri="{BB962C8B-B14F-4D97-AF65-F5344CB8AC3E}">
        <p14:creationId xmlns:p14="http://schemas.microsoft.com/office/powerpoint/2010/main" val="17255496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172</a:t>
            </a:fld>
            <a:endParaRPr lang="en-US"/>
          </a:p>
        </p:txBody>
      </p:sp>
    </p:spTree>
    <p:extLst>
      <p:ext uri="{BB962C8B-B14F-4D97-AF65-F5344CB8AC3E}">
        <p14:creationId xmlns:p14="http://schemas.microsoft.com/office/powerpoint/2010/main" val="419321790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173</a:t>
            </a:fld>
            <a:endParaRPr lang="en-US"/>
          </a:p>
        </p:txBody>
      </p:sp>
    </p:spTree>
    <p:extLst>
      <p:ext uri="{BB962C8B-B14F-4D97-AF65-F5344CB8AC3E}">
        <p14:creationId xmlns:p14="http://schemas.microsoft.com/office/powerpoint/2010/main" val="29553875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174</a:t>
            </a:fld>
            <a:endParaRPr lang="en-US"/>
          </a:p>
        </p:txBody>
      </p:sp>
    </p:spTree>
    <p:extLst>
      <p:ext uri="{BB962C8B-B14F-4D97-AF65-F5344CB8AC3E}">
        <p14:creationId xmlns:p14="http://schemas.microsoft.com/office/powerpoint/2010/main" val="1828854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175</a:t>
            </a:fld>
            <a:endParaRPr lang="en-US"/>
          </a:p>
        </p:txBody>
      </p:sp>
    </p:spTree>
    <p:extLst>
      <p:ext uri="{BB962C8B-B14F-4D97-AF65-F5344CB8AC3E}">
        <p14:creationId xmlns:p14="http://schemas.microsoft.com/office/powerpoint/2010/main" val="141216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a:t>
            </a:fld>
            <a:endParaRPr lang="en-US"/>
          </a:p>
        </p:txBody>
      </p:sp>
    </p:spTree>
    <p:extLst>
      <p:ext uri="{BB962C8B-B14F-4D97-AF65-F5344CB8AC3E}">
        <p14:creationId xmlns:p14="http://schemas.microsoft.com/office/powerpoint/2010/main" val="23828296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kiến thức mới về phần Collection</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179</a:t>
            </a:fld>
            <a:endParaRPr lang="en-US"/>
          </a:p>
        </p:txBody>
      </p:sp>
    </p:spTree>
    <p:extLst>
      <p:ext uri="{BB962C8B-B14F-4D97-AF65-F5344CB8AC3E}">
        <p14:creationId xmlns:p14="http://schemas.microsoft.com/office/powerpoint/2010/main" val="332285859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 5, 6,4 -&gt;bắt nhập lại 4</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181</a:t>
            </a:fld>
            <a:endParaRPr lang="en-US"/>
          </a:p>
        </p:txBody>
      </p:sp>
    </p:spTree>
    <p:extLst>
      <p:ext uri="{BB962C8B-B14F-4D97-AF65-F5344CB8AC3E}">
        <p14:creationId xmlns:p14="http://schemas.microsoft.com/office/powerpoint/2010/main" val="326680750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 truyền tập tin dữ liệu kiểu file</a:t>
            </a:r>
          </a:p>
          <a:p>
            <a:r>
              <a:rPr lang="en-US"/>
              <a:t>Ngoại lệ: </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183</a:t>
            </a:fld>
            <a:endParaRPr lang="en-US"/>
          </a:p>
        </p:txBody>
      </p:sp>
    </p:spTree>
    <p:extLst>
      <p:ext uri="{BB962C8B-B14F-4D97-AF65-F5344CB8AC3E}">
        <p14:creationId xmlns:p14="http://schemas.microsoft.com/office/powerpoint/2010/main" val="41970443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Collection-tập hợp </a:t>
            </a:r>
            <a:r>
              <a:rPr lang="en-US">
                <a:sym typeface="Wingdings" panose="05000000000000000000" pitchFamily="2" charset="2"/>
              </a:rPr>
              <a:t>giải quyết các hạn chế của mảng</a:t>
            </a:r>
          </a:p>
          <a:p>
            <a:r>
              <a:rPr lang="en-US">
                <a:sym typeface="Wingdings" panose="05000000000000000000" pitchFamily="2" charset="2"/>
              </a:rPr>
              <a:t>-&gt;là lớp có thể lưu trữ danh sách và tự động co giãn theo thời gian</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184</a:t>
            </a:fld>
            <a:endParaRPr lang="en-US"/>
          </a:p>
        </p:txBody>
      </p:sp>
    </p:spTree>
    <p:extLst>
      <p:ext uri="{BB962C8B-B14F-4D97-AF65-F5344CB8AC3E}">
        <p14:creationId xmlns:p14="http://schemas.microsoft.com/office/powerpoint/2010/main" val="268279616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Cách thức hoạt động giống như ds liên kết mà sv đã học trong môn CTDL&amp;GT</a:t>
            </a:r>
          </a:p>
          <a:p>
            <a:r>
              <a:rPr lang="en-US"/>
              <a:t>ArrayList: học lên Android thì ArrayList được sử dụng rất nhiều trong quá trình lưu trữ, xử lý danh sách thông tin</a:t>
            </a:r>
          </a:p>
          <a:p>
            <a:r>
              <a:rPr lang="en-US"/>
              <a:t>HashMap: lưu trữ dữ liệu theo dạng khóa chính và đối tượng (KEY &amp; VALUE), được sử dụng rất nhiều trong tương tác CSDL hay lưu dạng đối tượng</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185</a:t>
            </a:fld>
            <a:endParaRPr lang="en-US"/>
          </a:p>
        </p:txBody>
      </p:sp>
    </p:spTree>
    <p:extLst>
      <p:ext uri="{BB962C8B-B14F-4D97-AF65-F5344CB8AC3E}">
        <p14:creationId xmlns:p14="http://schemas.microsoft.com/office/powerpoint/2010/main" val="38621327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https://gpcoder.com/2541-arraylist-trong-java/</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186</a:t>
            </a:fld>
            <a:endParaRPr lang="en-US"/>
          </a:p>
        </p:txBody>
      </p:sp>
    </p:spTree>
    <p:extLst>
      <p:ext uri="{BB962C8B-B14F-4D97-AF65-F5344CB8AC3E}">
        <p14:creationId xmlns:p14="http://schemas.microsoft.com/office/powerpoint/2010/main" val="310922962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t>ArrayList() </a:t>
            </a:r>
            <a:r>
              <a:rPr lang="en-US">
                <a:sym typeface="Wingdings" panose="05000000000000000000" pitchFamily="2" charset="2"/>
              </a:rPr>
              <a:t> ko có đối số</a:t>
            </a:r>
            <a:endParaRPr lang="en-US"/>
          </a:p>
          <a:p>
            <a:pPr lvl="1"/>
            <a:r>
              <a:rPr lang="en-US"/>
              <a:t>ArrayList(Collection c) </a:t>
            </a:r>
            <a:r>
              <a:rPr lang="en-US">
                <a:sym typeface="Wingdings" panose="05000000000000000000" pitchFamily="2" charset="2"/>
              </a:rPr>
              <a:t> truyền collection, vừa khởi tạo vừa cấp luôn ds ban đầu</a:t>
            </a:r>
            <a:endParaRPr lang="en-US"/>
          </a:p>
          <a:p>
            <a:pPr lvl="1"/>
            <a:r>
              <a:rPr lang="en-US"/>
              <a:t>ArrayList(int initialCapatity) </a:t>
            </a:r>
            <a:r>
              <a:rPr lang="en-US">
                <a:sym typeface="Wingdings" panose="05000000000000000000" pitchFamily="2" charset="2"/>
              </a:rPr>
              <a:t>cho biết khả năng lưu trữ tối đa của nó</a:t>
            </a:r>
          </a:p>
          <a:p>
            <a:pPr lvl="1"/>
            <a:r>
              <a:rPr lang="en-US">
                <a:sym typeface="Wingdings" panose="05000000000000000000" pitchFamily="2" charset="2"/>
              </a:rPr>
              <a:t>-----chỉ cần sử dụng ArrayList là được</a:t>
            </a:r>
            <a:endParaRPr lang="en-GB"/>
          </a:p>
          <a:p>
            <a:pPr marL="0" marR="0" lvl="0" indent="0" algn="l" defTabSz="914400" rtl="0" eaLnBrk="0" fontAlgn="base" latinLnBrk="0" hangingPunct="0">
              <a:lnSpc>
                <a:spcPct val="100000"/>
              </a:lnSpc>
              <a:spcBef>
                <a:spcPct val="30000"/>
              </a:spcBef>
              <a:spcAft>
                <a:spcPct val="0"/>
              </a:spcAft>
              <a:buClrTx/>
              <a:buSzTx/>
              <a:buFontTx/>
              <a:buNone/>
              <a:tabLst/>
              <a:defRPr/>
            </a:pPr>
            <a:r>
              <a:rPr lang="vi-VN" b="1" i="0">
                <a:solidFill>
                  <a:srgbClr val="555555"/>
                </a:solidFill>
                <a:effectLst/>
                <a:latin typeface="Lora"/>
              </a:rPr>
              <a:t>ArrayList(int capacity)</a:t>
            </a:r>
            <a:r>
              <a:rPr lang="vi-VN" b="0" i="0">
                <a:solidFill>
                  <a:srgbClr val="555555"/>
                </a:solidFill>
                <a:effectLst/>
                <a:latin typeface="Lora"/>
              </a:rPr>
              <a:t>: khởi tạo một danh sách mảng mà có sức chứa (compacity) ban đầu được chỉ định. Nếu không chỉ định, mặc định là </a:t>
            </a:r>
            <a:r>
              <a:rPr lang="vi-VN" b="1" i="0">
                <a:solidFill>
                  <a:srgbClr val="555555"/>
                </a:solidFill>
                <a:effectLst/>
                <a:latin typeface="Lora"/>
              </a:rPr>
              <a:t>10</a:t>
            </a:r>
            <a:r>
              <a:rPr lang="vi-VN" b="0" i="0">
                <a:solidFill>
                  <a:srgbClr val="555555"/>
                </a:solidFill>
                <a:effectLst/>
                <a:latin typeface="Lora"/>
              </a:rPr>
              <a:t>. Mỗi lần thêm một phần tử vào danh sách, nếu vượt quá sức chứa cho phép thì danh sách sẽ tự động tăng thêm </a:t>
            </a:r>
            <a:r>
              <a:rPr lang="vi-VN" b="1" i="0">
                <a:solidFill>
                  <a:srgbClr val="555555"/>
                </a:solidFill>
                <a:effectLst/>
                <a:latin typeface="Lora"/>
              </a:rPr>
              <a:t>50%</a:t>
            </a:r>
            <a:r>
              <a:rPr lang="vi-VN" b="0" i="0">
                <a:solidFill>
                  <a:srgbClr val="555555"/>
                </a:solidFill>
                <a:effectLst/>
                <a:latin typeface="Lora"/>
              </a:rPr>
              <a:t> kích thước hiện có.</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187</a:t>
            </a:fld>
            <a:endParaRPr lang="en-US"/>
          </a:p>
        </p:txBody>
      </p:sp>
    </p:spTree>
    <p:extLst>
      <p:ext uri="{BB962C8B-B14F-4D97-AF65-F5344CB8AC3E}">
        <p14:creationId xmlns:p14="http://schemas.microsoft.com/office/powerpoint/2010/main" val="34240671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188</a:t>
            </a:fld>
            <a:endParaRPr lang="en-US"/>
          </a:p>
        </p:txBody>
      </p:sp>
    </p:spTree>
    <p:extLst>
      <p:ext uri="{BB962C8B-B14F-4D97-AF65-F5344CB8AC3E}">
        <p14:creationId xmlns:p14="http://schemas.microsoft.com/office/powerpoint/2010/main" val="137250001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189</a:t>
            </a:fld>
            <a:endParaRPr lang="en-US"/>
          </a:p>
        </p:txBody>
      </p:sp>
    </p:spTree>
    <p:extLst>
      <p:ext uri="{BB962C8B-B14F-4D97-AF65-F5344CB8AC3E}">
        <p14:creationId xmlns:p14="http://schemas.microsoft.com/office/powerpoint/2010/main" val="7915923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u="sng"/>
              <a:t>HashMap()</a:t>
            </a:r>
            <a:r>
              <a:rPr lang="en-US">
                <a:sym typeface="Wingdings" panose="05000000000000000000" pitchFamily="2" charset="2"/>
              </a:rPr>
              <a:t>khởi tạo một đối tượng HashMap</a:t>
            </a:r>
            <a:endParaRPr lang="en-US"/>
          </a:p>
          <a:p>
            <a:pPr lvl="1"/>
            <a:r>
              <a:rPr lang="en-US"/>
              <a:t>HashMap(Collection c)</a:t>
            </a:r>
            <a:r>
              <a:rPr lang="en-US">
                <a:sym typeface="Wingdings" panose="05000000000000000000" pitchFamily="2" charset="2"/>
              </a:rPr>
              <a:t>vừa khởi tạo vừa cấp phát cho nó 1 ds các phần tử</a:t>
            </a:r>
            <a:endParaRPr lang="en-US"/>
          </a:p>
          <a:p>
            <a:pPr lvl="1"/>
            <a:r>
              <a:rPr lang="en-US"/>
              <a:t>HashMap(int capacity)</a:t>
            </a:r>
            <a:r>
              <a:rPr lang="en-US">
                <a:sym typeface="Wingdings" panose="05000000000000000000" pitchFamily="2" charset="2"/>
              </a:rPr>
              <a:t>truyền vào khả năng lưu trữ tối đa của nó</a:t>
            </a:r>
            <a:endParaRPr lang="en-US"/>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191</a:t>
            </a:fld>
            <a:endParaRPr lang="en-US"/>
          </a:p>
        </p:txBody>
      </p:sp>
    </p:spTree>
    <p:extLst>
      <p:ext uri="{BB962C8B-B14F-4D97-AF65-F5344CB8AC3E}">
        <p14:creationId xmlns:p14="http://schemas.microsoft.com/office/powerpoint/2010/main" val="3441860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a:t>
            </a:fld>
            <a:endParaRPr lang="en-US"/>
          </a:p>
        </p:txBody>
      </p:sp>
    </p:spTree>
    <p:extLst>
      <p:ext uri="{BB962C8B-B14F-4D97-AF65-F5344CB8AC3E}">
        <p14:creationId xmlns:p14="http://schemas.microsoft.com/office/powerpoint/2010/main" val="34516390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192</a:t>
            </a:fld>
            <a:endParaRPr lang="en-US"/>
          </a:p>
        </p:txBody>
      </p:sp>
    </p:spTree>
    <p:extLst>
      <p:ext uri="{BB962C8B-B14F-4D97-AF65-F5344CB8AC3E}">
        <p14:creationId xmlns:p14="http://schemas.microsoft.com/office/powerpoint/2010/main" val="219576608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193</a:t>
            </a:fld>
            <a:endParaRPr lang="en-US"/>
          </a:p>
        </p:txBody>
      </p:sp>
    </p:spTree>
    <p:extLst>
      <p:ext uri="{BB962C8B-B14F-4D97-AF65-F5344CB8AC3E}">
        <p14:creationId xmlns:p14="http://schemas.microsoft.com/office/powerpoint/2010/main" val="3088682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a:t>
            </a:fld>
            <a:endParaRPr lang="en-US"/>
          </a:p>
        </p:txBody>
      </p:sp>
    </p:spTree>
    <p:extLst>
      <p:ext uri="{BB962C8B-B14F-4D97-AF65-F5344CB8AC3E}">
        <p14:creationId xmlns:p14="http://schemas.microsoft.com/office/powerpoint/2010/main" val="2437971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16</a:t>
            </a:fld>
            <a:endParaRPr lang="en-US"/>
          </a:p>
        </p:txBody>
      </p:sp>
    </p:spTree>
    <p:extLst>
      <p:ext uri="{BB962C8B-B14F-4D97-AF65-F5344CB8AC3E}">
        <p14:creationId xmlns:p14="http://schemas.microsoft.com/office/powerpoint/2010/main" val="131378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a:t>
            </a:fld>
            <a:endParaRPr lang="en-US"/>
          </a:p>
        </p:txBody>
      </p:sp>
    </p:spTree>
    <p:extLst>
      <p:ext uri="{BB962C8B-B14F-4D97-AF65-F5344CB8AC3E}">
        <p14:creationId xmlns:p14="http://schemas.microsoft.com/office/powerpoint/2010/main" val="716868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FA3834-3F2B-4C33-A2CE-E622C074A5AB}" type="slidenum">
              <a:rPr lang="en-US" smtClean="0"/>
              <a:pPr>
                <a:defRPr/>
              </a:pPr>
              <a:t>21</a:t>
            </a:fld>
            <a:endParaRPr lang="en-US"/>
          </a:p>
        </p:txBody>
      </p:sp>
    </p:spTree>
    <p:extLst>
      <p:ext uri="{BB962C8B-B14F-4D97-AF65-F5344CB8AC3E}">
        <p14:creationId xmlns:p14="http://schemas.microsoft.com/office/powerpoint/2010/main" val="2733303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07000"/>
              </a:lnSpc>
              <a:spcBef>
                <a:spcPts val="600"/>
              </a:spcBef>
              <a:spcAft>
                <a:spcPts val="600"/>
              </a:spcAft>
              <a:buSzPts val="1000"/>
              <a:buFont typeface="Symbol" panose="05050102010706020507" pitchFamily="18" charset="2"/>
              <a:buNone/>
              <a:tabLst>
                <a:tab pos="457200" algn="l"/>
              </a:tabLst>
            </a:pPr>
            <a:r>
              <a:rPr lang="en-US" sz="1800" b="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Cấu hình biến môi trường: </a:t>
            </a:r>
            <a:r>
              <a:rPr lang="en-US" sz="1800">
                <a:solidFill>
                  <a:srgbClr val="333333"/>
                </a:solidFill>
                <a:effectLst/>
                <a:latin typeface="Arial" panose="020B0604020202020204" pitchFamily="34" charset="0"/>
                <a:ea typeface="Times New Roman" panose="02020603050405020304" pitchFamily="18" charset="0"/>
              </a:rPr>
              <a:t>bao gồm 2 việc sau:</a:t>
            </a:r>
            <a:endParaRPr lang="en-GB" sz="180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600"/>
              </a:spcBef>
              <a:spcAft>
                <a:spcPts val="600"/>
              </a:spcAft>
              <a:buSzPts val="1000"/>
              <a:buFont typeface="Symbol" panose="05050102010706020507" pitchFamily="18" charset="2"/>
              <a:buChar char=""/>
              <a:tabLst>
                <a:tab pos="457200" algn="l"/>
              </a:tabLs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Tạo biến JAVA_HOME</a:t>
            </a:r>
            <a:endParaRPr lang="en-GB"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SzPts val="1000"/>
              <a:buFont typeface="Symbol" panose="05050102010706020507" pitchFamily="18" charset="2"/>
              <a:buChar char=""/>
              <a:tabLst>
                <a:tab pos="457200" algn="l"/>
              </a:tabLs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Sửa biến Path</a:t>
            </a:r>
            <a:endParaRPr lang="en-GB"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tabLst>
                <a:tab pos="457200" algn="l"/>
              </a:tabLs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22</a:t>
            </a:fld>
            <a:endParaRPr lang="en-US"/>
          </a:p>
        </p:txBody>
      </p:sp>
    </p:spTree>
    <p:extLst>
      <p:ext uri="{BB962C8B-B14F-4D97-AF65-F5344CB8AC3E}">
        <p14:creationId xmlns:p14="http://schemas.microsoft.com/office/powerpoint/2010/main" val="2565482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07000"/>
              </a:lnSpc>
              <a:spcBef>
                <a:spcPts val="600"/>
              </a:spcBef>
              <a:spcAft>
                <a:spcPts val="600"/>
              </a:spcAft>
              <a:buSzPts val="1000"/>
              <a:buFont typeface="Symbol" panose="05050102010706020507" pitchFamily="18" charset="2"/>
              <a:buNone/>
              <a:tabLst>
                <a:tab pos="457200" algn="l"/>
              </a:tabLst>
            </a:pPr>
            <a:r>
              <a:rPr lang="en-US" sz="1800" b="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Cấu hình biến môi trường: </a:t>
            </a:r>
            <a:r>
              <a:rPr lang="en-US" sz="1800">
                <a:solidFill>
                  <a:srgbClr val="333333"/>
                </a:solidFill>
                <a:effectLst/>
                <a:latin typeface="Arial" panose="020B0604020202020204" pitchFamily="34" charset="0"/>
                <a:ea typeface="Times New Roman" panose="02020603050405020304" pitchFamily="18" charset="0"/>
              </a:rPr>
              <a:t>bao gồm 2 việc sau:</a:t>
            </a:r>
            <a:endParaRPr lang="en-GB" sz="180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600"/>
              </a:spcBef>
              <a:spcAft>
                <a:spcPts val="600"/>
              </a:spcAft>
              <a:buSzPts val="1000"/>
              <a:buFont typeface="Symbol" panose="05050102010706020507" pitchFamily="18" charset="2"/>
              <a:buChar char=""/>
              <a:tabLst>
                <a:tab pos="457200" algn="l"/>
              </a:tabLs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Tạo biến JAVA_HOME</a:t>
            </a:r>
            <a:endParaRPr lang="en-GB"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SzPts val="1000"/>
              <a:buFont typeface="Symbol" panose="05050102010706020507" pitchFamily="18" charset="2"/>
              <a:buChar char=""/>
              <a:tabLst>
                <a:tab pos="457200" algn="l"/>
              </a:tabLs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Sửa biến Path</a:t>
            </a:r>
            <a:endParaRPr lang="en-GB"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tabLst>
                <a:tab pos="457200" algn="l"/>
              </a:tabLs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23</a:t>
            </a:fld>
            <a:endParaRPr lang="en-US"/>
          </a:p>
        </p:txBody>
      </p:sp>
    </p:spTree>
    <p:extLst>
      <p:ext uri="{BB962C8B-B14F-4D97-AF65-F5344CB8AC3E}">
        <p14:creationId xmlns:p14="http://schemas.microsoft.com/office/powerpoint/2010/main" val="1795802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10 nội dung</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a:t>
            </a:fld>
            <a:endParaRPr lang="en-US"/>
          </a:p>
        </p:txBody>
      </p:sp>
    </p:spTree>
    <p:extLst>
      <p:ext uri="{BB962C8B-B14F-4D97-AF65-F5344CB8AC3E}">
        <p14:creationId xmlns:p14="http://schemas.microsoft.com/office/powerpoint/2010/main" val="167497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07000"/>
              </a:lnSpc>
              <a:spcBef>
                <a:spcPts val="600"/>
              </a:spcBef>
              <a:spcAft>
                <a:spcPts val="600"/>
              </a:spcAft>
              <a:buSzPts val="1000"/>
              <a:buFont typeface="Symbol" panose="05050102010706020507" pitchFamily="18" charset="2"/>
              <a:buNone/>
              <a:tabLst>
                <a:tab pos="457200" algn="l"/>
              </a:tabLst>
            </a:pPr>
            <a:r>
              <a:rPr lang="en-US" sz="1800" b="1">
                <a:solidFill>
                  <a:srgbClr val="333333"/>
                </a:solidFill>
                <a:effectLst/>
                <a:latin typeface="Arial" panose="020B0604020202020204" pitchFamily="34" charset="0"/>
                <a:ea typeface="Calibri" panose="020F0502020204030204" pitchFamily="34" charset="0"/>
                <a:cs typeface="Times New Roman" panose="02020603050405020304" pitchFamily="18" charset="0"/>
              </a:rPr>
              <a:t>Cấu hình biến môi trường: </a:t>
            </a:r>
            <a:r>
              <a:rPr lang="en-US" sz="1800">
                <a:solidFill>
                  <a:srgbClr val="333333"/>
                </a:solidFill>
                <a:effectLst/>
                <a:latin typeface="Arial" panose="020B0604020202020204" pitchFamily="34" charset="0"/>
                <a:ea typeface="Times New Roman" panose="02020603050405020304" pitchFamily="18" charset="0"/>
              </a:rPr>
              <a:t>bao gồm 2 việc sau:</a:t>
            </a:r>
            <a:endParaRPr lang="en-GB" sz="1800">
              <a:effectLst/>
              <a:latin typeface="Times New Roman" panose="02020603050405020304" pitchFamily="18" charset="0"/>
              <a:ea typeface="Times New Roman" panose="02020603050405020304" pitchFamily="18" charset="0"/>
            </a:endParaRPr>
          </a:p>
          <a:p>
            <a:pPr marL="342900" lvl="0" indent="-342900" algn="just">
              <a:lnSpc>
                <a:spcPct val="107000"/>
              </a:lnSpc>
              <a:spcBef>
                <a:spcPts val="600"/>
              </a:spcBef>
              <a:spcAft>
                <a:spcPts val="600"/>
              </a:spcAft>
              <a:buSzPts val="1000"/>
              <a:buFont typeface="Symbol" panose="05050102010706020507" pitchFamily="18" charset="2"/>
              <a:buChar char=""/>
              <a:tabLst>
                <a:tab pos="457200" algn="l"/>
              </a:tabLs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Tạo biến JAVA_HOME</a:t>
            </a:r>
            <a:endParaRPr lang="en-GB"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SzPts val="1000"/>
              <a:buFont typeface="Symbol" panose="05050102010706020507" pitchFamily="18" charset="2"/>
              <a:buChar char=""/>
              <a:tabLst>
                <a:tab pos="457200" algn="l"/>
              </a:tabLs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Sửa biến Path</a:t>
            </a:r>
            <a:endParaRPr lang="en-GB"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tabLst>
                <a:tab pos="457200" algn="l"/>
              </a:tabLs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24</a:t>
            </a:fld>
            <a:endParaRPr lang="en-US"/>
          </a:p>
        </p:txBody>
      </p:sp>
    </p:spTree>
    <p:extLst>
      <p:ext uri="{BB962C8B-B14F-4D97-AF65-F5344CB8AC3E}">
        <p14:creationId xmlns:p14="http://schemas.microsoft.com/office/powerpoint/2010/main" val="3835886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Path: là một variable được cấu hình có sẵn khi cài HĐH</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25</a:t>
            </a:fld>
            <a:endParaRPr lang="en-US"/>
          </a:p>
        </p:txBody>
      </p:sp>
    </p:spTree>
    <p:extLst>
      <p:ext uri="{BB962C8B-B14F-4D97-AF65-F5344CB8AC3E}">
        <p14:creationId xmlns:p14="http://schemas.microsoft.com/office/powerpoint/2010/main" val="1591497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Path: là một variable được cấu hình có sẵn khi cài HĐH</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26</a:t>
            </a:fld>
            <a:endParaRPr lang="en-US"/>
          </a:p>
        </p:txBody>
      </p:sp>
    </p:spTree>
    <p:extLst>
      <p:ext uri="{BB962C8B-B14F-4D97-AF65-F5344CB8AC3E}">
        <p14:creationId xmlns:p14="http://schemas.microsoft.com/office/powerpoint/2010/main" val="4164112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27</a:t>
            </a:fld>
            <a:endParaRPr lang="en-US"/>
          </a:p>
        </p:txBody>
      </p:sp>
    </p:spTree>
    <p:extLst>
      <p:ext uri="{BB962C8B-B14F-4D97-AF65-F5344CB8AC3E}">
        <p14:creationId xmlns:p14="http://schemas.microsoft.com/office/powerpoint/2010/main" val="2370218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28</a:t>
            </a:fld>
            <a:endParaRPr lang="en-US"/>
          </a:p>
        </p:txBody>
      </p:sp>
    </p:spTree>
    <p:extLst>
      <p:ext uri="{BB962C8B-B14F-4D97-AF65-F5344CB8AC3E}">
        <p14:creationId xmlns:p14="http://schemas.microsoft.com/office/powerpoint/2010/main" val="3836640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31</a:t>
            </a:fld>
            <a:endParaRPr lang="en-US"/>
          </a:p>
        </p:txBody>
      </p:sp>
    </p:spTree>
    <p:extLst>
      <p:ext uri="{BB962C8B-B14F-4D97-AF65-F5344CB8AC3E}">
        <p14:creationId xmlns:p14="http://schemas.microsoft.com/office/powerpoint/2010/main" val="3329358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CFA3834-3F2B-4C33-A2CE-E622C074A5AB}" type="slidenum">
              <a:rPr lang="en-US" smtClean="0"/>
              <a:pPr>
                <a:defRPr/>
              </a:pPr>
              <a:t>32</a:t>
            </a:fld>
            <a:endParaRPr lang="en-US"/>
          </a:p>
        </p:txBody>
      </p:sp>
    </p:spTree>
    <p:extLst>
      <p:ext uri="{BB962C8B-B14F-4D97-AF65-F5344CB8AC3E}">
        <p14:creationId xmlns:p14="http://schemas.microsoft.com/office/powerpoint/2010/main" val="2901482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a typeface="+mn-ea"/>
                <a:cs typeface="+mn-cs"/>
              </a:rPr>
              <a:t>java HelloWord (tên file)</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33</a:t>
            </a:fld>
            <a:endParaRPr lang="en-US"/>
          </a:p>
        </p:txBody>
      </p:sp>
    </p:spTree>
    <p:extLst>
      <p:ext uri="{BB962C8B-B14F-4D97-AF65-F5344CB8AC3E}">
        <p14:creationId xmlns:p14="http://schemas.microsoft.com/office/powerpoint/2010/main" val="2278469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34</a:t>
            </a:fld>
            <a:endParaRPr lang="en-US"/>
          </a:p>
        </p:txBody>
      </p:sp>
    </p:spTree>
    <p:extLst>
      <p:ext uri="{BB962C8B-B14F-4D97-AF65-F5344CB8AC3E}">
        <p14:creationId xmlns:p14="http://schemas.microsoft.com/office/powerpoint/2010/main" val="64326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35</a:t>
            </a:fld>
            <a:endParaRPr lang="en-US"/>
          </a:p>
        </p:txBody>
      </p:sp>
    </p:spTree>
    <p:extLst>
      <p:ext uri="{BB962C8B-B14F-4D97-AF65-F5344CB8AC3E}">
        <p14:creationId xmlns:p14="http://schemas.microsoft.com/office/powerpoint/2010/main" val="1812724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480" marR="30480" indent="426720" algn="just">
              <a:lnSpc>
                <a:spcPct val="107000"/>
              </a:lnSpc>
              <a:spcBef>
                <a:spcPts val="600"/>
              </a:spcBef>
              <a:spcAft>
                <a:spcPts val="600"/>
              </a:spcAft>
            </a:pP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Java</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là một </a:t>
            </a: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một ngôn ngữ lập trình hiện đại, bậc cao, hướng đối tượng, bảo mật và mạnh mẽ.</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và là một </a:t>
            </a: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Platform</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0480" marR="30480" indent="426720" algn="just">
              <a:lnSpc>
                <a:spcPct val="107000"/>
              </a:lnSpc>
              <a:spcBef>
                <a:spcPts val="600"/>
              </a:spcBef>
              <a:spcAft>
                <a:spcPts val="600"/>
              </a:spcAft>
            </a:pP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Platform:</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Bất cứ môi trường phần cứng hoặc phần mềm nào mà trong đó có một chương trình chạy, thì được hiểu như là một Platform. Với môi trường runtime riêng cho mình (JRE) và API, Java được gọi là Platform.</a:t>
            </a:r>
          </a:p>
          <a:p>
            <a:pPr marL="30480" marR="30480" indent="426720" algn="just">
              <a:lnSpc>
                <a:spcPct val="107000"/>
              </a:lnSpc>
              <a:spcBef>
                <a:spcPts val="600"/>
              </a:spcBef>
              <a:spcAft>
                <a:spcPts val="600"/>
              </a:spcAf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t>
            </a:r>
          </a:p>
          <a:p>
            <a:pPr marL="30480" marR="30480" lvl="0" indent="426720" algn="just" defTabSz="914400" rtl="0" eaLnBrk="0" fontAlgn="base" latinLnBrk="0" hangingPunct="0">
              <a:lnSpc>
                <a:spcPct val="107000"/>
              </a:lnSpc>
              <a:spcBef>
                <a:spcPts val="600"/>
              </a:spcBef>
              <a:spcAft>
                <a:spcPts val="600"/>
              </a:spcAft>
              <a:buClrTx/>
              <a:buSzTx/>
              <a:buFontTx/>
              <a:buNone/>
              <a:tabLst/>
              <a:defRPr/>
            </a:pP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Java</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được khởi xướng bởi </a:t>
            </a: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James Gosling</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và các bạn đồng nghiệp ở Sun Microsystems năm 1991. Từ ý tưởng muốn lập trình để điều khiển mà không phụ thuộc vào loại CPU cho các thiết bị điện tử như tivi, máy giặt, lò nướng... Do đó, họ đã bắt tay vào xây dựng một ngôn ngữ chạy nhanh, gọn, hiệu quả, độc lập thiết bị và ngôn ngữ </a:t>
            </a: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“Oak”</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ra đời, sau đó được đổi tên thành Java.</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0480" marR="30480" indent="426720" algn="just">
              <a:lnSpc>
                <a:spcPct val="107000"/>
              </a:lnSpc>
              <a:spcBef>
                <a:spcPts val="600"/>
              </a:spcBef>
              <a:spcAft>
                <a:spcPts val="600"/>
              </a:spcAft>
            </a:pPr>
            <a:r>
              <a:rPr lang="en-US" sz="180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a:t>
            </a:r>
          </a:p>
          <a:p>
            <a:pPr marL="30480" marR="30480" lvl="0" indent="426720" algn="l" defTabSz="914400" rtl="0" eaLnBrk="0" fontAlgn="base" latinLnBrk="0" hangingPunct="0">
              <a:lnSpc>
                <a:spcPct val="107000"/>
              </a:lnSpc>
              <a:spcBef>
                <a:spcPts val="600"/>
              </a:spcBef>
              <a:spcAft>
                <a:spcPts val="600"/>
              </a:spcAft>
              <a:buClrTx/>
              <a:buSzTx/>
              <a:buFontTx/>
              <a:buNone/>
              <a:tabLst/>
              <a:defRPr/>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Các phiên bản J2 mới đã được đổi tên thành Java SE, Java EE và Java ME. Phương châm của java là </a:t>
            </a:r>
            <a:r>
              <a:rPr lang="en-US" sz="1800" b="1">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"Write Once, Run Anywhere"</a:t>
            </a: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 - viết một lần chạy nhiều nơi, nghĩa là bạn chỉ cần viết một lần trên window chẳng hạn, sau đó vẫn chương trình đó bạn có thể chạy trên Linux, Android, các thiết bị J2ME...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0480" marR="30480" indent="426720" algn="l">
              <a:lnSpc>
                <a:spcPct val="107000"/>
              </a:lnSpc>
              <a:spcBef>
                <a:spcPts val="600"/>
              </a:spcBef>
              <a:spcAft>
                <a:spcPts val="6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a:t>
            </a:fld>
            <a:endParaRPr lang="en-US"/>
          </a:p>
        </p:txBody>
      </p:sp>
    </p:spTree>
    <p:extLst>
      <p:ext uri="{BB962C8B-B14F-4D97-AF65-F5344CB8AC3E}">
        <p14:creationId xmlns:p14="http://schemas.microsoft.com/office/powerpoint/2010/main" val="1539849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36</a:t>
            </a:fld>
            <a:endParaRPr lang="en-US"/>
          </a:p>
        </p:txBody>
      </p:sp>
    </p:spTree>
    <p:extLst>
      <p:ext uri="{BB962C8B-B14F-4D97-AF65-F5344CB8AC3E}">
        <p14:creationId xmlns:p14="http://schemas.microsoft.com/office/powerpoint/2010/main" val="3544638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37</a:t>
            </a:fld>
            <a:endParaRPr lang="en-US"/>
          </a:p>
        </p:txBody>
      </p:sp>
    </p:spTree>
    <p:extLst>
      <p:ext uri="{BB962C8B-B14F-4D97-AF65-F5344CB8AC3E}">
        <p14:creationId xmlns:p14="http://schemas.microsoft.com/office/powerpoint/2010/main" val="676946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38</a:t>
            </a:fld>
            <a:endParaRPr lang="en-US"/>
          </a:p>
        </p:txBody>
      </p:sp>
    </p:spTree>
    <p:extLst>
      <p:ext uri="{BB962C8B-B14F-4D97-AF65-F5344CB8AC3E}">
        <p14:creationId xmlns:p14="http://schemas.microsoft.com/office/powerpoint/2010/main" val="19464340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39</a:t>
            </a:fld>
            <a:endParaRPr lang="en-US"/>
          </a:p>
        </p:txBody>
      </p:sp>
    </p:spTree>
    <p:extLst>
      <p:ext uri="{BB962C8B-B14F-4D97-AF65-F5344CB8AC3E}">
        <p14:creationId xmlns:p14="http://schemas.microsoft.com/office/powerpoint/2010/main" val="1878359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0" fontAlgn="base" latinLnBrk="0" hangingPunct="0">
              <a:lnSpc>
                <a:spcPct val="100000"/>
              </a:lnSpc>
              <a:spcBef>
                <a:spcPct val="30000"/>
              </a:spcBef>
              <a:spcAft>
                <a:spcPct val="0"/>
              </a:spcAft>
              <a:buClrTx/>
              <a:buSzTx/>
              <a:buFontTx/>
              <a:buChar char="-"/>
              <a:tabLst/>
              <a:defRPr/>
            </a:pPr>
            <a:endParaRPr lang="en-GB" sz="180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40</a:t>
            </a:fld>
            <a:endParaRPr lang="en-US"/>
          </a:p>
        </p:txBody>
      </p:sp>
    </p:spTree>
    <p:extLst>
      <p:ext uri="{BB962C8B-B14F-4D97-AF65-F5344CB8AC3E}">
        <p14:creationId xmlns:p14="http://schemas.microsoft.com/office/powerpoint/2010/main" val="2535486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41</a:t>
            </a:fld>
            <a:endParaRPr lang="en-US"/>
          </a:p>
        </p:txBody>
      </p:sp>
    </p:spTree>
    <p:extLst>
      <p:ext uri="{BB962C8B-B14F-4D97-AF65-F5344CB8AC3E}">
        <p14:creationId xmlns:p14="http://schemas.microsoft.com/office/powerpoint/2010/main" val="9649241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42</a:t>
            </a:fld>
            <a:endParaRPr lang="en-US"/>
          </a:p>
        </p:txBody>
      </p:sp>
    </p:spTree>
    <p:extLst>
      <p:ext uri="{BB962C8B-B14F-4D97-AF65-F5344CB8AC3E}">
        <p14:creationId xmlns:p14="http://schemas.microsoft.com/office/powerpoint/2010/main" val="2105711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43</a:t>
            </a:fld>
            <a:endParaRPr lang="en-US"/>
          </a:p>
        </p:txBody>
      </p:sp>
    </p:spTree>
    <p:extLst>
      <p:ext uri="{BB962C8B-B14F-4D97-AF65-F5344CB8AC3E}">
        <p14:creationId xmlns:p14="http://schemas.microsoft.com/office/powerpoint/2010/main" val="2323960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44</a:t>
            </a:fld>
            <a:endParaRPr lang="en-US"/>
          </a:p>
        </p:txBody>
      </p:sp>
    </p:spTree>
    <p:extLst>
      <p:ext uri="{BB962C8B-B14F-4D97-AF65-F5344CB8AC3E}">
        <p14:creationId xmlns:p14="http://schemas.microsoft.com/office/powerpoint/2010/main" val="3550285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45</a:t>
            </a:fld>
            <a:endParaRPr lang="en-US"/>
          </a:p>
        </p:txBody>
      </p:sp>
    </p:spTree>
    <p:extLst>
      <p:ext uri="{BB962C8B-B14F-4D97-AF65-F5344CB8AC3E}">
        <p14:creationId xmlns:p14="http://schemas.microsoft.com/office/powerpoint/2010/main" val="481871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a:t>
            </a:fld>
            <a:endParaRPr lang="en-US"/>
          </a:p>
        </p:txBody>
      </p:sp>
    </p:spTree>
    <p:extLst>
      <p:ext uri="{BB962C8B-B14F-4D97-AF65-F5344CB8AC3E}">
        <p14:creationId xmlns:p14="http://schemas.microsoft.com/office/powerpoint/2010/main" val="253014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46</a:t>
            </a:fld>
            <a:endParaRPr lang="en-US"/>
          </a:p>
        </p:txBody>
      </p:sp>
    </p:spTree>
    <p:extLst>
      <p:ext uri="{BB962C8B-B14F-4D97-AF65-F5344CB8AC3E}">
        <p14:creationId xmlns:p14="http://schemas.microsoft.com/office/powerpoint/2010/main" val="23833531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47</a:t>
            </a:fld>
            <a:endParaRPr lang="en-US"/>
          </a:p>
        </p:txBody>
      </p:sp>
    </p:spTree>
    <p:extLst>
      <p:ext uri="{BB962C8B-B14F-4D97-AF65-F5344CB8AC3E}">
        <p14:creationId xmlns:p14="http://schemas.microsoft.com/office/powerpoint/2010/main" val="3272932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a:t>Lợi thế chủ yếu của phương thức static là không cần thiết tạo đối tượng để triệu hồi phương thức static. Phương thức main được thực thi bởi JVM, vì thế bạn không cần thiết tạo một đối tượng để gọi phương thức main. Việc này giúp tiết kiệm bộ nhớ.</a:t>
            </a:r>
            <a:endParaRPr lang="en-GB" sz="1200" b="0"/>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51</a:t>
            </a:fld>
            <a:endParaRPr lang="en-US"/>
          </a:p>
        </p:txBody>
      </p:sp>
    </p:spTree>
    <p:extLst>
      <p:ext uri="{BB962C8B-B14F-4D97-AF65-F5344CB8AC3E}">
        <p14:creationId xmlns:p14="http://schemas.microsoft.com/office/powerpoint/2010/main" val="2163220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 nhiều cách để viết một chương trình Java:</a:t>
            </a:r>
          </a:p>
          <a:p>
            <a:pPr marL="228600" indent="-228600">
              <a:buAutoNum type="arabicPeriod"/>
            </a:pPr>
            <a:r>
              <a:rPr lang="vi-VN" b="0" i="0">
                <a:solidFill>
                  <a:srgbClr val="333333"/>
                </a:solidFill>
                <a:effectLst/>
                <a:latin typeface="-apple-system"/>
              </a:rPr>
              <a:t>Thứ nhất bằng việc thay đổi dãy sắp xếp của Modifier, thì nguyên mẫu phương thức không bị thay đổi. Bạn theo dõi phần code đơn giản của phương thức main:</a:t>
            </a:r>
            <a:endParaRPr lang="en-US" b="0" i="0">
              <a:solidFill>
                <a:srgbClr val="333333"/>
              </a:solidFill>
              <a:effectLst/>
              <a:latin typeface="-apple-system"/>
            </a:endParaRPr>
          </a:p>
          <a:p>
            <a:pPr marL="228600" indent="-228600">
              <a:buAutoNum type="arabicPeriod"/>
            </a:pPr>
            <a:r>
              <a:rPr lang="vi-VN" b="0" i="0">
                <a:solidFill>
                  <a:srgbClr val="333333"/>
                </a:solidFill>
                <a:effectLst/>
                <a:latin typeface="-apple-system"/>
              </a:rPr>
              <a:t>Thứ hai, ký hiệu chỉ số dưới [] trong Mảng Java có thể được sử dụng sau kiểu, ở trước biến hoặc đằng sau biến. Bạn theo dõi các code khác nhau để viết phương thức main:</a:t>
            </a:r>
            <a:endParaRPr lang="en-US" b="0" i="0">
              <a:solidFill>
                <a:srgbClr val="333333"/>
              </a:solidFill>
              <a:effectLst/>
              <a:latin typeface="-apple-system"/>
            </a:endParaRPr>
          </a:p>
          <a:p>
            <a:pPr marL="228600" indent="-228600">
              <a:buAutoNum type="arabicPeriod"/>
            </a:pPr>
            <a:r>
              <a:rPr lang="vi-VN" b="0" i="0">
                <a:solidFill>
                  <a:srgbClr val="333333"/>
                </a:solidFill>
                <a:effectLst/>
                <a:latin typeface="-apple-system"/>
              </a:rPr>
              <a:t>Thứ ba, bạn có thể cung cấp sự hỗ trợ var-args tới phương thức main bằng cách truyền 3 dấu chấm. Bạn theo dõi code đơn giản sau sử dụng var-args trong phương thức main. Chúng ta sẽ học về var-args trong chương Các đặc điểm mới trong Java.</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53</a:t>
            </a:fld>
            <a:endParaRPr lang="en-US"/>
          </a:p>
        </p:txBody>
      </p:sp>
    </p:spTree>
    <p:extLst>
      <p:ext uri="{BB962C8B-B14F-4D97-AF65-F5344CB8AC3E}">
        <p14:creationId xmlns:p14="http://schemas.microsoft.com/office/powerpoint/2010/main" val="2850622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https://viettuts.vn/java/su-khac-nhau-giua-jdk-jre-va-jvm</a:t>
            </a: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60</a:t>
            </a:fld>
            <a:endParaRPr lang="en-US"/>
          </a:p>
        </p:txBody>
      </p:sp>
    </p:spTree>
    <p:extLst>
      <p:ext uri="{BB962C8B-B14F-4D97-AF65-F5344CB8AC3E}">
        <p14:creationId xmlns:p14="http://schemas.microsoft.com/office/powerpoint/2010/main" val="1404449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solidFill>
                  <a:srgbClr val="222222"/>
                </a:solidFill>
                <a:effectLst/>
                <a:latin typeface="Verdana" panose="020B0604030504040204" pitchFamily="34" charset="0"/>
              </a:rPr>
              <a:t>Khi bạn chạy chương trình Java, trước tiên trình biên dịch Java sẽ biên dịch Java code thành bytecode. Sau đó, JVM dịch bytecode thành ngôn ngữ máy (tập hợp các câu lệnh mà CPU của máy tính trực tiếp thực hiện).</a:t>
            </a:r>
            <a:endParaRPr lang="en-US" b="0" i="0">
              <a:solidFill>
                <a:srgbClr val="222222"/>
              </a:solidFill>
              <a:effectLst/>
              <a:latin typeface="Verdana" panose="020B0604030504040204" pitchFamily="34" charset="0"/>
            </a:endParaRPr>
          </a:p>
          <a:p>
            <a:pPr algn="l"/>
            <a:r>
              <a:rPr lang="vi-VN" b="0" i="0">
                <a:solidFill>
                  <a:srgbClr val="222222"/>
                </a:solidFill>
                <a:effectLst/>
                <a:latin typeface="Verdana" panose="020B0604030504040204" pitchFamily="34" charset="0"/>
              </a:rPr>
              <a:t>Java là một ngôn ngữ độc lập nền tảng. Bởi vì khi bạn viết Java code, code thật ra được viết cho JVM chứ không phải cho thiết bị vật lý (máy tính). Do JVM thực hiện Java bytecode độc lập với nền tảng, Java là ngôn ngữ độc lập với nền tảng nó đang chạy.  </a:t>
            </a:r>
          </a:p>
          <a:p>
            <a:r>
              <a:rPr lang="vi-VN" b="0" i="0">
                <a:solidFill>
                  <a:srgbClr val="222222"/>
                </a:solidFill>
                <a:effectLst/>
                <a:latin typeface="Verdana" panose="020B0604030504040204" pitchFamily="34" charset="0"/>
              </a:rPr>
              <a:t/>
            </a:r>
            <a:br>
              <a:rPr lang="vi-VN" b="0" i="0">
                <a:solidFill>
                  <a:srgbClr val="222222"/>
                </a:solidFill>
                <a:effectLst/>
                <a:latin typeface="Verdana" panose="020B0604030504040204" pitchFamily="34" charset="0"/>
              </a:rPr>
            </a:b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61</a:t>
            </a:fld>
            <a:endParaRPr lang="en-US"/>
          </a:p>
        </p:txBody>
      </p:sp>
    </p:spTree>
    <p:extLst>
      <p:ext uri="{BB962C8B-B14F-4D97-AF65-F5344CB8AC3E}">
        <p14:creationId xmlns:p14="http://schemas.microsoft.com/office/powerpoint/2010/main" val="2540345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333333"/>
                </a:solidFill>
                <a:effectLst/>
                <a:latin typeface="-apple-system"/>
              </a:rPr>
              <a:t>https://dzone.com/articles/jvm-architecture-explained</a:t>
            </a:r>
          </a:p>
          <a:p>
            <a:r>
              <a:rPr lang="vi-VN" b="1" i="0">
                <a:solidFill>
                  <a:srgbClr val="333333"/>
                </a:solidFill>
                <a:effectLst/>
                <a:latin typeface="-apple-system"/>
              </a:rPr>
              <a:t>JVM (viết tắt của Java Virtual Machine) </a:t>
            </a:r>
            <a:r>
              <a:rPr lang="vi-VN" b="0" i="0">
                <a:solidFill>
                  <a:srgbClr val="333333"/>
                </a:solidFill>
                <a:effectLst/>
                <a:latin typeface="-apple-system"/>
              </a:rPr>
              <a:t>là một thiết bị trừu tượng (ảo) có thể giúp máy tính chạy các chương trình Java. Nó cung cấp môi trường runtime mà trong đó Java Bytecode có thể được thực thi</a:t>
            </a:r>
            <a:r>
              <a:rPr lang="en-US" b="0" i="0">
                <a:solidFill>
                  <a:srgbClr val="333333"/>
                </a:solidFill>
                <a:effectLst/>
                <a:latin typeface="-apple-system"/>
              </a:rPr>
              <a:t>; JVM có sẵn cho nhiều nền tảng OS; </a:t>
            </a:r>
          </a:p>
          <a:p>
            <a:r>
              <a:rPr lang="en-US" b="0" i="0">
                <a:solidFill>
                  <a:srgbClr val="333333"/>
                </a:solidFill>
                <a:effectLst/>
                <a:latin typeface="-apple-system"/>
              </a:rPr>
              <a:t>JVM, JRE&amp;JDK </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63</a:t>
            </a:fld>
            <a:endParaRPr lang="en-US"/>
          </a:p>
        </p:txBody>
      </p:sp>
    </p:spTree>
    <p:extLst>
      <p:ext uri="{BB962C8B-B14F-4D97-AF65-F5344CB8AC3E}">
        <p14:creationId xmlns:p14="http://schemas.microsoft.com/office/powerpoint/2010/main" val="4124711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Java.lang</a:t>
            </a:r>
            <a:r>
              <a:rPr lang="en-US">
                <a:sym typeface="Wingdings" panose="05000000000000000000" pitchFamily="2" charset="2"/>
              </a:rPr>
              <a:t> mặc định nên ko thấy đưa vào ứng dụng (có sẵn trong hệ thống)</a:t>
            </a:r>
          </a:p>
          <a:p>
            <a:r>
              <a:rPr lang="en-US">
                <a:sym typeface="Wingdings" panose="05000000000000000000" pitchFamily="2" charset="2"/>
              </a:rPr>
              <a:t>Sysout(gõ tổ hợp phím Ctrl+Space)</a:t>
            </a:r>
          </a:p>
          <a:p>
            <a:r>
              <a:rPr lang="en-US">
                <a:sym typeface="Wingdings" panose="05000000000000000000" pitchFamily="2" charset="2"/>
              </a:rPr>
              <a:t>Tùy trường hợp sd nên sd kiểu cho phù hợp</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64</a:t>
            </a:fld>
            <a:endParaRPr lang="en-US"/>
          </a:p>
        </p:txBody>
      </p:sp>
    </p:spTree>
    <p:extLst>
      <p:ext uri="{BB962C8B-B14F-4D97-AF65-F5344CB8AC3E}">
        <p14:creationId xmlns:p14="http://schemas.microsoft.com/office/powerpoint/2010/main" val="13744668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Mục đích: giúp giảng giải nghũ nghĩa của các câu lệnh, cũng như chức năng của các hàm, các lớp. Giúp cho các lập trình viên có thể đọc lại, tạo tài liệu từ các ghí chú hay training nhân viên mới</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68</a:t>
            </a:fld>
            <a:endParaRPr lang="en-US"/>
          </a:p>
        </p:txBody>
      </p:sp>
    </p:spTree>
    <p:extLst>
      <p:ext uri="{BB962C8B-B14F-4D97-AF65-F5344CB8AC3E}">
        <p14:creationId xmlns:p14="http://schemas.microsoft.com/office/powerpoint/2010/main" val="42002212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Phải gán giá trị cho biến mới sd đc;</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70</a:t>
            </a:fld>
            <a:endParaRPr lang="en-US"/>
          </a:p>
        </p:txBody>
      </p:sp>
    </p:spTree>
    <p:extLst>
      <p:ext uri="{BB962C8B-B14F-4D97-AF65-F5344CB8AC3E}">
        <p14:creationId xmlns:p14="http://schemas.microsoft.com/office/powerpoint/2010/main" val="1785947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a:t>
            </a:fld>
            <a:endParaRPr lang="en-US"/>
          </a:p>
        </p:txBody>
      </p:sp>
    </p:spTree>
    <p:extLst>
      <p:ext uri="{BB962C8B-B14F-4D97-AF65-F5344CB8AC3E}">
        <p14:creationId xmlns:p14="http://schemas.microsoft.com/office/powerpoint/2010/main" val="41270517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 là hằng số,</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71</a:t>
            </a:fld>
            <a:endParaRPr lang="en-US"/>
          </a:p>
        </p:txBody>
      </p:sp>
    </p:spTree>
    <p:extLst>
      <p:ext uri="{BB962C8B-B14F-4D97-AF65-F5344CB8AC3E}">
        <p14:creationId xmlns:p14="http://schemas.microsoft.com/office/powerpoint/2010/main" val="3921891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72</a:t>
            </a:fld>
            <a:endParaRPr lang="en-US"/>
          </a:p>
        </p:txBody>
      </p:sp>
    </p:spTree>
    <p:extLst>
      <p:ext uri="{BB962C8B-B14F-4D97-AF65-F5344CB8AC3E}">
        <p14:creationId xmlns:p14="http://schemas.microsoft.com/office/powerpoint/2010/main" val="18892485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Demo1: Khai báo 2 biến số nguyên a, b và ;</a:t>
            </a:r>
          </a:p>
          <a:p>
            <a:r>
              <a:rPr lang="en-US"/>
              <a:t>Thực hiện phép cộng c=a+b;</a:t>
            </a:r>
          </a:p>
          <a:p>
            <a:r>
              <a:rPr lang="en-US"/>
              <a:t>-</a:t>
            </a:r>
            <a:r>
              <a:rPr lang="en-US">
                <a:sym typeface="Wingdings" panose="05000000000000000000" pitchFamily="2" charset="2"/>
              </a:rPr>
              <a:t>Xuất kết quả c</a:t>
            </a:r>
            <a:endParaRPr lang="en-US"/>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73</a:t>
            </a:fld>
            <a:endParaRPr lang="en-US"/>
          </a:p>
        </p:txBody>
      </p:sp>
    </p:spTree>
    <p:extLst>
      <p:ext uri="{BB962C8B-B14F-4D97-AF65-F5344CB8AC3E}">
        <p14:creationId xmlns:p14="http://schemas.microsoft.com/office/powerpoint/2010/main" val="32153378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https://shareprogramming.net/bien-trong-java/</a:t>
            </a: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74</a:t>
            </a:fld>
            <a:endParaRPr lang="en-US"/>
          </a:p>
        </p:txBody>
      </p:sp>
    </p:spTree>
    <p:extLst>
      <p:ext uri="{BB962C8B-B14F-4D97-AF65-F5344CB8AC3E}">
        <p14:creationId xmlns:p14="http://schemas.microsoft.com/office/powerpoint/2010/main" val="2601857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75</a:t>
            </a:fld>
            <a:endParaRPr lang="en-US"/>
          </a:p>
        </p:txBody>
      </p:sp>
    </p:spTree>
    <p:extLst>
      <p:ext uri="{BB962C8B-B14F-4D97-AF65-F5344CB8AC3E}">
        <p14:creationId xmlns:p14="http://schemas.microsoft.com/office/powerpoint/2010/main" val="1777126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76</a:t>
            </a:fld>
            <a:endParaRPr lang="en-US"/>
          </a:p>
        </p:txBody>
      </p:sp>
    </p:spTree>
    <p:extLst>
      <p:ext uri="{BB962C8B-B14F-4D97-AF65-F5344CB8AC3E}">
        <p14:creationId xmlns:p14="http://schemas.microsoft.com/office/powerpoint/2010/main" val="27604525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77</a:t>
            </a:fld>
            <a:endParaRPr lang="en-US"/>
          </a:p>
        </p:txBody>
      </p:sp>
    </p:spTree>
    <p:extLst>
      <p:ext uri="{BB962C8B-B14F-4D97-AF65-F5344CB8AC3E}">
        <p14:creationId xmlns:p14="http://schemas.microsoft.com/office/powerpoint/2010/main" val="1564137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80</a:t>
            </a:fld>
            <a:endParaRPr lang="en-US"/>
          </a:p>
        </p:txBody>
      </p:sp>
    </p:spTree>
    <p:extLst>
      <p:ext uri="{BB962C8B-B14F-4D97-AF65-F5344CB8AC3E}">
        <p14:creationId xmlns:p14="http://schemas.microsoft.com/office/powerpoint/2010/main" val="3032150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83</a:t>
            </a:fld>
            <a:endParaRPr lang="en-US"/>
          </a:p>
        </p:txBody>
      </p:sp>
    </p:spTree>
    <p:extLst>
      <p:ext uri="{BB962C8B-B14F-4D97-AF65-F5344CB8AC3E}">
        <p14:creationId xmlns:p14="http://schemas.microsoft.com/office/powerpoint/2010/main" val="622281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84</a:t>
            </a:fld>
            <a:endParaRPr lang="en-US"/>
          </a:p>
        </p:txBody>
      </p:sp>
    </p:spTree>
    <p:extLst>
      <p:ext uri="{BB962C8B-B14F-4D97-AF65-F5344CB8AC3E}">
        <p14:creationId xmlns:p14="http://schemas.microsoft.com/office/powerpoint/2010/main" val="376882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a:t>
            </a:fld>
            <a:endParaRPr lang="en-US"/>
          </a:p>
        </p:txBody>
      </p:sp>
    </p:spTree>
    <p:extLst>
      <p:ext uri="{BB962C8B-B14F-4D97-AF65-F5344CB8AC3E}">
        <p14:creationId xmlns:p14="http://schemas.microsoft.com/office/powerpoint/2010/main" val="3906388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86</a:t>
            </a:fld>
            <a:endParaRPr lang="en-US"/>
          </a:p>
        </p:txBody>
      </p:sp>
    </p:spTree>
    <p:extLst>
      <p:ext uri="{BB962C8B-B14F-4D97-AF65-F5344CB8AC3E}">
        <p14:creationId xmlns:p14="http://schemas.microsoft.com/office/powerpoint/2010/main" val="13771697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87</a:t>
            </a:fld>
            <a:endParaRPr lang="en-US"/>
          </a:p>
        </p:txBody>
      </p:sp>
    </p:spTree>
    <p:extLst>
      <p:ext uri="{BB962C8B-B14F-4D97-AF65-F5344CB8AC3E}">
        <p14:creationId xmlns:p14="http://schemas.microsoft.com/office/powerpoint/2010/main" val="9463773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88</a:t>
            </a:fld>
            <a:endParaRPr lang="en-US"/>
          </a:p>
        </p:txBody>
      </p:sp>
    </p:spTree>
    <p:extLst>
      <p:ext uri="{BB962C8B-B14F-4D97-AF65-F5344CB8AC3E}">
        <p14:creationId xmlns:p14="http://schemas.microsoft.com/office/powerpoint/2010/main" val="6746762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89</a:t>
            </a:fld>
            <a:endParaRPr lang="en-US"/>
          </a:p>
        </p:txBody>
      </p:sp>
    </p:spTree>
    <p:extLst>
      <p:ext uri="{BB962C8B-B14F-4D97-AF65-F5344CB8AC3E}">
        <p14:creationId xmlns:p14="http://schemas.microsoft.com/office/powerpoint/2010/main" val="10322024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90</a:t>
            </a:fld>
            <a:endParaRPr lang="en-US"/>
          </a:p>
        </p:txBody>
      </p:sp>
    </p:spTree>
    <p:extLst>
      <p:ext uri="{BB962C8B-B14F-4D97-AF65-F5344CB8AC3E}">
        <p14:creationId xmlns:p14="http://schemas.microsoft.com/office/powerpoint/2010/main" val="948985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Câu lệnh điều khiển</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91</a:t>
            </a:fld>
            <a:endParaRPr lang="en-US"/>
          </a:p>
        </p:txBody>
      </p:sp>
    </p:spTree>
    <p:extLst>
      <p:ext uri="{BB962C8B-B14F-4D97-AF65-F5344CB8AC3E}">
        <p14:creationId xmlns:p14="http://schemas.microsoft.com/office/powerpoint/2010/main" val="34283888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92</a:t>
            </a:fld>
            <a:endParaRPr lang="en-US"/>
          </a:p>
        </p:txBody>
      </p:sp>
    </p:spTree>
    <p:extLst>
      <p:ext uri="{BB962C8B-B14F-4D97-AF65-F5344CB8AC3E}">
        <p14:creationId xmlns:p14="http://schemas.microsoft.com/office/powerpoint/2010/main" val="24472689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93</a:t>
            </a:fld>
            <a:endParaRPr lang="en-US"/>
          </a:p>
        </p:txBody>
      </p:sp>
    </p:spTree>
    <p:extLst>
      <p:ext uri="{BB962C8B-B14F-4D97-AF65-F5344CB8AC3E}">
        <p14:creationId xmlns:p14="http://schemas.microsoft.com/office/powerpoint/2010/main" val="30457031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94</a:t>
            </a:fld>
            <a:endParaRPr lang="en-US"/>
          </a:p>
        </p:txBody>
      </p:sp>
    </p:spTree>
    <p:extLst>
      <p:ext uri="{BB962C8B-B14F-4D97-AF65-F5344CB8AC3E}">
        <p14:creationId xmlns:p14="http://schemas.microsoft.com/office/powerpoint/2010/main" val="22843936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100</a:t>
            </a:fld>
            <a:endParaRPr lang="en-US"/>
          </a:p>
        </p:txBody>
      </p:sp>
    </p:spTree>
    <p:extLst>
      <p:ext uri="{BB962C8B-B14F-4D97-AF65-F5344CB8AC3E}">
        <p14:creationId xmlns:p14="http://schemas.microsoft.com/office/powerpoint/2010/main" val="77086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a:t>
            </a:fld>
            <a:endParaRPr lang="en-US"/>
          </a:p>
        </p:txBody>
      </p:sp>
    </p:spTree>
    <p:extLst>
      <p:ext uri="{BB962C8B-B14F-4D97-AF65-F5344CB8AC3E}">
        <p14:creationId xmlns:p14="http://schemas.microsoft.com/office/powerpoint/2010/main" val="41168190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101</a:t>
            </a:fld>
            <a:endParaRPr lang="en-US"/>
          </a:p>
        </p:txBody>
      </p:sp>
    </p:spTree>
    <p:extLst>
      <p:ext uri="{BB962C8B-B14F-4D97-AF65-F5344CB8AC3E}">
        <p14:creationId xmlns:p14="http://schemas.microsoft.com/office/powerpoint/2010/main" val="3143358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102</a:t>
            </a:fld>
            <a:endParaRPr lang="en-US"/>
          </a:p>
        </p:txBody>
      </p:sp>
    </p:spTree>
    <p:extLst>
      <p:ext uri="{BB962C8B-B14F-4D97-AF65-F5344CB8AC3E}">
        <p14:creationId xmlns:p14="http://schemas.microsoft.com/office/powerpoint/2010/main" val="5001406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103</a:t>
            </a:fld>
            <a:endParaRPr lang="en-US"/>
          </a:p>
        </p:txBody>
      </p:sp>
    </p:spTree>
    <p:extLst>
      <p:ext uri="{BB962C8B-B14F-4D97-AF65-F5344CB8AC3E}">
        <p14:creationId xmlns:p14="http://schemas.microsoft.com/office/powerpoint/2010/main" val="19331065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104</a:t>
            </a:fld>
            <a:endParaRPr lang="en-US"/>
          </a:p>
        </p:txBody>
      </p:sp>
    </p:spTree>
    <p:extLst>
      <p:ext uri="{BB962C8B-B14F-4D97-AF65-F5344CB8AC3E}">
        <p14:creationId xmlns:p14="http://schemas.microsoft.com/office/powerpoint/2010/main" val="245618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Module01-ifelse</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105</a:t>
            </a:fld>
            <a:endParaRPr lang="en-US"/>
          </a:p>
        </p:txBody>
      </p:sp>
    </p:spTree>
    <p:extLst>
      <p:ext uri="{BB962C8B-B14F-4D97-AF65-F5344CB8AC3E}">
        <p14:creationId xmlns:p14="http://schemas.microsoft.com/office/powerpoint/2010/main" val="3475628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Module01-ifelse</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106</a:t>
            </a:fld>
            <a:endParaRPr lang="en-US"/>
          </a:p>
        </p:txBody>
      </p:sp>
    </p:spTree>
    <p:extLst>
      <p:ext uri="{BB962C8B-B14F-4D97-AF65-F5344CB8AC3E}">
        <p14:creationId xmlns:p14="http://schemas.microsoft.com/office/powerpoint/2010/main" val="12635081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107</a:t>
            </a:fld>
            <a:endParaRPr lang="en-US"/>
          </a:p>
        </p:txBody>
      </p:sp>
    </p:spTree>
    <p:extLst>
      <p:ext uri="{BB962C8B-B14F-4D97-AF65-F5344CB8AC3E}">
        <p14:creationId xmlns:p14="http://schemas.microsoft.com/office/powerpoint/2010/main" val="28814549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108</a:t>
            </a:fld>
            <a:endParaRPr lang="en-US"/>
          </a:p>
        </p:txBody>
      </p:sp>
    </p:spTree>
    <p:extLst>
      <p:ext uri="{BB962C8B-B14F-4D97-AF65-F5344CB8AC3E}">
        <p14:creationId xmlns:p14="http://schemas.microsoft.com/office/powerpoint/2010/main" val="18223924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111</a:t>
            </a:fld>
            <a:endParaRPr lang="en-US"/>
          </a:p>
        </p:txBody>
      </p:sp>
    </p:spTree>
    <p:extLst>
      <p:ext uri="{BB962C8B-B14F-4D97-AF65-F5344CB8AC3E}">
        <p14:creationId xmlns:p14="http://schemas.microsoft.com/office/powerpoint/2010/main" val="390504124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3!=6</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112</a:t>
            </a:fld>
            <a:endParaRPr lang="en-US"/>
          </a:p>
        </p:txBody>
      </p:sp>
    </p:spTree>
    <p:extLst>
      <p:ext uri="{BB962C8B-B14F-4D97-AF65-F5344CB8AC3E}">
        <p14:creationId xmlns:p14="http://schemas.microsoft.com/office/powerpoint/2010/main" val="671679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a:t>
            </a:fld>
            <a:endParaRPr lang="en-US"/>
          </a:p>
        </p:txBody>
      </p:sp>
    </p:spTree>
    <p:extLst>
      <p:ext uri="{BB962C8B-B14F-4D97-AF65-F5344CB8AC3E}">
        <p14:creationId xmlns:p14="http://schemas.microsoft.com/office/powerpoint/2010/main" val="1482783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114</a:t>
            </a:fld>
            <a:endParaRPr lang="en-US"/>
          </a:p>
        </p:txBody>
      </p:sp>
    </p:spTree>
    <p:extLst>
      <p:ext uri="{BB962C8B-B14F-4D97-AF65-F5344CB8AC3E}">
        <p14:creationId xmlns:p14="http://schemas.microsoft.com/office/powerpoint/2010/main" val="3072798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Vd09-For</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116</a:t>
            </a:fld>
            <a:endParaRPr lang="en-US"/>
          </a:p>
        </p:txBody>
      </p:sp>
    </p:spTree>
    <p:extLst>
      <p:ext uri="{BB962C8B-B14F-4D97-AF65-F5344CB8AC3E}">
        <p14:creationId xmlns:p14="http://schemas.microsoft.com/office/powerpoint/2010/main" val="37467881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120</a:t>
            </a:fld>
            <a:endParaRPr lang="en-US"/>
          </a:p>
        </p:txBody>
      </p:sp>
    </p:spTree>
    <p:extLst>
      <p:ext uri="{BB962C8B-B14F-4D97-AF65-F5344CB8AC3E}">
        <p14:creationId xmlns:p14="http://schemas.microsoft.com/office/powerpoint/2010/main" val="11142474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121</a:t>
            </a:fld>
            <a:endParaRPr lang="en-US"/>
          </a:p>
        </p:txBody>
      </p:sp>
    </p:spTree>
    <p:extLst>
      <p:ext uri="{BB962C8B-B14F-4D97-AF65-F5344CB8AC3E}">
        <p14:creationId xmlns:p14="http://schemas.microsoft.com/office/powerpoint/2010/main" val="7808056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124</a:t>
            </a:fld>
            <a:endParaRPr lang="en-US"/>
          </a:p>
        </p:txBody>
      </p:sp>
    </p:spTree>
    <p:extLst>
      <p:ext uri="{BB962C8B-B14F-4D97-AF65-F5344CB8AC3E}">
        <p14:creationId xmlns:p14="http://schemas.microsoft.com/office/powerpoint/2010/main" val="33942771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125</a:t>
            </a:fld>
            <a:endParaRPr lang="en-US"/>
          </a:p>
        </p:txBody>
      </p:sp>
    </p:spTree>
    <p:extLst>
      <p:ext uri="{BB962C8B-B14F-4D97-AF65-F5344CB8AC3E}">
        <p14:creationId xmlns:p14="http://schemas.microsoft.com/office/powerpoint/2010/main" val="5176320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126</a:t>
            </a:fld>
            <a:endParaRPr lang="en-US"/>
          </a:p>
        </p:txBody>
      </p:sp>
    </p:spTree>
    <p:extLst>
      <p:ext uri="{BB962C8B-B14F-4D97-AF65-F5344CB8AC3E}">
        <p14:creationId xmlns:p14="http://schemas.microsoft.com/office/powerpoint/2010/main" val="32127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127</a:t>
            </a:fld>
            <a:endParaRPr lang="en-US"/>
          </a:p>
        </p:txBody>
      </p:sp>
    </p:spTree>
    <p:extLst>
      <p:ext uri="{BB962C8B-B14F-4D97-AF65-F5344CB8AC3E}">
        <p14:creationId xmlns:p14="http://schemas.microsoft.com/office/powerpoint/2010/main" val="16268694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latin typeface="Consolas" panose="020B0609020204030204" pitchFamily="49" charset="0"/>
              </a:rPr>
              <a:t>Vd12_StringBuilder</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128</a:t>
            </a:fld>
            <a:endParaRPr lang="en-US"/>
          </a:p>
        </p:txBody>
      </p:sp>
    </p:spTree>
    <p:extLst>
      <p:ext uri="{BB962C8B-B14F-4D97-AF65-F5344CB8AC3E}">
        <p14:creationId xmlns:p14="http://schemas.microsoft.com/office/powerpoint/2010/main" val="4894456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129</a:t>
            </a:fld>
            <a:endParaRPr lang="en-US"/>
          </a:p>
        </p:txBody>
      </p:sp>
    </p:spTree>
    <p:extLst>
      <p:ext uri="{BB962C8B-B14F-4D97-AF65-F5344CB8AC3E}">
        <p14:creationId xmlns:p14="http://schemas.microsoft.com/office/powerpoint/2010/main" val="265462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a:t>
            </a:fld>
            <a:endParaRPr lang="en-US"/>
          </a:p>
        </p:txBody>
      </p:sp>
    </p:spTree>
    <p:extLst>
      <p:ext uri="{BB962C8B-B14F-4D97-AF65-F5344CB8AC3E}">
        <p14:creationId xmlns:p14="http://schemas.microsoft.com/office/powerpoint/2010/main" val="22223765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130</a:t>
            </a:fld>
            <a:endParaRPr lang="en-US"/>
          </a:p>
        </p:txBody>
      </p:sp>
    </p:spTree>
    <p:extLst>
      <p:ext uri="{BB962C8B-B14F-4D97-AF65-F5344CB8AC3E}">
        <p14:creationId xmlns:p14="http://schemas.microsoft.com/office/powerpoint/2010/main" val="22863940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131</a:t>
            </a:fld>
            <a:endParaRPr lang="en-US"/>
          </a:p>
        </p:txBody>
      </p:sp>
    </p:spTree>
    <p:extLst>
      <p:ext uri="{BB962C8B-B14F-4D97-AF65-F5344CB8AC3E}">
        <p14:creationId xmlns:p14="http://schemas.microsoft.com/office/powerpoint/2010/main" val="26481121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Sd phương thức len để kiểm tra độ dài của choỗi==đếm sô ký tự của choỗi đó</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132</a:t>
            </a:fld>
            <a:endParaRPr lang="en-US"/>
          </a:p>
        </p:txBody>
      </p:sp>
    </p:spTree>
    <p:extLst>
      <p:ext uri="{BB962C8B-B14F-4D97-AF65-F5344CB8AC3E}">
        <p14:creationId xmlns:p14="http://schemas.microsoft.com/office/powerpoint/2010/main" val="198807407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indexOf: hàm tìm vị trí đầu tiên của choỗi đó trong ds, nếu tìm thấy thì trả về vị trí tìm thấy, còn ko thấy thì trả về -1</a:t>
            </a:r>
          </a:p>
          <a:p>
            <a:r>
              <a:rPr lang="en-US"/>
              <a:t>lastIndexOf: trả về vị trí cuối cùng của dãy số đó</a:t>
            </a:r>
          </a:p>
          <a:p>
            <a:r>
              <a:rPr lang="en-US"/>
              <a:t>Constain: kiểm tra xem choỗi con có nằm trong choỗi gốc hay ko, có tồn tại thì trả về true, còn ko thì trả về false</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133</a:t>
            </a:fld>
            <a:endParaRPr lang="en-US"/>
          </a:p>
        </p:txBody>
      </p:sp>
    </p:spTree>
    <p:extLst>
      <p:ext uri="{BB962C8B-B14F-4D97-AF65-F5344CB8AC3E}">
        <p14:creationId xmlns:p14="http://schemas.microsoft.com/office/powerpoint/2010/main" val="12699690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Trả về vị trí cuối cùng</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134</a:t>
            </a:fld>
            <a:endParaRPr lang="en-US"/>
          </a:p>
        </p:txBody>
      </p:sp>
    </p:spTree>
    <p:extLst>
      <p:ext uri="{BB962C8B-B14F-4D97-AF65-F5344CB8AC3E}">
        <p14:creationId xmlns:p14="http://schemas.microsoft.com/office/powerpoint/2010/main" val="30562230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ym typeface="Wingdings" panose="05000000000000000000" pitchFamily="2" charset="2"/>
              </a:rPr>
              <a:t>Lọc 1 choỗi trong chuỗi cha của nó</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138</a:t>
            </a:fld>
            <a:endParaRPr lang="en-US"/>
          </a:p>
        </p:txBody>
      </p:sp>
    </p:spTree>
    <p:extLst>
      <p:ext uri="{BB962C8B-B14F-4D97-AF65-F5344CB8AC3E}">
        <p14:creationId xmlns:p14="http://schemas.microsoft.com/office/powerpoint/2010/main" val="33362333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ym typeface="Wingdings" panose="05000000000000000000" pitchFamily="2" charset="2"/>
              </a:rPr>
              <a:t>Lọc 1 choỗi trong chuỗi cha của nó</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139</a:t>
            </a:fld>
            <a:endParaRPr lang="en-US"/>
          </a:p>
        </p:txBody>
      </p:sp>
    </p:spTree>
    <p:extLst>
      <p:ext uri="{BB962C8B-B14F-4D97-AF65-F5344CB8AC3E}">
        <p14:creationId xmlns:p14="http://schemas.microsoft.com/office/powerpoint/2010/main" val="39854219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Đã học đc hàm tìm kiếm (indexOf,lastIndexOf), hàm trích lọc choỗi (subString)</a:t>
            </a:r>
          </a:p>
          <a:p>
            <a:r>
              <a:rPr lang="en-US"/>
              <a:t>--------------------------Hàm đổi choỗi=replace, replaceFirst--------</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140</a:t>
            </a:fld>
            <a:endParaRPr lang="en-US"/>
          </a:p>
        </p:txBody>
      </p:sp>
    </p:spTree>
    <p:extLst>
      <p:ext uri="{BB962C8B-B14F-4D97-AF65-F5344CB8AC3E}">
        <p14:creationId xmlns:p14="http://schemas.microsoft.com/office/powerpoint/2010/main" val="24512291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Đã học đc hàm tìm kiếm (indexOf,lastIndexOf), hàm trích lọc choỗi (subString)</a:t>
            </a:r>
          </a:p>
          <a:p>
            <a:r>
              <a:rPr lang="en-US"/>
              <a:t>--------------------------Hàm đổi choỗi=replace, replaceFirst--------</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141</a:t>
            </a:fld>
            <a:endParaRPr lang="en-US"/>
          </a:p>
        </p:txBody>
      </p:sp>
    </p:spTree>
    <p:extLst>
      <p:ext uri="{BB962C8B-B14F-4D97-AF65-F5344CB8AC3E}">
        <p14:creationId xmlns:p14="http://schemas.microsoft.com/office/powerpoint/2010/main" val="42078646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Java có cách nối và chèn choỗi bằng dấu “+” hoặc sd Stringbuilder</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145</a:t>
            </a:fld>
            <a:endParaRPr lang="en-US"/>
          </a:p>
        </p:txBody>
      </p:sp>
    </p:spTree>
    <p:extLst>
      <p:ext uri="{BB962C8B-B14F-4D97-AF65-F5344CB8AC3E}">
        <p14:creationId xmlns:p14="http://schemas.microsoft.com/office/powerpoint/2010/main" val="1100180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jf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Rectangle 18">
            <a:extLst>
              <a:ext uri="{FF2B5EF4-FFF2-40B4-BE49-F238E27FC236}">
                <a16:creationId xmlns:a16="http://schemas.microsoft.com/office/drawing/2014/main" xmlns="" id="{8A07A82D-F7B7-4E92-A29F-4E313AE9F33B}"/>
              </a:ext>
            </a:extLst>
          </p:cNvPr>
          <p:cNvSpPr>
            <a:spLocks noChangeArrowheads="1"/>
          </p:cNvSpPr>
          <p:nvPr userDrawn="1"/>
        </p:nvSpPr>
        <p:spPr bwMode="white">
          <a:xfrm>
            <a:off x="-22225" y="0"/>
            <a:ext cx="9144000" cy="2227370"/>
          </a:xfrm>
          <a:prstGeom prst="rect">
            <a:avLst/>
          </a:prstGeom>
          <a:solidFill>
            <a:schemeClr val="accent6">
              <a:lumMod val="40000"/>
              <a:lumOff val="60000"/>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4" name="Rectangle 17">
            <a:extLst>
              <a:ext uri="{FF2B5EF4-FFF2-40B4-BE49-F238E27FC236}">
                <a16:creationId xmlns:a16="http://schemas.microsoft.com/office/drawing/2014/main" xmlns="" id="{5C4430BA-E48B-43B4-8DB8-AFF7F9033460}"/>
              </a:ext>
            </a:extLst>
          </p:cNvPr>
          <p:cNvSpPr>
            <a:spLocks noChangeArrowheads="1"/>
          </p:cNvSpPr>
          <p:nvPr/>
        </p:nvSpPr>
        <p:spPr bwMode="gray">
          <a:xfrm>
            <a:off x="8004175" y="0"/>
            <a:ext cx="1139825" cy="6858000"/>
          </a:xfrm>
          <a:prstGeom prst="rect">
            <a:avLst/>
          </a:prstGeom>
          <a:solidFill>
            <a:schemeClr val="bg2">
              <a:alpha val="39999"/>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5" name="Rectangle 18">
            <a:extLst>
              <a:ext uri="{FF2B5EF4-FFF2-40B4-BE49-F238E27FC236}">
                <a16:creationId xmlns:a16="http://schemas.microsoft.com/office/drawing/2014/main" xmlns="" id="{CCEB9575-1B21-4A48-93AB-EF94E0E91BD8}"/>
              </a:ext>
            </a:extLst>
          </p:cNvPr>
          <p:cNvSpPr>
            <a:spLocks noChangeArrowheads="1"/>
          </p:cNvSpPr>
          <p:nvPr/>
        </p:nvSpPr>
        <p:spPr bwMode="white">
          <a:xfrm>
            <a:off x="0" y="4572000"/>
            <a:ext cx="9144000" cy="2311400"/>
          </a:xfrm>
          <a:prstGeom prst="rect">
            <a:avLst/>
          </a:prstGeom>
          <a:solidFill>
            <a:schemeClr val="folHlink">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6" name="Rectangle 19">
            <a:extLst>
              <a:ext uri="{FF2B5EF4-FFF2-40B4-BE49-F238E27FC236}">
                <a16:creationId xmlns:a16="http://schemas.microsoft.com/office/drawing/2014/main" xmlns="" id="{907899BC-3E00-427F-A91B-FF0775390DD0}"/>
              </a:ext>
            </a:extLst>
          </p:cNvPr>
          <p:cNvSpPr>
            <a:spLocks noChangeArrowheads="1"/>
          </p:cNvSpPr>
          <p:nvPr/>
        </p:nvSpPr>
        <p:spPr bwMode="gray">
          <a:xfrm>
            <a:off x="22225" y="2052638"/>
            <a:ext cx="9121775" cy="2498725"/>
          </a:xfrm>
          <a:prstGeom prst="rect">
            <a:avLst/>
          </a:prstGeom>
          <a:solidFill>
            <a:schemeClr val="tx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7" name="Freeform 20">
            <a:extLst>
              <a:ext uri="{FF2B5EF4-FFF2-40B4-BE49-F238E27FC236}">
                <a16:creationId xmlns:a16="http://schemas.microsoft.com/office/drawing/2014/main" xmlns="" id="{1C15F700-AB15-48E4-93D9-24B563E5D806}"/>
              </a:ext>
            </a:extLst>
          </p:cNvPr>
          <p:cNvSpPr>
            <a:spLocks/>
          </p:cNvSpPr>
          <p:nvPr/>
        </p:nvSpPr>
        <p:spPr bwMode="gray">
          <a:xfrm>
            <a:off x="22225" y="2052638"/>
            <a:ext cx="9121775" cy="2546350"/>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sp>
        <p:nvSpPr>
          <p:cNvPr id="11" name="Freeform 20">
            <a:extLst>
              <a:ext uri="{FF2B5EF4-FFF2-40B4-BE49-F238E27FC236}">
                <a16:creationId xmlns:a16="http://schemas.microsoft.com/office/drawing/2014/main" xmlns="" id="{103ECCB1-E77B-4DA3-99DD-8369722DBA13}"/>
              </a:ext>
            </a:extLst>
          </p:cNvPr>
          <p:cNvSpPr>
            <a:spLocks/>
          </p:cNvSpPr>
          <p:nvPr userDrawn="1"/>
        </p:nvSpPr>
        <p:spPr bwMode="gray">
          <a:xfrm>
            <a:off x="22225" y="2078038"/>
            <a:ext cx="8588375" cy="203676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grpSp>
        <p:nvGrpSpPr>
          <p:cNvPr id="12" name="Group 116">
            <a:extLst>
              <a:ext uri="{FF2B5EF4-FFF2-40B4-BE49-F238E27FC236}">
                <a16:creationId xmlns:a16="http://schemas.microsoft.com/office/drawing/2014/main" xmlns="" id="{4DCEB9BB-2E8A-4CB3-A5B0-6C5562B0EEF3}"/>
              </a:ext>
            </a:extLst>
          </p:cNvPr>
          <p:cNvGrpSpPr>
            <a:grpSpLocks/>
          </p:cNvGrpSpPr>
          <p:nvPr/>
        </p:nvGrpSpPr>
        <p:grpSpPr bwMode="auto">
          <a:xfrm>
            <a:off x="190500" y="2324100"/>
            <a:ext cx="3276600" cy="3314700"/>
            <a:chOff x="120" y="1464"/>
            <a:chExt cx="2064" cy="2088"/>
          </a:xfrm>
        </p:grpSpPr>
        <p:sp>
          <p:nvSpPr>
            <p:cNvPr id="13" name="AutoShape 113" descr="gdd01">
              <a:extLst>
                <a:ext uri="{FF2B5EF4-FFF2-40B4-BE49-F238E27FC236}">
                  <a16:creationId xmlns:a16="http://schemas.microsoft.com/office/drawing/2014/main" xmlns="" id="{193EF6E6-1A67-472F-94A6-139D3215652B}"/>
                </a:ext>
              </a:extLst>
            </p:cNvPr>
            <p:cNvSpPr>
              <a:spLocks noChangeArrowheads="1"/>
            </p:cNvSpPr>
            <p:nvPr userDrawn="1"/>
          </p:nvSpPr>
          <p:spPr bwMode="gray">
            <a:xfrm>
              <a:off x="120" y="1992"/>
              <a:ext cx="1104" cy="1008"/>
            </a:xfrm>
            <a:prstGeom prst="hexagon">
              <a:avLst>
                <a:gd name="adj" fmla="val 27381"/>
                <a:gd name="vf" fmla="val 115470"/>
              </a:avLst>
            </a:prstGeom>
            <a:blipFill dpi="0" rotWithShape="1">
              <a:blip r:embed="rId2"/>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4" name="AutoShape 114" descr="gdd04">
              <a:extLst>
                <a:ext uri="{FF2B5EF4-FFF2-40B4-BE49-F238E27FC236}">
                  <a16:creationId xmlns:a16="http://schemas.microsoft.com/office/drawing/2014/main" xmlns="" id="{91FC0C95-DC60-4057-844C-F3424D7CD9E4}"/>
                </a:ext>
              </a:extLst>
            </p:cNvPr>
            <p:cNvSpPr>
              <a:spLocks noChangeArrowheads="1"/>
            </p:cNvSpPr>
            <p:nvPr userDrawn="1"/>
          </p:nvSpPr>
          <p:spPr bwMode="gray">
            <a:xfrm>
              <a:off x="1032" y="1464"/>
              <a:ext cx="1152" cy="1008"/>
            </a:xfrm>
            <a:prstGeom prst="hexagon">
              <a:avLst>
                <a:gd name="adj" fmla="val 28571"/>
                <a:gd name="vf" fmla="val 115470"/>
              </a:avLst>
            </a:prstGeom>
            <a:blipFill dpi="0" rotWithShape="1">
              <a:blip r:embed="rId3"/>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5" name="AutoShape 115" descr="gdd03">
              <a:extLst>
                <a:ext uri="{FF2B5EF4-FFF2-40B4-BE49-F238E27FC236}">
                  <a16:creationId xmlns:a16="http://schemas.microsoft.com/office/drawing/2014/main" xmlns="" id="{75DB2EFA-7E70-44E7-8720-4E38014061F0}"/>
                </a:ext>
              </a:extLst>
            </p:cNvPr>
            <p:cNvSpPr>
              <a:spLocks noChangeArrowheads="1"/>
            </p:cNvSpPr>
            <p:nvPr userDrawn="1"/>
          </p:nvSpPr>
          <p:spPr bwMode="gray">
            <a:xfrm>
              <a:off x="1008" y="2544"/>
              <a:ext cx="1152" cy="1008"/>
            </a:xfrm>
            <a:prstGeom prst="hexagon">
              <a:avLst>
                <a:gd name="adj" fmla="val 28571"/>
                <a:gd name="vf" fmla="val 115470"/>
              </a:avLst>
            </a:prstGeom>
            <a:blipFill dpi="0" rotWithShape="1">
              <a:blip r:embed="rId4"/>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grpSp>
      <p:sp>
        <p:nvSpPr>
          <p:cNvPr id="3074" name="Rectangle 2"/>
          <p:cNvSpPr>
            <a:spLocks noGrp="1" noChangeArrowheads="1"/>
          </p:cNvSpPr>
          <p:nvPr>
            <p:ph type="ctrTitle"/>
          </p:nvPr>
        </p:nvSpPr>
        <p:spPr bwMode="gray">
          <a:xfrm>
            <a:off x="1314254" y="394586"/>
            <a:ext cx="6705600" cy="1012825"/>
          </a:xfrm>
        </p:spPr>
        <p:txBody>
          <a:bodyPr/>
          <a:lstStyle>
            <a:lvl1pPr algn="ctr">
              <a:defRPr sz="3600" b="1">
                <a:solidFill>
                  <a:schemeClr val="tx2"/>
                </a:solidFill>
              </a:defRPr>
            </a:lvl1pPr>
          </a:lstStyle>
          <a:p>
            <a:pPr lvl="0"/>
            <a:r>
              <a:rPr lang="en-US" noProof="0"/>
              <a:t>Click to edit Master title style</a:t>
            </a:r>
          </a:p>
        </p:txBody>
      </p:sp>
      <p:sp>
        <p:nvSpPr>
          <p:cNvPr id="3075" name="Rectangle 3"/>
          <p:cNvSpPr>
            <a:spLocks noGrp="1" noChangeArrowheads="1"/>
          </p:cNvSpPr>
          <p:nvPr>
            <p:ph type="subTitle" idx="1"/>
          </p:nvPr>
        </p:nvSpPr>
        <p:spPr bwMode="white">
          <a:xfrm>
            <a:off x="3505200" y="2971800"/>
            <a:ext cx="4343400" cy="685800"/>
          </a:xfrm>
        </p:spPr>
        <p:txBody>
          <a:bodyPr/>
          <a:lstStyle>
            <a:lvl1pPr marL="0" indent="0" algn="r">
              <a:buFont typeface="Symbol" pitchFamily="18" charset="2"/>
              <a:buNone/>
              <a:defRPr sz="1300">
                <a:solidFill>
                  <a:schemeClr val="bg1"/>
                </a:solidFill>
              </a:defRPr>
            </a:lvl1pPr>
          </a:lstStyle>
          <a:p>
            <a:pPr lvl="0"/>
            <a:r>
              <a:rPr lang="en-US" noProof="0"/>
              <a:t>Click to edit Master subtitle style</a:t>
            </a:r>
          </a:p>
        </p:txBody>
      </p:sp>
      <p:sp>
        <p:nvSpPr>
          <p:cNvPr id="16" name="Rectangle 6">
            <a:extLst>
              <a:ext uri="{FF2B5EF4-FFF2-40B4-BE49-F238E27FC236}">
                <a16:creationId xmlns:a16="http://schemas.microsoft.com/office/drawing/2014/main" xmlns="" id="{D4FC72F6-B557-4AA6-AE86-0046BD4B79B4}"/>
              </a:ext>
            </a:extLst>
          </p:cNvPr>
          <p:cNvSpPr>
            <a:spLocks noGrp="1" noChangeArrowheads="1"/>
          </p:cNvSpPr>
          <p:nvPr>
            <p:ph type="sldNum" sz="quarter" idx="10"/>
          </p:nvPr>
        </p:nvSpPr>
        <p:spPr>
          <a:xfrm>
            <a:off x="8210550" y="6467475"/>
            <a:ext cx="533400" cy="244475"/>
          </a:xfrm>
        </p:spPr>
        <p:txBody>
          <a:bodyPr/>
          <a:lstStyle>
            <a:lvl1pPr>
              <a:defRPr b="0">
                <a:solidFill>
                  <a:schemeClr val="bg1"/>
                </a:solidFill>
                <a:latin typeface="Arial" panose="020B0604020202020204" pitchFamily="34" charset="0"/>
              </a:defRPr>
            </a:lvl1pPr>
          </a:lstStyle>
          <a:p>
            <a:pPr>
              <a:defRPr/>
            </a:pPr>
            <a:fld id="{42BE02E2-15C1-452F-93AD-A0FE5A516801}" type="slidenum">
              <a:rPr lang="en-US" altLang="en-US"/>
              <a:pPr>
                <a:defRPr/>
              </a:pPr>
              <a:t>‹#›</a:t>
            </a:fld>
            <a:endParaRPr lang="en-US" altLang="en-US"/>
          </a:p>
        </p:txBody>
      </p:sp>
    </p:spTree>
    <p:extLst>
      <p:ext uri="{BB962C8B-B14F-4D97-AF65-F5344CB8AC3E}">
        <p14:creationId xmlns:p14="http://schemas.microsoft.com/office/powerpoint/2010/main" val="202916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FCBBE558-B10A-45F4-B827-C6F4A047F34D}"/>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5" name="Rectangle 6">
            <a:extLst>
              <a:ext uri="{FF2B5EF4-FFF2-40B4-BE49-F238E27FC236}">
                <a16:creationId xmlns:a16="http://schemas.microsoft.com/office/drawing/2014/main" xmlns="" id="{34DBDB73-E8FE-454E-A870-0751551810A3}"/>
              </a:ext>
            </a:extLst>
          </p:cNvPr>
          <p:cNvSpPr>
            <a:spLocks noGrp="1" noChangeArrowheads="1"/>
          </p:cNvSpPr>
          <p:nvPr>
            <p:ph type="sldNum" sz="quarter" idx="11"/>
          </p:nvPr>
        </p:nvSpPr>
        <p:spPr>
          <a:ln/>
        </p:spPr>
        <p:txBody>
          <a:bodyPr/>
          <a:lstStyle>
            <a:lvl1pPr>
              <a:defRPr/>
            </a:lvl1pPr>
          </a:lstStyle>
          <a:p>
            <a:pPr>
              <a:defRPr/>
            </a:pPr>
            <a:fld id="{B156D9CF-1AE4-49FA-A1E6-E15997F4A90C}" type="slidenum">
              <a:rPr lang="en-US" altLang="en-US"/>
              <a:pPr>
                <a:defRPr/>
              </a:pPr>
              <a:t>‹#›</a:t>
            </a:fld>
            <a:endParaRPr lang="en-US" altLang="en-US"/>
          </a:p>
        </p:txBody>
      </p:sp>
    </p:spTree>
    <p:extLst>
      <p:ext uri="{BB962C8B-B14F-4D97-AF65-F5344CB8AC3E}">
        <p14:creationId xmlns:p14="http://schemas.microsoft.com/office/powerpoint/2010/main" val="302958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9441A531-ABDE-4D28-8DF5-1170D2C6E51A}"/>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5" name="Rectangle 6">
            <a:extLst>
              <a:ext uri="{FF2B5EF4-FFF2-40B4-BE49-F238E27FC236}">
                <a16:creationId xmlns:a16="http://schemas.microsoft.com/office/drawing/2014/main" xmlns="" id="{2DF41B80-6FA5-4FCB-AFE2-C95534938ACE}"/>
              </a:ext>
            </a:extLst>
          </p:cNvPr>
          <p:cNvSpPr>
            <a:spLocks noGrp="1" noChangeArrowheads="1"/>
          </p:cNvSpPr>
          <p:nvPr>
            <p:ph type="sldNum" sz="quarter" idx="11"/>
          </p:nvPr>
        </p:nvSpPr>
        <p:spPr>
          <a:ln/>
        </p:spPr>
        <p:txBody>
          <a:bodyPr/>
          <a:lstStyle>
            <a:lvl1pPr>
              <a:defRPr/>
            </a:lvl1pPr>
          </a:lstStyle>
          <a:p>
            <a:pPr>
              <a:defRPr/>
            </a:pPr>
            <a:fld id="{49C52B62-C972-4A96-89DF-6A76E613BF50}" type="slidenum">
              <a:rPr lang="en-US" altLang="en-US"/>
              <a:pPr>
                <a:defRPr/>
              </a:pPr>
              <a:t>‹#›</a:t>
            </a:fld>
            <a:endParaRPr lang="en-US" altLang="en-US"/>
          </a:p>
        </p:txBody>
      </p:sp>
    </p:spTree>
    <p:extLst>
      <p:ext uri="{BB962C8B-B14F-4D97-AF65-F5344CB8AC3E}">
        <p14:creationId xmlns:p14="http://schemas.microsoft.com/office/powerpoint/2010/main" val="367463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xmlns="" id="{09A7FDFB-C92F-46E4-83C2-0B1B7B206E4F}"/>
              </a:ext>
            </a:extLst>
          </p:cNvPr>
          <p:cNvSpPr>
            <a:spLocks noChangeArrowheads="1"/>
          </p:cNvSpPr>
          <p:nvPr userDrawn="1"/>
        </p:nvSpPr>
        <p:spPr bwMode="white">
          <a:xfrm>
            <a:off x="-22225" y="0"/>
            <a:ext cx="9144000" cy="2227263"/>
          </a:xfrm>
          <a:prstGeom prst="rect">
            <a:avLst/>
          </a:prstGeom>
          <a:solidFill>
            <a:schemeClr val="accent6">
              <a:lumMod val="40000"/>
              <a:lumOff val="60000"/>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5" name="Rectangle 17">
            <a:extLst>
              <a:ext uri="{FF2B5EF4-FFF2-40B4-BE49-F238E27FC236}">
                <a16:creationId xmlns:a16="http://schemas.microsoft.com/office/drawing/2014/main" xmlns="" id="{3D7FAE45-B2B1-4770-B2A2-590658C1B63A}"/>
              </a:ext>
            </a:extLst>
          </p:cNvPr>
          <p:cNvSpPr>
            <a:spLocks noChangeArrowheads="1"/>
          </p:cNvSpPr>
          <p:nvPr/>
        </p:nvSpPr>
        <p:spPr bwMode="gray">
          <a:xfrm>
            <a:off x="8004175" y="0"/>
            <a:ext cx="1139825" cy="6858000"/>
          </a:xfrm>
          <a:prstGeom prst="rect">
            <a:avLst/>
          </a:prstGeom>
          <a:solidFill>
            <a:schemeClr val="bg2">
              <a:alpha val="39999"/>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6" name="Rectangle 18">
            <a:extLst>
              <a:ext uri="{FF2B5EF4-FFF2-40B4-BE49-F238E27FC236}">
                <a16:creationId xmlns:a16="http://schemas.microsoft.com/office/drawing/2014/main" xmlns="" id="{82799337-E2CD-40D1-B5FB-F9FF2E398E21}"/>
              </a:ext>
            </a:extLst>
          </p:cNvPr>
          <p:cNvSpPr>
            <a:spLocks noChangeArrowheads="1"/>
          </p:cNvSpPr>
          <p:nvPr/>
        </p:nvSpPr>
        <p:spPr bwMode="white">
          <a:xfrm>
            <a:off x="0" y="4572000"/>
            <a:ext cx="9144000" cy="2311400"/>
          </a:xfrm>
          <a:prstGeom prst="rect">
            <a:avLst/>
          </a:prstGeom>
          <a:solidFill>
            <a:schemeClr val="folHlink">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7" name="Rectangle 19">
            <a:extLst>
              <a:ext uri="{FF2B5EF4-FFF2-40B4-BE49-F238E27FC236}">
                <a16:creationId xmlns:a16="http://schemas.microsoft.com/office/drawing/2014/main" xmlns="" id="{7DFBF0CA-51BA-42AE-92B8-D0715C6B08F6}"/>
              </a:ext>
            </a:extLst>
          </p:cNvPr>
          <p:cNvSpPr>
            <a:spLocks noChangeArrowheads="1"/>
          </p:cNvSpPr>
          <p:nvPr/>
        </p:nvSpPr>
        <p:spPr bwMode="gray">
          <a:xfrm>
            <a:off x="22225" y="2052638"/>
            <a:ext cx="9121775" cy="2498725"/>
          </a:xfrm>
          <a:prstGeom prst="rect">
            <a:avLst/>
          </a:prstGeom>
          <a:solidFill>
            <a:schemeClr val="tx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8" name="Freeform 20">
            <a:extLst>
              <a:ext uri="{FF2B5EF4-FFF2-40B4-BE49-F238E27FC236}">
                <a16:creationId xmlns:a16="http://schemas.microsoft.com/office/drawing/2014/main" xmlns="" id="{48367209-CBAA-4EE9-9F95-E7AE9DC0D5A0}"/>
              </a:ext>
            </a:extLst>
          </p:cNvPr>
          <p:cNvSpPr>
            <a:spLocks/>
          </p:cNvSpPr>
          <p:nvPr/>
        </p:nvSpPr>
        <p:spPr bwMode="gray">
          <a:xfrm>
            <a:off x="22225" y="2052638"/>
            <a:ext cx="9121775" cy="2546350"/>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sp>
        <p:nvSpPr>
          <p:cNvPr id="9" name="Freeform 20">
            <a:extLst>
              <a:ext uri="{FF2B5EF4-FFF2-40B4-BE49-F238E27FC236}">
                <a16:creationId xmlns:a16="http://schemas.microsoft.com/office/drawing/2014/main" xmlns="" id="{F2A02109-877B-409D-8EBC-C461C999B792}"/>
              </a:ext>
            </a:extLst>
          </p:cNvPr>
          <p:cNvSpPr>
            <a:spLocks/>
          </p:cNvSpPr>
          <p:nvPr userDrawn="1"/>
        </p:nvSpPr>
        <p:spPr bwMode="gray">
          <a:xfrm>
            <a:off x="22225" y="2078038"/>
            <a:ext cx="8588375" cy="203676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sp>
        <p:nvSpPr>
          <p:cNvPr id="3074" name="Rectangle 2"/>
          <p:cNvSpPr>
            <a:spLocks noGrp="1" noChangeArrowheads="1"/>
          </p:cNvSpPr>
          <p:nvPr>
            <p:ph type="ctrTitle"/>
          </p:nvPr>
        </p:nvSpPr>
        <p:spPr bwMode="gray">
          <a:xfrm>
            <a:off x="1314254" y="394586"/>
            <a:ext cx="6705600" cy="1012825"/>
          </a:xfrm>
        </p:spPr>
        <p:txBody>
          <a:bodyPr/>
          <a:lstStyle>
            <a:lvl1pPr algn="ctr">
              <a:defRPr sz="3600" b="1">
                <a:solidFill>
                  <a:schemeClr val="tx2"/>
                </a:solidFill>
              </a:defRPr>
            </a:lvl1pPr>
          </a:lstStyle>
          <a:p>
            <a:pPr lvl="0"/>
            <a:r>
              <a:rPr lang="en-US" noProof="0"/>
              <a:t>Click to edit Master title style</a:t>
            </a:r>
          </a:p>
        </p:txBody>
      </p:sp>
      <p:sp>
        <p:nvSpPr>
          <p:cNvPr id="3075" name="Rectangle 3"/>
          <p:cNvSpPr>
            <a:spLocks noGrp="1" noChangeArrowheads="1"/>
          </p:cNvSpPr>
          <p:nvPr>
            <p:ph type="subTitle" idx="1"/>
          </p:nvPr>
        </p:nvSpPr>
        <p:spPr bwMode="white">
          <a:xfrm>
            <a:off x="3505200" y="2971800"/>
            <a:ext cx="4343400" cy="685800"/>
          </a:xfrm>
        </p:spPr>
        <p:txBody>
          <a:bodyPr/>
          <a:lstStyle>
            <a:lvl1pPr marL="0" indent="0" algn="r">
              <a:buFont typeface="Symbol" pitchFamily="18" charset="2"/>
              <a:buNone/>
              <a:defRPr sz="1300">
                <a:solidFill>
                  <a:schemeClr val="bg1"/>
                </a:solidFill>
              </a:defRPr>
            </a:lvl1pPr>
          </a:lstStyle>
          <a:p>
            <a:pPr lvl="0"/>
            <a:r>
              <a:rPr lang="en-US" noProof="0"/>
              <a:t>Click to edit Master subtitle style</a:t>
            </a:r>
          </a:p>
        </p:txBody>
      </p:sp>
      <p:sp>
        <p:nvSpPr>
          <p:cNvPr id="14" name="Rectangle 6">
            <a:extLst>
              <a:ext uri="{FF2B5EF4-FFF2-40B4-BE49-F238E27FC236}">
                <a16:creationId xmlns:a16="http://schemas.microsoft.com/office/drawing/2014/main" xmlns="" id="{926EEDB1-8952-4852-B7D0-B68810FC18C4}"/>
              </a:ext>
            </a:extLst>
          </p:cNvPr>
          <p:cNvSpPr>
            <a:spLocks noGrp="1" noChangeArrowheads="1"/>
          </p:cNvSpPr>
          <p:nvPr>
            <p:ph type="sldNum" sz="quarter" idx="10"/>
          </p:nvPr>
        </p:nvSpPr>
        <p:spPr>
          <a:xfrm>
            <a:off x="8210550" y="6467475"/>
            <a:ext cx="533400" cy="244475"/>
          </a:xfrm>
        </p:spPr>
        <p:txBody>
          <a:bodyPr/>
          <a:lstStyle>
            <a:lvl1pPr>
              <a:defRPr b="0">
                <a:solidFill>
                  <a:schemeClr val="bg1"/>
                </a:solidFill>
                <a:latin typeface="Arial" panose="020B0604020202020204" pitchFamily="34" charset="0"/>
              </a:defRPr>
            </a:lvl1pPr>
          </a:lstStyle>
          <a:p>
            <a:pPr>
              <a:defRPr/>
            </a:pPr>
            <a:fld id="{3C3FA361-4D2F-4AE4-A23C-9E08543BC4D5}" type="slidenum">
              <a:rPr lang="en-US" altLang="en-US"/>
              <a:pPr>
                <a:defRPr/>
              </a:pPr>
              <a:t>‹#›</a:t>
            </a:fld>
            <a:endParaRPr lang="en-US" altLang="en-US"/>
          </a:p>
        </p:txBody>
      </p:sp>
      <p:grpSp>
        <p:nvGrpSpPr>
          <p:cNvPr id="15" name="Group 14">
            <a:extLst>
              <a:ext uri="{FF2B5EF4-FFF2-40B4-BE49-F238E27FC236}">
                <a16:creationId xmlns:a16="http://schemas.microsoft.com/office/drawing/2014/main" xmlns="" id="{07F2C761-D669-4ACC-B608-E2074856875E}"/>
              </a:ext>
            </a:extLst>
          </p:cNvPr>
          <p:cNvGrpSpPr/>
          <p:nvPr userDrawn="1"/>
        </p:nvGrpSpPr>
        <p:grpSpPr>
          <a:xfrm>
            <a:off x="211138" y="2332885"/>
            <a:ext cx="3294062" cy="3212004"/>
            <a:chOff x="211138" y="2332885"/>
            <a:chExt cx="3294062" cy="3212004"/>
          </a:xfrm>
        </p:grpSpPr>
        <p:sp>
          <p:nvSpPr>
            <p:cNvPr id="16" name="AutoShape 113" descr="gdd01">
              <a:extLst>
                <a:ext uri="{FF2B5EF4-FFF2-40B4-BE49-F238E27FC236}">
                  <a16:creationId xmlns:a16="http://schemas.microsoft.com/office/drawing/2014/main" xmlns="" id="{0A61D51C-0F9D-4F1D-AB95-65D58FFBA6E4}"/>
                </a:ext>
              </a:extLst>
            </p:cNvPr>
            <p:cNvSpPr>
              <a:spLocks noChangeArrowheads="1"/>
            </p:cNvSpPr>
            <p:nvPr userDrawn="1"/>
          </p:nvSpPr>
          <p:spPr bwMode="gray">
            <a:xfrm>
              <a:off x="211138" y="3140968"/>
              <a:ext cx="1752600" cy="1600200"/>
            </a:xfrm>
            <a:prstGeom prst="hexagon">
              <a:avLst>
                <a:gd name="adj" fmla="val 27381"/>
                <a:gd name="vf" fmla="val 115470"/>
              </a:avLst>
            </a:prstGeom>
            <a:blipFill dpi="0" rotWithShape="1">
              <a:blip r:embed="rId2"/>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7" name="AutoShape 114" descr="gdd04">
              <a:extLst>
                <a:ext uri="{FF2B5EF4-FFF2-40B4-BE49-F238E27FC236}">
                  <a16:creationId xmlns:a16="http://schemas.microsoft.com/office/drawing/2014/main" xmlns="" id="{3D83067C-4AF7-445F-AA27-2018BE84EAE8}"/>
                </a:ext>
              </a:extLst>
            </p:cNvPr>
            <p:cNvSpPr>
              <a:spLocks noChangeArrowheads="1"/>
            </p:cNvSpPr>
            <p:nvPr userDrawn="1"/>
          </p:nvSpPr>
          <p:spPr bwMode="gray">
            <a:xfrm>
              <a:off x="1598613" y="2332885"/>
              <a:ext cx="1828800" cy="1600200"/>
            </a:xfrm>
            <a:prstGeom prst="hexagon">
              <a:avLst>
                <a:gd name="adj" fmla="val 28571"/>
                <a:gd name="vf" fmla="val 115470"/>
              </a:avLst>
            </a:prstGeom>
            <a:blipFill dpi="0" rotWithShape="1">
              <a:blip r:embed="rId3"/>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8" name="AutoShape 115" descr="gdd03">
              <a:extLst>
                <a:ext uri="{FF2B5EF4-FFF2-40B4-BE49-F238E27FC236}">
                  <a16:creationId xmlns:a16="http://schemas.microsoft.com/office/drawing/2014/main" xmlns="" id="{9A3C0891-0D01-4636-90D3-BC6F0C88E31D}"/>
                </a:ext>
              </a:extLst>
            </p:cNvPr>
            <p:cNvSpPr>
              <a:spLocks noChangeArrowheads="1"/>
            </p:cNvSpPr>
            <p:nvPr userDrawn="1"/>
          </p:nvSpPr>
          <p:spPr bwMode="gray">
            <a:xfrm>
              <a:off x="1598613" y="4000792"/>
              <a:ext cx="1906587" cy="1544097"/>
            </a:xfrm>
            <a:prstGeom prst="hexagon">
              <a:avLst>
                <a:gd name="adj" fmla="val 28571"/>
                <a:gd name="vf" fmla="val 115470"/>
              </a:avLst>
            </a:prstGeom>
            <a:blipFill dpi="0" rotWithShape="1">
              <a:blip r:embed="rId4"/>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grpSp>
    </p:spTree>
    <p:extLst>
      <p:ext uri="{BB962C8B-B14F-4D97-AF65-F5344CB8AC3E}">
        <p14:creationId xmlns:p14="http://schemas.microsoft.com/office/powerpoint/2010/main" val="1330517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091971"/>
            <a:ext cx="8143873" cy="5248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xmlns="" id="{0C5240EA-57E8-4837-8F56-8195941B3D11}"/>
              </a:ext>
            </a:extLst>
          </p:cNvPr>
          <p:cNvSpPr>
            <a:spLocks noGrp="1" noChangeArrowheads="1"/>
          </p:cNvSpPr>
          <p:nvPr>
            <p:ph type="dt" sz="half" idx="10"/>
          </p:nvPr>
        </p:nvSpPr>
        <p:spPr/>
        <p:txBody>
          <a:bodyPr/>
          <a:lstStyle>
            <a:lvl1pPr>
              <a:defRPr/>
            </a:lvl1pPr>
          </a:lstStyle>
          <a:p>
            <a:pPr>
              <a:defRPr/>
            </a:pPr>
            <a:r>
              <a:rPr lang="en-US"/>
              <a:t>Object-oriented programming</a:t>
            </a:r>
            <a:endParaRPr lang="en-US" dirty="0"/>
          </a:p>
        </p:txBody>
      </p:sp>
      <p:sp>
        <p:nvSpPr>
          <p:cNvPr id="5" name="Rectangle 6">
            <a:extLst>
              <a:ext uri="{FF2B5EF4-FFF2-40B4-BE49-F238E27FC236}">
                <a16:creationId xmlns:a16="http://schemas.microsoft.com/office/drawing/2014/main" xmlns="" id="{3E58EE62-A459-40E4-B84D-308537522995}"/>
              </a:ext>
            </a:extLst>
          </p:cNvPr>
          <p:cNvSpPr>
            <a:spLocks noGrp="1" noChangeArrowheads="1"/>
          </p:cNvSpPr>
          <p:nvPr>
            <p:ph type="sldNum" sz="quarter" idx="11"/>
          </p:nvPr>
        </p:nvSpPr>
        <p:spPr>
          <a:xfrm>
            <a:off x="8229600" y="6477000"/>
            <a:ext cx="523875" cy="249238"/>
          </a:xfrm>
        </p:spPr>
        <p:txBody>
          <a:bodyPr/>
          <a:lstStyle>
            <a:lvl1pPr>
              <a:defRPr/>
            </a:lvl1pPr>
          </a:lstStyle>
          <a:p>
            <a:pPr>
              <a:defRPr/>
            </a:pPr>
            <a:fld id="{812A3249-7FF3-4311-A461-F791DB37E44E}" type="slidenum">
              <a:rPr lang="en-US" altLang="en-US"/>
              <a:pPr>
                <a:defRPr/>
              </a:pPr>
              <a:t>‹#›</a:t>
            </a:fld>
            <a:endParaRPr lang="en-US" altLang="en-US"/>
          </a:p>
        </p:txBody>
      </p:sp>
    </p:spTree>
    <p:extLst>
      <p:ext uri="{BB962C8B-B14F-4D97-AF65-F5344CB8AC3E}">
        <p14:creationId xmlns:p14="http://schemas.microsoft.com/office/powerpoint/2010/main" val="141894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xmlns="" id="{2BAC6A13-0985-428A-9542-9CE8941BCA7E}"/>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5" name="Rectangle 6">
            <a:extLst>
              <a:ext uri="{FF2B5EF4-FFF2-40B4-BE49-F238E27FC236}">
                <a16:creationId xmlns:a16="http://schemas.microsoft.com/office/drawing/2014/main" xmlns="" id="{B83AE2EF-9F7D-42B3-9C0F-7F2A22C981A0}"/>
              </a:ext>
            </a:extLst>
          </p:cNvPr>
          <p:cNvSpPr>
            <a:spLocks noGrp="1" noChangeArrowheads="1"/>
          </p:cNvSpPr>
          <p:nvPr>
            <p:ph type="sldNum" sz="quarter" idx="11"/>
          </p:nvPr>
        </p:nvSpPr>
        <p:spPr>
          <a:ln/>
        </p:spPr>
        <p:txBody>
          <a:bodyPr/>
          <a:lstStyle>
            <a:lvl1pPr>
              <a:defRPr/>
            </a:lvl1pPr>
          </a:lstStyle>
          <a:p>
            <a:pPr>
              <a:defRPr/>
            </a:pPr>
            <a:fld id="{5876E636-6A3F-482E-A55D-3461A2214AF5}" type="slidenum">
              <a:rPr lang="en-US" altLang="en-US"/>
              <a:pPr>
                <a:defRPr/>
              </a:pPr>
              <a:t>‹#›</a:t>
            </a:fld>
            <a:endParaRPr lang="en-US" altLang="en-US"/>
          </a:p>
        </p:txBody>
      </p:sp>
    </p:spTree>
    <p:extLst>
      <p:ext uri="{BB962C8B-B14F-4D97-AF65-F5344CB8AC3E}">
        <p14:creationId xmlns:p14="http://schemas.microsoft.com/office/powerpoint/2010/main" val="2418111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3AF326BE-87D6-4AFE-A97A-F9EFA9AF3415}"/>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6" name="Rectangle 6">
            <a:extLst>
              <a:ext uri="{FF2B5EF4-FFF2-40B4-BE49-F238E27FC236}">
                <a16:creationId xmlns:a16="http://schemas.microsoft.com/office/drawing/2014/main" xmlns="" id="{C0D121DE-A675-4D87-B2D0-6719E0974E3F}"/>
              </a:ext>
            </a:extLst>
          </p:cNvPr>
          <p:cNvSpPr>
            <a:spLocks noGrp="1" noChangeArrowheads="1"/>
          </p:cNvSpPr>
          <p:nvPr>
            <p:ph type="sldNum" sz="quarter" idx="11"/>
          </p:nvPr>
        </p:nvSpPr>
        <p:spPr>
          <a:ln/>
        </p:spPr>
        <p:txBody>
          <a:bodyPr/>
          <a:lstStyle>
            <a:lvl1pPr>
              <a:defRPr/>
            </a:lvl1pPr>
          </a:lstStyle>
          <a:p>
            <a:pPr>
              <a:defRPr/>
            </a:pPr>
            <a:fld id="{35FFB2C0-EA30-4FF8-A954-C09EDFCDAAD2}" type="slidenum">
              <a:rPr lang="en-US" altLang="en-US"/>
              <a:pPr>
                <a:defRPr/>
              </a:pPr>
              <a:t>‹#›</a:t>
            </a:fld>
            <a:endParaRPr lang="en-US" altLang="en-US"/>
          </a:p>
        </p:txBody>
      </p:sp>
    </p:spTree>
    <p:extLst>
      <p:ext uri="{BB962C8B-B14F-4D97-AF65-F5344CB8AC3E}">
        <p14:creationId xmlns:p14="http://schemas.microsoft.com/office/powerpoint/2010/main" val="1701194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8077200" cy="639762"/>
          </a:xfrm>
        </p:spPr>
        <p:txBody>
          <a:bodyPr/>
          <a:lstStyle>
            <a:lvl1pPr algn="ct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xmlns="" id="{84F693D6-F682-4186-A194-FCAD47E71439}"/>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8" name="Rectangle 6">
            <a:extLst>
              <a:ext uri="{FF2B5EF4-FFF2-40B4-BE49-F238E27FC236}">
                <a16:creationId xmlns:a16="http://schemas.microsoft.com/office/drawing/2014/main" xmlns="" id="{904D7F33-F9FC-4425-A783-FB3917D590C0}"/>
              </a:ext>
            </a:extLst>
          </p:cNvPr>
          <p:cNvSpPr>
            <a:spLocks noGrp="1" noChangeArrowheads="1"/>
          </p:cNvSpPr>
          <p:nvPr>
            <p:ph type="sldNum" sz="quarter" idx="11"/>
          </p:nvPr>
        </p:nvSpPr>
        <p:spPr>
          <a:ln/>
        </p:spPr>
        <p:txBody>
          <a:bodyPr/>
          <a:lstStyle>
            <a:lvl1pPr>
              <a:defRPr/>
            </a:lvl1pPr>
          </a:lstStyle>
          <a:p>
            <a:pPr>
              <a:defRPr/>
            </a:pPr>
            <a:fld id="{9DF51C48-686C-4105-A55F-7DFCE0CA3DB1}" type="slidenum">
              <a:rPr lang="en-US" altLang="en-US"/>
              <a:pPr>
                <a:defRPr/>
              </a:pPr>
              <a:t>‹#›</a:t>
            </a:fld>
            <a:endParaRPr lang="en-US" altLang="en-US"/>
          </a:p>
        </p:txBody>
      </p:sp>
    </p:spTree>
    <p:extLst>
      <p:ext uri="{BB962C8B-B14F-4D97-AF65-F5344CB8AC3E}">
        <p14:creationId xmlns:p14="http://schemas.microsoft.com/office/powerpoint/2010/main" val="12187721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572080FC-CDE6-4360-A251-723E2B0B40DA}"/>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4" name="Rectangle 6">
            <a:extLst>
              <a:ext uri="{FF2B5EF4-FFF2-40B4-BE49-F238E27FC236}">
                <a16:creationId xmlns:a16="http://schemas.microsoft.com/office/drawing/2014/main" xmlns="" id="{AD15FB44-2835-4E0C-8A7F-2EF4AAA6BBB5}"/>
              </a:ext>
            </a:extLst>
          </p:cNvPr>
          <p:cNvSpPr>
            <a:spLocks noGrp="1" noChangeArrowheads="1"/>
          </p:cNvSpPr>
          <p:nvPr>
            <p:ph type="sldNum" sz="quarter" idx="11"/>
          </p:nvPr>
        </p:nvSpPr>
        <p:spPr>
          <a:ln/>
        </p:spPr>
        <p:txBody>
          <a:bodyPr/>
          <a:lstStyle>
            <a:lvl1pPr>
              <a:defRPr/>
            </a:lvl1pPr>
          </a:lstStyle>
          <a:p>
            <a:pPr>
              <a:defRPr/>
            </a:pPr>
            <a:fld id="{CA0A9AB1-6FC7-455C-8861-245351A9CC2B}" type="slidenum">
              <a:rPr lang="en-US" altLang="en-US"/>
              <a:pPr>
                <a:defRPr/>
              </a:pPr>
              <a:t>‹#›</a:t>
            </a:fld>
            <a:endParaRPr lang="en-US" altLang="en-US"/>
          </a:p>
        </p:txBody>
      </p:sp>
    </p:spTree>
    <p:extLst>
      <p:ext uri="{BB962C8B-B14F-4D97-AF65-F5344CB8AC3E}">
        <p14:creationId xmlns:p14="http://schemas.microsoft.com/office/powerpoint/2010/main" val="3007493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DB2221EF-5A9A-4B30-BAE8-CF5587412112}"/>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3" name="Rectangle 6">
            <a:extLst>
              <a:ext uri="{FF2B5EF4-FFF2-40B4-BE49-F238E27FC236}">
                <a16:creationId xmlns:a16="http://schemas.microsoft.com/office/drawing/2014/main" xmlns="" id="{ED6365EE-111A-4B60-ACDF-538EFE9D8E4B}"/>
              </a:ext>
            </a:extLst>
          </p:cNvPr>
          <p:cNvSpPr>
            <a:spLocks noGrp="1" noChangeArrowheads="1"/>
          </p:cNvSpPr>
          <p:nvPr>
            <p:ph type="sldNum" sz="quarter" idx="11"/>
          </p:nvPr>
        </p:nvSpPr>
        <p:spPr>
          <a:ln/>
        </p:spPr>
        <p:txBody>
          <a:bodyPr/>
          <a:lstStyle>
            <a:lvl1pPr>
              <a:defRPr/>
            </a:lvl1pPr>
          </a:lstStyle>
          <a:p>
            <a:pPr>
              <a:defRPr/>
            </a:pPr>
            <a:fld id="{C5259764-15E3-4DA7-ADDC-A54628629F60}" type="slidenum">
              <a:rPr lang="en-US" altLang="en-US"/>
              <a:pPr>
                <a:defRPr/>
              </a:pPr>
              <a:t>‹#›</a:t>
            </a:fld>
            <a:endParaRPr lang="en-US" altLang="en-US"/>
          </a:p>
        </p:txBody>
      </p:sp>
    </p:spTree>
    <p:extLst>
      <p:ext uri="{BB962C8B-B14F-4D97-AF65-F5344CB8AC3E}">
        <p14:creationId xmlns:p14="http://schemas.microsoft.com/office/powerpoint/2010/main" val="2714645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87025B2C-9266-48B6-9E0D-A396281055C3}"/>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6" name="Rectangle 6">
            <a:extLst>
              <a:ext uri="{FF2B5EF4-FFF2-40B4-BE49-F238E27FC236}">
                <a16:creationId xmlns:a16="http://schemas.microsoft.com/office/drawing/2014/main" xmlns="" id="{AFDA2CFC-5ADF-4655-87CA-F052889BBD1D}"/>
              </a:ext>
            </a:extLst>
          </p:cNvPr>
          <p:cNvSpPr>
            <a:spLocks noGrp="1" noChangeArrowheads="1"/>
          </p:cNvSpPr>
          <p:nvPr>
            <p:ph type="sldNum" sz="quarter" idx="11"/>
          </p:nvPr>
        </p:nvSpPr>
        <p:spPr>
          <a:ln/>
        </p:spPr>
        <p:txBody>
          <a:bodyPr/>
          <a:lstStyle>
            <a:lvl1pPr>
              <a:defRPr/>
            </a:lvl1pPr>
          </a:lstStyle>
          <a:p>
            <a:pPr>
              <a:defRPr/>
            </a:pPr>
            <a:fld id="{15B20809-AF2E-4159-BF88-89409096A1C1}" type="slidenum">
              <a:rPr lang="en-US" altLang="en-US"/>
              <a:pPr>
                <a:defRPr/>
              </a:pPr>
              <a:t>‹#›</a:t>
            </a:fld>
            <a:endParaRPr lang="en-US" altLang="en-US"/>
          </a:p>
        </p:txBody>
      </p:sp>
    </p:spTree>
    <p:extLst>
      <p:ext uri="{BB962C8B-B14F-4D97-AF65-F5344CB8AC3E}">
        <p14:creationId xmlns:p14="http://schemas.microsoft.com/office/powerpoint/2010/main" val="997305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091971"/>
            <a:ext cx="8143873" cy="5248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xmlns="" id="{FE94502B-A861-4213-AD5E-4A51EFED0509}"/>
              </a:ext>
            </a:extLst>
          </p:cNvPr>
          <p:cNvSpPr>
            <a:spLocks noGrp="1" noChangeArrowheads="1"/>
          </p:cNvSpPr>
          <p:nvPr>
            <p:ph type="dt" sz="half" idx="10"/>
          </p:nvPr>
        </p:nvSpPr>
        <p:spPr/>
        <p:txBody>
          <a:bodyPr/>
          <a:lstStyle>
            <a:lvl1pPr>
              <a:defRPr/>
            </a:lvl1pPr>
          </a:lstStyle>
          <a:p>
            <a:pPr>
              <a:defRPr/>
            </a:pPr>
            <a:r>
              <a:rPr lang="en-US"/>
              <a:t>Chương 1-Tổng quan về ngôn ngữ Java</a:t>
            </a:r>
            <a:endParaRPr lang="en-US" dirty="0"/>
          </a:p>
        </p:txBody>
      </p:sp>
      <p:sp>
        <p:nvSpPr>
          <p:cNvPr id="5" name="Rectangle 6">
            <a:extLst>
              <a:ext uri="{FF2B5EF4-FFF2-40B4-BE49-F238E27FC236}">
                <a16:creationId xmlns:a16="http://schemas.microsoft.com/office/drawing/2014/main" xmlns="" id="{505C51E6-A07E-45CE-9540-CE1094B6D153}"/>
              </a:ext>
            </a:extLst>
          </p:cNvPr>
          <p:cNvSpPr>
            <a:spLocks noGrp="1" noChangeArrowheads="1"/>
          </p:cNvSpPr>
          <p:nvPr>
            <p:ph type="sldNum" sz="quarter" idx="11"/>
          </p:nvPr>
        </p:nvSpPr>
        <p:spPr>
          <a:xfrm>
            <a:off x="8229600" y="6477000"/>
            <a:ext cx="523875" cy="249238"/>
          </a:xfrm>
        </p:spPr>
        <p:txBody>
          <a:bodyPr/>
          <a:lstStyle>
            <a:lvl1pPr>
              <a:defRPr/>
            </a:lvl1pPr>
          </a:lstStyle>
          <a:p>
            <a:pPr>
              <a:defRPr/>
            </a:pPr>
            <a:fld id="{5F4B234B-ADCF-47EA-94FA-1884F3D26864}" type="slidenum">
              <a:rPr lang="en-US" altLang="en-US"/>
              <a:pPr>
                <a:defRPr/>
              </a:pPr>
              <a:t>‹#›</a:t>
            </a:fld>
            <a:endParaRPr lang="en-US" altLang="en-US"/>
          </a:p>
        </p:txBody>
      </p:sp>
    </p:spTree>
    <p:extLst>
      <p:ext uri="{BB962C8B-B14F-4D97-AF65-F5344CB8AC3E}">
        <p14:creationId xmlns:p14="http://schemas.microsoft.com/office/powerpoint/2010/main" val="3563166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0BDE1E2B-B362-41C7-80E3-3654964F91D9}"/>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6" name="Rectangle 6">
            <a:extLst>
              <a:ext uri="{FF2B5EF4-FFF2-40B4-BE49-F238E27FC236}">
                <a16:creationId xmlns:a16="http://schemas.microsoft.com/office/drawing/2014/main" xmlns="" id="{40CEDA1C-9E07-4288-ADDD-881261935723}"/>
              </a:ext>
            </a:extLst>
          </p:cNvPr>
          <p:cNvSpPr>
            <a:spLocks noGrp="1" noChangeArrowheads="1"/>
          </p:cNvSpPr>
          <p:nvPr>
            <p:ph type="sldNum" sz="quarter" idx="11"/>
          </p:nvPr>
        </p:nvSpPr>
        <p:spPr>
          <a:ln/>
        </p:spPr>
        <p:txBody>
          <a:bodyPr/>
          <a:lstStyle>
            <a:lvl1pPr>
              <a:defRPr/>
            </a:lvl1pPr>
          </a:lstStyle>
          <a:p>
            <a:pPr>
              <a:defRPr/>
            </a:pPr>
            <a:fld id="{CA7BA526-0AB8-444E-A5D3-AC58E5792132}" type="slidenum">
              <a:rPr lang="en-US" altLang="en-US"/>
              <a:pPr>
                <a:defRPr/>
              </a:pPr>
              <a:t>‹#›</a:t>
            </a:fld>
            <a:endParaRPr lang="en-US" altLang="en-US"/>
          </a:p>
        </p:txBody>
      </p:sp>
    </p:spTree>
    <p:extLst>
      <p:ext uri="{BB962C8B-B14F-4D97-AF65-F5344CB8AC3E}">
        <p14:creationId xmlns:p14="http://schemas.microsoft.com/office/powerpoint/2010/main" val="15880356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71DC1626-53C9-4183-A995-D84728F4B1B4}"/>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5" name="Rectangle 6">
            <a:extLst>
              <a:ext uri="{FF2B5EF4-FFF2-40B4-BE49-F238E27FC236}">
                <a16:creationId xmlns:a16="http://schemas.microsoft.com/office/drawing/2014/main" xmlns="" id="{789676C3-85BA-43B4-B4E3-B7A2D56F1D67}"/>
              </a:ext>
            </a:extLst>
          </p:cNvPr>
          <p:cNvSpPr>
            <a:spLocks noGrp="1" noChangeArrowheads="1"/>
          </p:cNvSpPr>
          <p:nvPr>
            <p:ph type="sldNum" sz="quarter" idx="11"/>
          </p:nvPr>
        </p:nvSpPr>
        <p:spPr>
          <a:ln/>
        </p:spPr>
        <p:txBody>
          <a:bodyPr/>
          <a:lstStyle>
            <a:lvl1pPr>
              <a:defRPr/>
            </a:lvl1pPr>
          </a:lstStyle>
          <a:p>
            <a:pPr>
              <a:defRPr/>
            </a:pPr>
            <a:fld id="{7DC879A7-A126-4F0B-8AA0-9AD6B44151D3}" type="slidenum">
              <a:rPr lang="en-US" altLang="en-US"/>
              <a:pPr>
                <a:defRPr/>
              </a:pPr>
              <a:t>‹#›</a:t>
            </a:fld>
            <a:endParaRPr lang="en-US" altLang="en-US"/>
          </a:p>
        </p:txBody>
      </p:sp>
    </p:spTree>
    <p:extLst>
      <p:ext uri="{BB962C8B-B14F-4D97-AF65-F5344CB8AC3E}">
        <p14:creationId xmlns:p14="http://schemas.microsoft.com/office/powerpoint/2010/main" val="10900557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D5006F4B-BD5C-4DE1-B17A-7738F4DADAFB}"/>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5" name="Rectangle 6">
            <a:extLst>
              <a:ext uri="{FF2B5EF4-FFF2-40B4-BE49-F238E27FC236}">
                <a16:creationId xmlns:a16="http://schemas.microsoft.com/office/drawing/2014/main" xmlns="" id="{83F37196-1547-4BA3-8973-5777A71ED90C}"/>
              </a:ext>
            </a:extLst>
          </p:cNvPr>
          <p:cNvSpPr>
            <a:spLocks noGrp="1" noChangeArrowheads="1"/>
          </p:cNvSpPr>
          <p:nvPr>
            <p:ph type="sldNum" sz="quarter" idx="11"/>
          </p:nvPr>
        </p:nvSpPr>
        <p:spPr>
          <a:ln/>
        </p:spPr>
        <p:txBody>
          <a:bodyPr/>
          <a:lstStyle>
            <a:lvl1pPr>
              <a:defRPr/>
            </a:lvl1pPr>
          </a:lstStyle>
          <a:p>
            <a:pPr>
              <a:defRPr/>
            </a:pPr>
            <a:fld id="{0023B9B1-7BCC-4B50-8876-50E66F4BAA63}" type="slidenum">
              <a:rPr lang="en-US" altLang="en-US"/>
              <a:pPr>
                <a:defRPr/>
              </a:pPr>
              <a:t>‹#›</a:t>
            </a:fld>
            <a:endParaRPr lang="en-US" altLang="en-US"/>
          </a:p>
        </p:txBody>
      </p:sp>
    </p:spTree>
    <p:extLst>
      <p:ext uri="{BB962C8B-B14F-4D97-AF65-F5344CB8AC3E}">
        <p14:creationId xmlns:p14="http://schemas.microsoft.com/office/powerpoint/2010/main" val="4197037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xmlns="" id="{1DFE6721-2895-485E-80DC-82A7543E67C3}"/>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5" name="Rectangle 6">
            <a:extLst>
              <a:ext uri="{FF2B5EF4-FFF2-40B4-BE49-F238E27FC236}">
                <a16:creationId xmlns:a16="http://schemas.microsoft.com/office/drawing/2014/main" xmlns="" id="{970506F6-B077-4243-AA71-0B86B327D375}"/>
              </a:ext>
            </a:extLst>
          </p:cNvPr>
          <p:cNvSpPr>
            <a:spLocks noGrp="1" noChangeArrowheads="1"/>
          </p:cNvSpPr>
          <p:nvPr>
            <p:ph type="sldNum" sz="quarter" idx="11"/>
          </p:nvPr>
        </p:nvSpPr>
        <p:spPr>
          <a:ln/>
        </p:spPr>
        <p:txBody>
          <a:bodyPr/>
          <a:lstStyle>
            <a:lvl1pPr>
              <a:defRPr/>
            </a:lvl1pPr>
          </a:lstStyle>
          <a:p>
            <a:pPr>
              <a:defRPr/>
            </a:pPr>
            <a:fld id="{84D3907D-7B0B-49EB-A075-55CCED635084}" type="slidenum">
              <a:rPr lang="en-US" altLang="en-US"/>
              <a:pPr>
                <a:defRPr/>
              </a:pPr>
              <a:t>‹#›</a:t>
            </a:fld>
            <a:endParaRPr lang="en-US" altLang="en-US"/>
          </a:p>
        </p:txBody>
      </p:sp>
    </p:spTree>
    <p:extLst>
      <p:ext uri="{BB962C8B-B14F-4D97-AF65-F5344CB8AC3E}">
        <p14:creationId xmlns:p14="http://schemas.microsoft.com/office/powerpoint/2010/main" val="189015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xmlns="" id="{4B8E9338-5E9A-4377-8B89-9D94B2A58E4A}"/>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6" name="Rectangle 6">
            <a:extLst>
              <a:ext uri="{FF2B5EF4-FFF2-40B4-BE49-F238E27FC236}">
                <a16:creationId xmlns:a16="http://schemas.microsoft.com/office/drawing/2014/main" xmlns="" id="{3F23374F-376C-47D7-9251-A0AAB64ED785}"/>
              </a:ext>
            </a:extLst>
          </p:cNvPr>
          <p:cNvSpPr>
            <a:spLocks noGrp="1" noChangeArrowheads="1"/>
          </p:cNvSpPr>
          <p:nvPr>
            <p:ph type="sldNum" sz="quarter" idx="11"/>
          </p:nvPr>
        </p:nvSpPr>
        <p:spPr>
          <a:ln/>
        </p:spPr>
        <p:txBody>
          <a:bodyPr/>
          <a:lstStyle>
            <a:lvl1pPr>
              <a:defRPr/>
            </a:lvl1pPr>
          </a:lstStyle>
          <a:p>
            <a:pPr>
              <a:defRPr/>
            </a:pPr>
            <a:fld id="{2C0E3F87-66AE-47F0-938F-21FABEB948F5}" type="slidenum">
              <a:rPr lang="en-US" altLang="en-US"/>
              <a:pPr>
                <a:defRPr/>
              </a:pPr>
              <a:t>‹#›</a:t>
            </a:fld>
            <a:endParaRPr lang="en-US" altLang="en-US"/>
          </a:p>
        </p:txBody>
      </p:sp>
    </p:spTree>
    <p:extLst>
      <p:ext uri="{BB962C8B-B14F-4D97-AF65-F5344CB8AC3E}">
        <p14:creationId xmlns:p14="http://schemas.microsoft.com/office/powerpoint/2010/main" val="2793820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8077200" cy="639762"/>
          </a:xfrm>
        </p:spPr>
        <p:txBody>
          <a:bodyPr/>
          <a:lstStyle>
            <a:lvl1pPr algn="ct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xmlns="" id="{CEA0A36A-EFC2-48AC-991C-852766502DF4}"/>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8" name="Rectangle 6">
            <a:extLst>
              <a:ext uri="{FF2B5EF4-FFF2-40B4-BE49-F238E27FC236}">
                <a16:creationId xmlns:a16="http://schemas.microsoft.com/office/drawing/2014/main" xmlns="" id="{D19A3E7A-0638-4FE5-B081-7F0F4D0C647E}"/>
              </a:ext>
            </a:extLst>
          </p:cNvPr>
          <p:cNvSpPr>
            <a:spLocks noGrp="1" noChangeArrowheads="1"/>
          </p:cNvSpPr>
          <p:nvPr>
            <p:ph type="sldNum" sz="quarter" idx="11"/>
          </p:nvPr>
        </p:nvSpPr>
        <p:spPr>
          <a:ln/>
        </p:spPr>
        <p:txBody>
          <a:bodyPr/>
          <a:lstStyle>
            <a:lvl1pPr>
              <a:defRPr/>
            </a:lvl1pPr>
          </a:lstStyle>
          <a:p>
            <a:pPr>
              <a:defRPr/>
            </a:pPr>
            <a:fld id="{05A80D5F-4A96-4D32-9A39-92F246F2DECE}" type="slidenum">
              <a:rPr lang="en-US" altLang="en-US"/>
              <a:pPr>
                <a:defRPr/>
              </a:pPr>
              <a:t>‹#›</a:t>
            </a:fld>
            <a:endParaRPr lang="en-US" altLang="en-US"/>
          </a:p>
        </p:txBody>
      </p:sp>
    </p:spTree>
    <p:extLst>
      <p:ext uri="{BB962C8B-B14F-4D97-AF65-F5344CB8AC3E}">
        <p14:creationId xmlns:p14="http://schemas.microsoft.com/office/powerpoint/2010/main" val="319154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xmlns="" id="{44754E1B-561A-4C3F-8738-94F252EF1196}"/>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4" name="Rectangle 6">
            <a:extLst>
              <a:ext uri="{FF2B5EF4-FFF2-40B4-BE49-F238E27FC236}">
                <a16:creationId xmlns:a16="http://schemas.microsoft.com/office/drawing/2014/main" xmlns="" id="{6C6D155E-5251-4588-A657-27676F2559F9}"/>
              </a:ext>
            </a:extLst>
          </p:cNvPr>
          <p:cNvSpPr>
            <a:spLocks noGrp="1" noChangeArrowheads="1"/>
          </p:cNvSpPr>
          <p:nvPr>
            <p:ph type="sldNum" sz="quarter" idx="11"/>
          </p:nvPr>
        </p:nvSpPr>
        <p:spPr>
          <a:ln/>
        </p:spPr>
        <p:txBody>
          <a:bodyPr/>
          <a:lstStyle>
            <a:lvl1pPr>
              <a:defRPr/>
            </a:lvl1pPr>
          </a:lstStyle>
          <a:p>
            <a:pPr>
              <a:defRPr/>
            </a:pPr>
            <a:fld id="{3A644FCA-1061-4902-97A0-AD3DC1E3E70F}" type="slidenum">
              <a:rPr lang="en-US" altLang="en-US"/>
              <a:pPr>
                <a:defRPr/>
              </a:pPr>
              <a:t>‹#›</a:t>
            </a:fld>
            <a:endParaRPr lang="en-US" altLang="en-US"/>
          </a:p>
        </p:txBody>
      </p:sp>
    </p:spTree>
    <p:extLst>
      <p:ext uri="{BB962C8B-B14F-4D97-AF65-F5344CB8AC3E}">
        <p14:creationId xmlns:p14="http://schemas.microsoft.com/office/powerpoint/2010/main" val="7934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58E4450F-AD42-4343-BFE1-41968ABB1444}"/>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3" name="Rectangle 6">
            <a:extLst>
              <a:ext uri="{FF2B5EF4-FFF2-40B4-BE49-F238E27FC236}">
                <a16:creationId xmlns:a16="http://schemas.microsoft.com/office/drawing/2014/main" xmlns="" id="{E062258D-286C-4713-BEE2-736C4CA82FAD}"/>
              </a:ext>
            </a:extLst>
          </p:cNvPr>
          <p:cNvSpPr>
            <a:spLocks noGrp="1" noChangeArrowheads="1"/>
          </p:cNvSpPr>
          <p:nvPr>
            <p:ph type="sldNum" sz="quarter" idx="11"/>
          </p:nvPr>
        </p:nvSpPr>
        <p:spPr>
          <a:ln/>
        </p:spPr>
        <p:txBody>
          <a:bodyPr/>
          <a:lstStyle>
            <a:lvl1pPr>
              <a:defRPr/>
            </a:lvl1pPr>
          </a:lstStyle>
          <a:p>
            <a:pPr>
              <a:defRPr/>
            </a:pPr>
            <a:fld id="{36AAC972-7B5D-4AA8-9AEF-AC4135741B74}" type="slidenum">
              <a:rPr lang="en-US" altLang="en-US"/>
              <a:pPr>
                <a:defRPr/>
              </a:pPr>
              <a:t>‹#›</a:t>
            </a:fld>
            <a:endParaRPr lang="en-US" altLang="en-US"/>
          </a:p>
        </p:txBody>
      </p:sp>
    </p:spTree>
    <p:extLst>
      <p:ext uri="{BB962C8B-B14F-4D97-AF65-F5344CB8AC3E}">
        <p14:creationId xmlns:p14="http://schemas.microsoft.com/office/powerpoint/2010/main" val="181319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7D121862-A65A-453A-BE38-64AC81FCBEA5}"/>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6" name="Rectangle 6">
            <a:extLst>
              <a:ext uri="{FF2B5EF4-FFF2-40B4-BE49-F238E27FC236}">
                <a16:creationId xmlns:a16="http://schemas.microsoft.com/office/drawing/2014/main" xmlns="" id="{33C9313A-CFC5-42F5-BFD0-DC61F30F5F25}"/>
              </a:ext>
            </a:extLst>
          </p:cNvPr>
          <p:cNvSpPr>
            <a:spLocks noGrp="1" noChangeArrowheads="1"/>
          </p:cNvSpPr>
          <p:nvPr>
            <p:ph type="sldNum" sz="quarter" idx="11"/>
          </p:nvPr>
        </p:nvSpPr>
        <p:spPr>
          <a:ln/>
        </p:spPr>
        <p:txBody>
          <a:bodyPr/>
          <a:lstStyle>
            <a:lvl1pPr>
              <a:defRPr/>
            </a:lvl1pPr>
          </a:lstStyle>
          <a:p>
            <a:pPr>
              <a:defRPr/>
            </a:pPr>
            <a:fld id="{4A9749D4-34F1-4CC9-AA3A-87F31DCC98E3}" type="slidenum">
              <a:rPr lang="en-US" altLang="en-US"/>
              <a:pPr>
                <a:defRPr/>
              </a:pPr>
              <a:t>‹#›</a:t>
            </a:fld>
            <a:endParaRPr lang="en-US" altLang="en-US"/>
          </a:p>
        </p:txBody>
      </p:sp>
    </p:spTree>
    <p:extLst>
      <p:ext uri="{BB962C8B-B14F-4D97-AF65-F5344CB8AC3E}">
        <p14:creationId xmlns:p14="http://schemas.microsoft.com/office/powerpoint/2010/main" val="152112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xmlns="" id="{A5803E83-344F-4990-B4FB-50F3D1C7BD17}"/>
              </a:ext>
            </a:extLst>
          </p:cNvPr>
          <p:cNvSpPr>
            <a:spLocks noGrp="1" noChangeArrowheads="1"/>
          </p:cNvSpPr>
          <p:nvPr>
            <p:ph type="dt" sz="half" idx="10"/>
          </p:nvPr>
        </p:nvSpPr>
        <p:spPr>
          <a:ln/>
        </p:spPr>
        <p:txBody>
          <a:bodyPr/>
          <a:lstStyle>
            <a:lvl1pPr>
              <a:defRPr/>
            </a:lvl1pPr>
          </a:lstStyle>
          <a:p>
            <a:pPr>
              <a:defRPr/>
            </a:pPr>
            <a:r>
              <a:rPr lang="en-US"/>
              <a:t>Chương 1-Tổng quan về ngôn ngữ Java</a:t>
            </a:r>
          </a:p>
        </p:txBody>
      </p:sp>
      <p:sp>
        <p:nvSpPr>
          <p:cNvPr id="6" name="Rectangle 6">
            <a:extLst>
              <a:ext uri="{FF2B5EF4-FFF2-40B4-BE49-F238E27FC236}">
                <a16:creationId xmlns:a16="http://schemas.microsoft.com/office/drawing/2014/main" xmlns="" id="{9B47E931-7D26-4511-BB32-D6267FA532A8}"/>
              </a:ext>
            </a:extLst>
          </p:cNvPr>
          <p:cNvSpPr>
            <a:spLocks noGrp="1" noChangeArrowheads="1"/>
          </p:cNvSpPr>
          <p:nvPr>
            <p:ph type="sldNum" sz="quarter" idx="11"/>
          </p:nvPr>
        </p:nvSpPr>
        <p:spPr>
          <a:ln/>
        </p:spPr>
        <p:txBody>
          <a:bodyPr/>
          <a:lstStyle>
            <a:lvl1pPr>
              <a:defRPr/>
            </a:lvl1pPr>
          </a:lstStyle>
          <a:p>
            <a:pPr>
              <a:defRPr/>
            </a:pPr>
            <a:fld id="{6284E463-93EA-45D5-9439-96F67109A244}" type="slidenum">
              <a:rPr lang="en-US" altLang="en-US"/>
              <a:pPr>
                <a:defRPr/>
              </a:pPr>
              <a:t>‹#›</a:t>
            </a:fld>
            <a:endParaRPr lang="en-US" altLang="en-US"/>
          </a:p>
        </p:txBody>
      </p:sp>
    </p:spTree>
    <p:extLst>
      <p:ext uri="{BB962C8B-B14F-4D97-AF65-F5344CB8AC3E}">
        <p14:creationId xmlns:p14="http://schemas.microsoft.com/office/powerpoint/2010/main" val="410583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1" descr="justpad">
            <a:extLst>
              <a:ext uri="{FF2B5EF4-FFF2-40B4-BE49-F238E27FC236}">
                <a16:creationId xmlns:a16="http://schemas.microsoft.com/office/drawing/2014/main" xmlns="" id="{4211AC81-CA09-44C3-8E3B-D703EA8DC12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1335" t="253" r="1352" b="276"/>
          <a:stretch>
            <a:fillRect/>
          </a:stretch>
        </p:blipFill>
        <p:spPr bwMode="auto">
          <a:xfrm>
            <a:off x="58738" y="395288"/>
            <a:ext cx="9085262"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reeform 15">
            <a:extLst>
              <a:ext uri="{FF2B5EF4-FFF2-40B4-BE49-F238E27FC236}">
                <a16:creationId xmlns:a16="http://schemas.microsoft.com/office/drawing/2014/main" xmlns="" id="{8E1BC9A7-DFF7-419C-A110-EC0C2BCE9837}"/>
              </a:ext>
            </a:extLst>
          </p:cNvPr>
          <p:cNvSpPr>
            <a:spLocks/>
          </p:cNvSpPr>
          <p:nvPr/>
        </p:nvSpPr>
        <p:spPr bwMode="gray">
          <a:xfrm>
            <a:off x="-9525" y="344488"/>
            <a:ext cx="9153525" cy="6334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7" name="AutoShape 21">
            <a:extLst>
              <a:ext uri="{FF2B5EF4-FFF2-40B4-BE49-F238E27FC236}">
                <a16:creationId xmlns:a16="http://schemas.microsoft.com/office/drawing/2014/main" xmlns="" id="{3E20BEC4-34BD-4AA5-8A4A-8441B8853905}"/>
              </a:ext>
            </a:extLst>
          </p:cNvPr>
          <p:cNvSpPr>
            <a:spLocks noChangeArrowheads="1"/>
          </p:cNvSpPr>
          <p:nvPr/>
        </p:nvSpPr>
        <p:spPr bwMode="gray">
          <a:xfrm>
            <a:off x="8237538" y="6340475"/>
            <a:ext cx="601662" cy="517525"/>
          </a:xfrm>
          <a:prstGeom prst="hexagon">
            <a:avLst>
              <a:gd name="adj" fmla="val 28571"/>
              <a:gd name="vf" fmla="val 115470"/>
            </a:avLst>
          </a:prstGeom>
          <a:solidFill>
            <a:srgbClr val="5086C2">
              <a:alpha val="34901"/>
            </a:srgb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3077" name="Rectangle 3">
            <a:extLst>
              <a:ext uri="{FF2B5EF4-FFF2-40B4-BE49-F238E27FC236}">
                <a16:creationId xmlns:a16="http://schemas.microsoft.com/office/drawing/2014/main" xmlns="" id="{CAE5679B-5FCF-4C0F-8FCD-BB070FC6EC51}"/>
              </a:ext>
            </a:extLst>
          </p:cNvPr>
          <p:cNvSpPr>
            <a:spLocks noGrp="1" noChangeArrowheads="1"/>
          </p:cNvSpPr>
          <p:nvPr>
            <p:ph type="body" idx="1"/>
          </p:nvPr>
        </p:nvSpPr>
        <p:spPr bwMode="auto">
          <a:xfrm>
            <a:off x="625475" y="1092200"/>
            <a:ext cx="806132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xmlns="" id="{DAF8FBFD-99FF-48E3-8118-C5B2AF0F10CA}"/>
              </a:ext>
            </a:extLst>
          </p:cNvPr>
          <p:cNvSpPr>
            <a:spLocks noGrp="1" noChangeArrowheads="1"/>
          </p:cNvSpPr>
          <p:nvPr>
            <p:ph type="dt" sz="half" idx="2"/>
          </p:nvPr>
        </p:nvSpPr>
        <p:spPr bwMode="auto">
          <a:xfrm>
            <a:off x="457200" y="6553200"/>
            <a:ext cx="3886200" cy="2492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b="1">
                <a:latin typeface="Verdana" pitchFamily="34" charset="0"/>
              </a:defRPr>
            </a:lvl1pPr>
          </a:lstStyle>
          <a:p>
            <a:pPr>
              <a:defRPr/>
            </a:pPr>
            <a:r>
              <a:rPr lang="en-US"/>
              <a:t>Chương 1-Tổng quan về ngôn ngữ Java</a:t>
            </a:r>
          </a:p>
        </p:txBody>
      </p:sp>
      <p:sp>
        <p:nvSpPr>
          <p:cNvPr id="1030" name="Rectangle 6">
            <a:extLst>
              <a:ext uri="{FF2B5EF4-FFF2-40B4-BE49-F238E27FC236}">
                <a16:creationId xmlns:a16="http://schemas.microsoft.com/office/drawing/2014/main" xmlns="" id="{8BF12EFD-46E5-4305-8548-A326C9946075}"/>
              </a:ext>
            </a:extLst>
          </p:cNvPr>
          <p:cNvSpPr>
            <a:spLocks noGrp="1" noChangeArrowheads="1"/>
          </p:cNvSpPr>
          <p:nvPr>
            <p:ph type="sldNum" sz="quarter" idx="4"/>
          </p:nvPr>
        </p:nvSpPr>
        <p:spPr bwMode="auto">
          <a:xfrm>
            <a:off x="8153400" y="6477000"/>
            <a:ext cx="609600" cy="242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solidFill>
                  <a:schemeClr val="accent1"/>
                </a:solidFill>
                <a:latin typeface="Verdana" panose="020B0604030504040204" pitchFamily="34" charset="0"/>
              </a:defRPr>
            </a:lvl1pPr>
          </a:lstStyle>
          <a:p>
            <a:pPr>
              <a:defRPr/>
            </a:pPr>
            <a:fld id="{6F9DCE6C-E709-4B66-9D39-A8479F9B1B52}" type="slidenum">
              <a:rPr lang="en-US" altLang="en-US"/>
              <a:pPr>
                <a:defRPr/>
              </a:pPr>
              <a:t>‹#›</a:t>
            </a:fld>
            <a:endParaRPr lang="en-US" altLang="en-US"/>
          </a:p>
        </p:txBody>
      </p:sp>
      <p:grpSp>
        <p:nvGrpSpPr>
          <p:cNvPr id="3080" name="Group 22">
            <a:extLst>
              <a:ext uri="{FF2B5EF4-FFF2-40B4-BE49-F238E27FC236}">
                <a16:creationId xmlns:a16="http://schemas.microsoft.com/office/drawing/2014/main" xmlns="" id="{C688B526-E5D4-4B10-BD11-8A15182048C2}"/>
              </a:ext>
            </a:extLst>
          </p:cNvPr>
          <p:cNvGrpSpPr>
            <a:grpSpLocks/>
          </p:cNvGrpSpPr>
          <p:nvPr/>
        </p:nvGrpSpPr>
        <p:grpSpPr bwMode="auto">
          <a:xfrm>
            <a:off x="152400" y="228600"/>
            <a:ext cx="838200" cy="838200"/>
            <a:chOff x="18" y="144"/>
            <a:chExt cx="510" cy="480"/>
          </a:xfrm>
        </p:grpSpPr>
        <p:sp>
          <p:nvSpPr>
            <p:cNvPr id="1034" name="AutoShape 23">
              <a:extLst>
                <a:ext uri="{FF2B5EF4-FFF2-40B4-BE49-F238E27FC236}">
                  <a16:creationId xmlns:a16="http://schemas.microsoft.com/office/drawing/2014/main" xmlns="" id="{6659D802-B282-48FA-AC87-F5A5103F09D4}"/>
                </a:ext>
              </a:extLst>
            </p:cNvPr>
            <p:cNvSpPr>
              <a:spLocks noChangeArrowheads="1"/>
            </p:cNvSpPr>
            <p:nvPr userDrawn="1"/>
          </p:nvSpPr>
          <p:spPr bwMode="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D</a:t>
              </a:r>
            </a:p>
          </p:txBody>
        </p:sp>
        <p:sp>
          <p:nvSpPr>
            <p:cNvPr id="1035" name="AutoShape 24">
              <a:extLst>
                <a:ext uri="{FF2B5EF4-FFF2-40B4-BE49-F238E27FC236}">
                  <a16:creationId xmlns:a16="http://schemas.microsoft.com/office/drawing/2014/main" xmlns="" id="{2BAA3E8F-00DF-4E50-8C9E-E8E619320ADF}"/>
                </a:ext>
              </a:extLst>
            </p:cNvPr>
            <p:cNvSpPr>
              <a:spLocks noChangeArrowheads="1"/>
            </p:cNvSpPr>
            <p:nvPr userDrawn="1"/>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N</a:t>
              </a:r>
            </a:p>
          </p:txBody>
        </p:sp>
        <p:sp>
          <p:nvSpPr>
            <p:cNvPr id="1036" name="AutoShape 25">
              <a:extLst>
                <a:ext uri="{FF2B5EF4-FFF2-40B4-BE49-F238E27FC236}">
                  <a16:creationId xmlns:a16="http://schemas.microsoft.com/office/drawing/2014/main" xmlns="" id="{A1820F70-057D-4674-9D75-8E611C69B798}"/>
                </a:ext>
              </a:extLst>
            </p:cNvPr>
            <p:cNvSpPr>
              <a:spLocks noChangeArrowheads="1"/>
            </p:cNvSpPr>
            <p:nvPr userDrawn="1"/>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C</a:t>
              </a:r>
            </a:p>
          </p:txBody>
        </p:sp>
      </p:grpSp>
      <p:sp>
        <p:nvSpPr>
          <p:cNvPr id="3081" name="Rectangle 2">
            <a:extLst>
              <a:ext uri="{FF2B5EF4-FFF2-40B4-BE49-F238E27FC236}">
                <a16:creationId xmlns:a16="http://schemas.microsoft.com/office/drawing/2014/main" xmlns="" id="{786FD5ED-D775-418D-B276-82C3BAC30BE2}"/>
              </a:ext>
            </a:extLst>
          </p:cNvPr>
          <p:cNvSpPr>
            <a:spLocks noGrp="1" noChangeArrowheads="1"/>
          </p:cNvSpPr>
          <p:nvPr>
            <p:ph type="title"/>
          </p:nvPr>
        </p:nvSpPr>
        <p:spPr bwMode="white">
          <a:xfrm>
            <a:off x="1143000" y="381000"/>
            <a:ext cx="7686675"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82" name="Line 26">
            <a:extLst>
              <a:ext uri="{FF2B5EF4-FFF2-40B4-BE49-F238E27FC236}">
                <a16:creationId xmlns:a16="http://schemas.microsoft.com/office/drawing/2014/main" xmlns="" id="{40ECF1CC-C467-4B9C-8DFC-CBBA73195E2C}"/>
              </a:ext>
            </a:extLst>
          </p:cNvPr>
          <p:cNvSpPr>
            <a:spLocks noChangeShapeType="1"/>
          </p:cNvSpPr>
          <p:nvPr userDrawn="1"/>
        </p:nvSpPr>
        <p:spPr bwMode="auto">
          <a:xfrm>
            <a:off x="434975" y="6553200"/>
            <a:ext cx="7732713"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pic>
        <p:nvPicPr>
          <p:cNvPr id="3083" name="Picture 21">
            <a:extLst>
              <a:ext uri="{FF2B5EF4-FFF2-40B4-BE49-F238E27FC236}">
                <a16:creationId xmlns:a16="http://schemas.microsoft.com/office/drawing/2014/main" xmlns="" id="{C08D8124-5F53-4146-BA05-8BC7DB7C0D4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228600"/>
            <a:ext cx="9921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25784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hdr="0" ftr="0"/>
  <p:txStyles>
    <p:titleStyle>
      <a:lvl1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1pPr>
      <a:lvl2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2pPr>
      <a:lvl3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3pPr>
      <a:lvl4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4pPr>
      <a:lvl5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5pPr>
      <a:lvl6pPr marL="457200" algn="l" rtl="0" fontAlgn="base">
        <a:spcBef>
          <a:spcPct val="0"/>
        </a:spcBef>
        <a:spcAft>
          <a:spcPct val="0"/>
        </a:spcAft>
        <a:defRPr sz="3200">
          <a:solidFill>
            <a:schemeClr val="bg1"/>
          </a:solidFill>
          <a:latin typeface="Times New Roman" pitchFamily="18" charset="0"/>
        </a:defRPr>
      </a:lvl6pPr>
      <a:lvl7pPr marL="914400" algn="l" rtl="0" fontAlgn="base">
        <a:spcBef>
          <a:spcPct val="0"/>
        </a:spcBef>
        <a:spcAft>
          <a:spcPct val="0"/>
        </a:spcAft>
        <a:defRPr sz="3200">
          <a:solidFill>
            <a:schemeClr val="bg1"/>
          </a:solidFill>
          <a:latin typeface="Times New Roman" pitchFamily="18" charset="0"/>
        </a:defRPr>
      </a:lvl7pPr>
      <a:lvl8pPr marL="1371600" algn="l" rtl="0" fontAlgn="base">
        <a:spcBef>
          <a:spcPct val="0"/>
        </a:spcBef>
        <a:spcAft>
          <a:spcPct val="0"/>
        </a:spcAft>
        <a:defRPr sz="3200">
          <a:solidFill>
            <a:schemeClr val="bg1"/>
          </a:solidFill>
          <a:latin typeface="Times New Roman" pitchFamily="18" charset="0"/>
        </a:defRPr>
      </a:lvl8pPr>
      <a:lvl9pPr marL="1828800" algn="l" rtl="0" fontAlgn="base">
        <a:spcBef>
          <a:spcPct val="0"/>
        </a:spcBef>
        <a:spcAft>
          <a:spcPct val="0"/>
        </a:spcAft>
        <a:defRPr sz="32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30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8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500">
          <a:solidFill>
            <a:srgbClr val="0066CC"/>
          </a:solidFill>
          <a:latin typeface="+mn-lt"/>
        </a:defRPr>
      </a:lvl3pPr>
      <a:lvl4pPr marL="1600200" indent="-228600" algn="l" rtl="0" eaLnBrk="0" fontAlgn="base" hangingPunct="0">
        <a:spcBef>
          <a:spcPct val="20000"/>
        </a:spcBef>
        <a:spcAft>
          <a:spcPct val="0"/>
        </a:spcAft>
        <a:buChar char="–"/>
        <a:defRPr sz="2000">
          <a:solidFill>
            <a:srgbClr val="0066CC"/>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1" descr="justpad">
            <a:extLst>
              <a:ext uri="{FF2B5EF4-FFF2-40B4-BE49-F238E27FC236}">
                <a16:creationId xmlns:a16="http://schemas.microsoft.com/office/drawing/2014/main" xmlns="" id="{3376CA38-4096-42B2-9213-74A1D4465C8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1335" t="253" r="1352" b="276"/>
          <a:stretch>
            <a:fillRect/>
          </a:stretch>
        </p:blipFill>
        <p:spPr bwMode="auto">
          <a:xfrm>
            <a:off x="58738" y="395288"/>
            <a:ext cx="9085262"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reeform 15">
            <a:extLst>
              <a:ext uri="{FF2B5EF4-FFF2-40B4-BE49-F238E27FC236}">
                <a16:creationId xmlns:a16="http://schemas.microsoft.com/office/drawing/2014/main" xmlns="" id="{CF0696AB-9131-45A5-992B-55D3F6E1C2E6}"/>
              </a:ext>
            </a:extLst>
          </p:cNvPr>
          <p:cNvSpPr>
            <a:spLocks/>
          </p:cNvSpPr>
          <p:nvPr/>
        </p:nvSpPr>
        <p:spPr bwMode="gray">
          <a:xfrm>
            <a:off x="-9525" y="228600"/>
            <a:ext cx="9153525" cy="915983"/>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7" name="AutoShape 21">
            <a:extLst>
              <a:ext uri="{FF2B5EF4-FFF2-40B4-BE49-F238E27FC236}">
                <a16:creationId xmlns:a16="http://schemas.microsoft.com/office/drawing/2014/main" xmlns="" id="{F621B388-3B14-47F9-8FC6-2D646AB0CF72}"/>
              </a:ext>
            </a:extLst>
          </p:cNvPr>
          <p:cNvSpPr>
            <a:spLocks noChangeArrowheads="1"/>
          </p:cNvSpPr>
          <p:nvPr/>
        </p:nvSpPr>
        <p:spPr bwMode="gray">
          <a:xfrm>
            <a:off x="8237538" y="6340475"/>
            <a:ext cx="601662" cy="517525"/>
          </a:xfrm>
          <a:prstGeom prst="hexagon">
            <a:avLst>
              <a:gd name="adj" fmla="val 28571"/>
              <a:gd name="vf" fmla="val 115470"/>
            </a:avLst>
          </a:prstGeom>
          <a:solidFill>
            <a:srgbClr val="5086C2">
              <a:alpha val="34901"/>
            </a:srgb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3077" name="Rectangle 3">
            <a:extLst>
              <a:ext uri="{FF2B5EF4-FFF2-40B4-BE49-F238E27FC236}">
                <a16:creationId xmlns:a16="http://schemas.microsoft.com/office/drawing/2014/main" xmlns="" id="{8CA2C8A3-C2AE-40FD-B729-01C42AD227C6}"/>
              </a:ext>
            </a:extLst>
          </p:cNvPr>
          <p:cNvSpPr>
            <a:spLocks noGrp="1" noChangeArrowheads="1"/>
          </p:cNvSpPr>
          <p:nvPr>
            <p:ph type="body" idx="1"/>
          </p:nvPr>
        </p:nvSpPr>
        <p:spPr bwMode="auto">
          <a:xfrm>
            <a:off x="625475" y="1092200"/>
            <a:ext cx="806132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xmlns="" id="{9C81B5A4-7E84-4A60-93CB-96536E84CB56}"/>
              </a:ext>
            </a:extLst>
          </p:cNvPr>
          <p:cNvSpPr>
            <a:spLocks noGrp="1" noChangeArrowheads="1"/>
          </p:cNvSpPr>
          <p:nvPr>
            <p:ph type="dt" sz="half" idx="2"/>
          </p:nvPr>
        </p:nvSpPr>
        <p:spPr bwMode="auto">
          <a:xfrm>
            <a:off x="457200" y="6553200"/>
            <a:ext cx="3886200" cy="2492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b="1">
                <a:latin typeface="Verdana" pitchFamily="34" charset="0"/>
              </a:defRPr>
            </a:lvl1pPr>
          </a:lstStyle>
          <a:p>
            <a:pPr>
              <a:defRPr/>
            </a:pPr>
            <a:r>
              <a:rPr lang="en-US"/>
              <a:t>Object-oriented programming</a:t>
            </a:r>
          </a:p>
        </p:txBody>
      </p:sp>
      <p:sp>
        <p:nvSpPr>
          <p:cNvPr id="1030" name="Rectangle 6">
            <a:extLst>
              <a:ext uri="{FF2B5EF4-FFF2-40B4-BE49-F238E27FC236}">
                <a16:creationId xmlns:a16="http://schemas.microsoft.com/office/drawing/2014/main" xmlns="" id="{76BD7195-BBF3-409F-8443-ECF931E8633C}"/>
              </a:ext>
            </a:extLst>
          </p:cNvPr>
          <p:cNvSpPr>
            <a:spLocks noGrp="1" noChangeArrowheads="1"/>
          </p:cNvSpPr>
          <p:nvPr>
            <p:ph type="sldNum" sz="quarter" idx="4"/>
          </p:nvPr>
        </p:nvSpPr>
        <p:spPr bwMode="auto">
          <a:xfrm>
            <a:off x="8153400" y="6477000"/>
            <a:ext cx="609600" cy="242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solidFill>
                  <a:schemeClr val="accent1"/>
                </a:solidFill>
                <a:latin typeface="Verdana" panose="020B0604030504040204" pitchFamily="34" charset="0"/>
              </a:defRPr>
            </a:lvl1pPr>
          </a:lstStyle>
          <a:p>
            <a:pPr>
              <a:defRPr/>
            </a:pPr>
            <a:fld id="{CE7B7466-9014-475A-B38F-4C7F1CB6BA7A}" type="slidenum">
              <a:rPr lang="en-US" altLang="en-US"/>
              <a:pPr>
                <a:defRPr/>
              </a:pPr>
              <a:t>‹#›</a:t>
            </a:fld>
            <a:endParaRPr lang="en-US" altLang="en-US"/>
          </a:p>
        </p:txBody>
      </p:sp>
      <p:grpSp>
        <p:nvGrpSpPr>
          <p:cNvPr id="3080" name="Group 22">
            <a:extLst>
              <a:ext uri="{FF2B5EF4-FFF2-40B4-BE49-F238E27FC236}">
                <a16:creationId xmlns:a16="http://schemas.microsoft.com/office/drawing/2014/main" xmlns="" id="{0C09064C-4B86-4D65-B031-39057AD477DD}"/>
              </a:ext>
            </a:extLst>
          </p:cNvPr>
          <p:cNvGrpSpPr>
            <a:grpSpLocks/>
          </p:cNvGrpSpPr>
          <p:nvPr/>
        </p:nvGrpSpPr>
        <p:grpSpPr bwMode="auto">
          <a:xfrm>
            <a:off x="152400" y="228600"/>
            <a:ext cx="838200" cy="838200"/>
            <a:chOff x="18" y="144"/>
            <a:chExt cx="510" cy="480"/>
          </a:xfrm>
        </p:grpSpPr>
        <p:sp>
          <p:nvSpPr>
            <p:cNvPr id="1034" name="AutoShape 23">
              <a:extLst>
                <a:ext uri="{FF2B5EF4-FFF2-40B4-BE49-F238E27FC236}">
                  <a16:creationId xmlns:a16="http://schemas.microsoft.com/office/drawing/2014/main" xmlns="" id="{77E50DE3-B0A1-4AE2-8422-46B4739D0ABA}"/>
                </a:ext>
              </a:extLst>
            </p:cNvPr>
            <p:cNvSpPr>
              <a:spLocks noChangeArrowheads="1"/>
            </p:cNvSpPr>
            <p:nvPr userDrawn="1"/>
          </p:nvSpPr>
          <p:spPr bwMode="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D</a:t>
              </a:r>
            </a:p>
          </p:txBody>
        </p:sp>
        <p:sp>
          <p:nvSpPr>
            <p:cNvPr id="1035" name="AutoShape 24">
              <a:extLst>
                <a:ext uri="{FF2B5EF4-FFF2-40B4-BE49-F238E27FC236}">
                  <a16:creationId xmlns:a16="http://schemas.microsoft.com/office/drawing/2014/main" xmlns="" id="{76AA4B43-4F5D-496F-82D1-9F172651F847}"/>
                </a:ext>
              </a:extLst>
            </p:cNvPr>
            <p:cNvSpPr>
              <a:spLocks noChangeArrowheads="1"/>
            </p:cNvSpPr>
            <p:nvPr userDrawn="1"/>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N</a:t>
              </a:r>
            </a:p>
          </p:txBody>
        </p:sp>
        <p:sp>
          <p:nvSpPr>
            <p:cNvPr id="1036" name="AutoShape 25">
              <a:extLst>
                <a:ext uri="{FF2B5EF4-FFF2-40B4-BE49-F238E27FC236}">
                  <a16:creationId xmlns:a16="http://schemas.microsoft.com/office/drawing/2014/main" xmlns="" id="{1E9FB068-12EF-4B25-81B0-79CCD3B050D1}"/>
                </a:ext>
              </a:extLst>
            </p:cNvPr>
            <p:cNvSpPr>
              <a:spLocks noChangeArrowheads="1"/>
            </p:cNvSpPr>
            <p:nvPr userDrawn="1"/>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C</a:t>
              </a:r>
            </a:p>
          </p:txBody>
        </p:sp>
      </p:grpSp>
      <p:sp>
        <p:nvSpPr>
          <p:cNvPr id="3081" name="Rectangle 2">
            <a:extLst>
              <a:ext uri="{FF2B5EF4-FFF2-40B4-BE49-F238E27FC236}">
                <a16:creationId xmlns:a16="http://schemas.microsoft.com/office/drawing/2014/main" xmlns="" id="{9CD4BE57-83C0-4915-9527-53B844925188}"/>
              </a:ext>
            </a:extLst>
          </p:cNvPr>
          <p:cNvSpPr>
            <a:spLocks noGrp="1" noChangeArrowheads="1"/>
          </p:cNvSpPr>
          <p:nvPr>
            <p:ph type="title"/>
          </p:nvPr>
        </p:nvSpPr>
        <p:spPr bwMode="white">
          <a:xfrm>
            <a:off x="1085850" y="228602"/>
            <a:ext cx="7743825" cy="83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82" name="Line 26">
            <a:extLst>
              <a:ext uri="{FF2B5EF4-FFF2-40B4-BE49-F238E27FC236}">
                <a16:creationId xmlns:a16="http://schemas.microsoft.com/office/drawing/2014/main" xmlns="" id="{3B272D7C-6EFD-41CB-86BE-9F71DA253340}"/>
              </a:ext>
            </a:extLst>
          </p:cNvPr>
          <p:cNvSpPr>
            <a:spLocks noChangeShapeType="1"/>
          </p:cNvSpPr>
          <p:nvPr userDrawn="1"/>
        </p:nvSpPr>
        <p:spPr bwMode="auto">
          <a:xfrm>
            <a:off x="434975" y="6553200"/>
            <a:ext cx="7732713"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pic>
        <p:nvPicPr>
          <p:cNvPr id="3083" name="Picture 21">
            <a:extLst>
              <a:ext uri="{FF2B5EF4-FFF2-40B4-BE49-F238E27FC236}">
                <a16:creationId xmlns:a16="http://schemas.microsoft.com/office/drawing/2014/main" xmlns="" id="{97203F54-655B-46CF-B9BD-4F2DB28CE5CC}"/>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200" y="228600"/>
            <a:ext cx="980292" cy="91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5203793"/>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Lst>
  <p:hf hdr="0" ftr="0"/>
  <p:txStyles>
    <p:titleStyle>
      <a:lvl1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1pPr>
      <a:lvl2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2pPr>
      <a:lvl3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3pPr>
      <a:lvl4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4pPr>
      <a:lvl5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5pPr>
      <a:lvl6pPr marL="457200" algn="l" rtl="0" fontAlgn="base">
        <a:spcBef>
          <a:spcPct val="0"/>
        </a:spcBef>
        <a:spcAft>
          <a:spcPct val="0"/>
        </a:spcAft>
        <a:defRPr sz="3200">
          <a:solidFill>
            <a:schemeClr val="bg1"/>
          </a:solidFill>
          <a:latin typeface="Times New Roman" pitchFamily="18" charset="0"/>
        </a:defRPr>
      </a:lvl6pPr>
      <a:lvl7pPr marL="914400" algn="l" rtl="0" fontAlgn="base">
        <a:spcBef>
          <a:spcPct val="0"/>
        </a:spcBef>
        <a:spcAft>
          <a:spcPct val="0"/>
        </a:spcAft>
        <a:defRPr sz="3200">
          <a:solidFill>
            <a:schemeClr val="bg1"/>
          </a:solidFill>
          <a:latin typeface="Times New Roman" pitchFamily="18" charset="0"/>
        </a:defRPr>
      </a:lvl7pPr>
      <a:lvl8pPr marL="1371600" algn="l" rtl="0" fontAlgn="base">
        <a:spcBef>
          <a:spcPct val="0"/>
        </a:spcBef>
        <a:spcAft>
          <a:spcPct val="0"/>
        </a:spcAft>
        <a:defRPr sz="3200">
          <a:solidFill>
            <a:schemeClr val="bg1"/>
          </a:solidFill>
          <a:latin typeface="Times New Roman" pitchFamily="18" charset="0"/>
        </a:defRPr>
      </a:lvl8pPr>
      <a:lvl9pPr marL="1828800" algn="l" rtl="0" fontAlgn="base">
        <a:spcBef>
          <a:spcPct val="0"/>
        </a:spcBef>
        <a:spcAft>
          <a:spcPct val="0"/>
        </a:spcAft>
        <a:defRPr sz="32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30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8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500">
          <a:solidFill>
            <a:srgbClr val="0066CC"/>
          </a:solidFill>
          <a:latin typeface="+mn-lt"/>
        </a:defRPr>
      </a:lvl3pPr>
      <a:lvl4pPr marL="1600200" indent="-228600" algn="l" rtl="0" eaLnBrk="0" fontAlgn="base" hangingPunct="0">
        <a:spcBef>
          <a:spcPct val="20000"/>
        </a:spcBef>
        <a:spcAft>
          <a:spcPct val="0"/>
        </a:spcAft>
        <a:buChar char="–"/>
        <a:defRPr sz="2000">
          <a:solidFill>
            <a:srgbClr val="0066CC"/>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phucvo@gmail.co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92.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image" Target="../media/image820.png"/><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13.xml"/><Relationship Id="rId4" Type="http://schemas.openxmlformats.org/officeDocument/2006/relationships/image" Target="../media/image10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hyperlink" Target="file:///C:\Users\Trinh%20Bui\eclipse-workspace\HelloWorld\src\demo\Vd25_TimKiem.java" TargetMode="External"/><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hyperlink" Target="file:///C:\Users\Trinh%20Bui\eclipse-workspace\HelloWorld\bin\demo\Vd26_SapXepMang.class" TargetMode="External"/><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www.oracle.com/java/technologies/javase-jdk15-downloads.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file:///C:\Users\Trinh%20Bui\eclipse-workspace\HelloWorld\src\baitaprenluyen\YeuCau08_Mang.java" TargetMode="Externa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3" Type="http://schemas.openxmlformats.org/officeDocument/2006/relationships/hyperlink" Target="file:///C:\Users\Trinh%20Bui\eclipse-workspace\HelloWorld\src\demo\Vd27_ArrayList_VdKhoiTao.java" TargetMode="External"/><Relationship Id="rId2" Type="http://schemas.openxmlformats.org/officeDocument/2006/relationships/notesSlide" Target="../notesSlides/notesSlide128.xml"/><Relationship Id="rId1" Type="http://schemas.openxmlformats.org/officeDocument/2006/relationships/slideLayout" Target="../slideLayouts/slideLayout13.xml"/><Relationship Id="rId5" Type="http://schemas.openxmlformats.org/officeDocument/2006/relationships/image" Target="../media/image115.emf"/><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9.xml"/><Relationship Id="rId1" Type="http://schemas.openxmlformats.org/officeDocument/2006/relationships/slideLayout" Target="../slideLayouts/slideLayout13.xml"/><Relationship Id="rId4" Type="http://schemas.openxmlformats.org/officeDocument/2006/relationships/image" Target="../media/image116.emf"/></Relationships>
</file>

<file path=ppt/slides/_rels/slide19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30.xml"/><Relationship Id="rId1" Type="http://schemas.openxmlformats.org/officeDocument/2006/relationships/slideLayout" Target="../slideLayouts/slideLayout13.xml"/><Relationship Id="rId4" Type="http://schemas.openxmlformats.org/officeDocument/2006/relationships/image" Target="../media/image117.emf"/></Relationships>
</file>

<file path=ppt/slides/_rels/slide193.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131.xml"/><Relationship Id="rId1" Type="http://schemas.openxmlformats.org/officeDocument/2006/relationships/slideLayout" Target="../slideLayouts/slideLayout13.xml"/><Relationship Id="rId4" Type="http://schemas.openxmlformats.org/officeDocument/2006/relationships/image" Target="../media/image118.emf"/></Relationships>
</file>

<file path=ppt/slides/_rels/slide194.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customXml" Target="../ink/ink5.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customXml" Target="../ink/ink6.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customXml" Target="../ink/ink7.xml"/><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hyperlink" Target="https://www.eclipse.org/downloads/eclipse-package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6.jpg"/></Relationships>
</file>

<file path=ppt/slides/_rels/slide62.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73.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3.xml"/><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F02153F7-C9C2-46C7-91FE-45DD7985C676}"/>
              </a:ext>
            </a:extLst>
          </p:cNvPr>
          <p:cNvSpPr>
            <a:spLocks noGrp="1" noChangeArrowheads="1"/>
          </p:cNvSpPr>
          <p:nvPr>
            <p:ph type="ctrTitle"/>
          </p:nvPr>
        </p:nvSpPr>
        <p:spPr>
          <a:xfrm>
            <a:off x="1862844" y="2956235"/>
            <a:ext cx="6705600" cy="1012825"/>
          </a:xfrm>
        </p:spPr>
        <p:txBody>
          <a:bodyPr/>
          <a:lstStyle/>
          <a:p>
            <a:pPr algn="r" eaLnBrk="1" hangingPunct="1"/>
            <a:r>
              <a:rPr lang="en-US" altLang="en-US" sz="4000" i="1">
                <a:solidFill>
                  <a:srgbClr val="C00000"/>
                </a:solidFill>
              </a:rPr>
              <a:t>TỔNG QUAN </a:t>
            </a:r>
            <a:br>
              <a:rPr lang="en-US" altLang="en-US" sz="4000" i="1">
                <a:solidFill>
                  <a:srgbClr val="C00000"/>
                </a:solidFill>
              </a:rPr>
            </a:br>
            <a:r>
              <a:rPr lang="en-US" altLang="en-US" sz="4000" i="1">
                <a:solidFill>
                  <a:srgbClr val="C00000"/>
                </a:solidFill>
              </a:rPr>
              <a:t>VỀ NGÔN NGỮ JAVA</a:t>
            </a:r>
            <a:endParaRPr lang="en-US" altLang="en-US" sz="4000" i="1" dirty="0">
              <a:solidFill>
                <a:srgbClr val="C00000"/>
              </a:solidFill>
            </a:endParaRPr>
          </a:p>
        </p:txBody>
      </p:sp>
      <p:sp>
        <p:nvSpPr>
          <p:cNvPr id="10243" name="TextBox 3">
            <a:extLst>
              <a:ext uri="{FF2B5EF4-FFF2-40B4-BE49-F238E27FC236}">
                <a16:creationId xmlns:a16="http://schemas.microsoft.com/office/drawing/2014/main" xmlns="" id="{465C7AE8-5C54-4B69-B236-8664929EC1AF}"/>
              </a:ext>
            </a:extLst>
          </p:cNvPr>
          <p:cNvSpPr txBox="1">
            <a:spLocks noChangeArrowheads="1"/>
          </p:cNvSpPr>
          <p:nvPr/>
        </p:nvSpPr>
        <p:spPr bwMode="auto">
          <a:xfrm>
            <a:off x="2286000" y="304800"/>
            <a:ext cx="521652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spcBef>
                <a:spcPct val="20000"/>
              </a:spcBef>
              <a:buClr>
                <a:srgbClr val="006600"/>
              </a:buClr>
              <a:buSzPct val="115000"/>
              <a:buFont typeface="Wingdings" panose="05000000000000000000" pitchFamily="2" charset="2"/>
              <a:buChar char="q"/>
              <a:defRPr sz="3000" b="1">
                <a:solidFill>
                  <a:srgbClr val="002060"/>
                </a:solidFill>
                <a:latin typeface="Times New Roman" panose="02020603050405020304" pitchFamily="18" charset="0"/>
              </a:defRPr>
            </a:lvl1pPr>
            <a:lvl2pPr marL="742950" indent="-285750" defTabSz="342900">
              <a:spcBef>
                <a:spcPct val="20000"/>
              </a:spcBef>
              <a:buClr>
                <a:srgbClr val="006600"/>
              </a:buClr>
              <a:buFont typeface="Wingdings" panose="05000000000000000000" pitchFamily="2" charset="2"/>
              <a:buChar char="§"/>
              <a:defRPr sz="2800">
                <a:solidFill>
                  <a:srgbClr val="002060"/>
                </a:solidFill>
                <a:latin typeface="Times New Roman" panose="02020603050405020304" pitchFamily="18" charset="0"/>
              </a:defRPr>
            </a:lvl2pPr>
            <a:lvl3pPr marL="1143000" indent="-228600" defTabSz="342900">
              <a:spcBef>
                <a:spcPct val="20000"/>
              </a:spcBef>
              <a:buClr>
                <a:srgbClr val="006600"/>
              </a:buClr>
              <a:buChar char="•"/>
              <a:defRPr sz="2500">
                <a:solidFill>
                  <a:srgbClr val="0066CC"/>
                </a:solidFill>
                <a:latin typeface="Times New Roman" panose="02020603050405020304" pitchFamily="18" charset="0"/>
              </a:defRPr>
            </a:lvl3pPr>
            <a:lvl4pPr marL="1600200" indent="-228600" defTabSz="342900">
              <a:spcBef>
                <a:spcPct val="20000"/>
              </a:spcBef>
              <a:buChar char="–"/>
              <a:defRPr sz="2000">
                <a:solidFill>
                  <a:srgbClr val="0066CC"/>
                </a:solidFill>
                <a:latin typeface="Times New Roman" panose="02020603050405020304" pitchFamily="18" charset="0"/>
              </a:defRPr>
            </a:lvl4pPr>
            <a:lvl5pPr marL="2057400" indent="-228600" defTabSz="342900">
              <a:spcBef>
                <a:spcPct val="20000"/>
              </a:spcBef>
              <a:buChar char="»"/>
              <a:defRPr sz="2000">
                <a:solidFill>
                  <a:srgbClr val="000000"/>
                </a:solidFill>
                <a:latin typeface="Times New Roman" panose="02020603050405020304" pitchFamily="18" charset="0"/>
              </a:defRPr>
            </a:lvl5pPr>
            <a:lvl6pPr marL="25146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TR</a:t>
            </a:r>
            <a:r>
              <a:rPr kumimoji="0" lang="vi-VN"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Ư</a:t>
            </a:r>
            <a:r>
              <a:rPr kumimoji="0" lang="en-US"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ỜNG ĐẠI HỌC NAM CẦN TH</a:t>
            </a:r>
            <a:r>
              <a:rPr kumimoji="0" lang="vi-VN"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Ơ</a:t>
            </a:r>
            <a:endParaRPr kumimoji="0" lang="en-US"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KHOA KỸ THUẬT CÔNG NGHỆ</a:t>
            </a:r>
          </a:p>
          <a:p>
            <a:pPr marL="0" marR="0" lvl="0" indent="0" algn="ctr" defTabSz="342900" rtl="0" eaLnBrk="1" fontAlgn="base" latinLnBrk="0" hangingPunct="1">
              <a:lnSpc>
                <a:spcPct val="100000"/>
              </a:lnSpc>
              <a:spcBef>
                <a:spcPct val="0"/>
              </a:spcBef>
              <a:spcAft>
                <a:spcPct val="0"/>
              </a:spcAft>
              <a:buClrTx/>
              <a:buSzTx/>
              <a:buFontTx/>
              <a:buNone/>
              <a:tabLst/>
              <a:defRPr/>
            </a:pPr>
            <a:r>
              <a:rPr lang="en-US" altLang="en-US" sz="1800">
                <a:solidFill>
                  <a:srgbClr val="003366"/>
                </a:solidFill>
                <a:cs typeface="Times New Roman" panose="02020603050405020304" pitchFamily="18" charset="0"/>
              </a:rPr>
              <a:t>Trung Tâm Chuẩn Đầu Ra</a:t>
            </a:r>
            <a:endPar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endParaRPr>
          </a:p>
        </p:txBody>
      </p:sp>
      <p:sp>
        <p:nvSpPr>
          <p:cNvPr id="10244" name="TextBox 3">
            <a:extLst>
              <a:ext uri="{FF2B5EF4-FFF2-40B4-BE49-F238E27FC236}">
                <a16:creationId xmlns:a16="http://schemas.microsoft.com/office/drawing/2014/main" xmlns="" id="{37A2568D-0C82-4501-A329-AE13D7143732}"/>
              </a:ext>
            </a:extLst>
          </p:cNvPr>
          <p:cNvSpPr txBox="1">
            <a:spLocks noChangeArrowheads="1"/>
          </p:cNvSpPr>
          <p:nvPr/>
        </p:nvSpPr>
        <p:spPr bwMode="auto">
          <a:xfrm>
            <a:off x="4391980" y="4977172"/>
            <a:ext cx="41195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spcBef>
                <a:spcPct val="20000"/>
              </a:spcBef>
              <a:buClr>
                <a:srgbClr val="006600"/>
              </a:buClr>
              <a:buSzPct val="115000"/>
              <a:buFont typeface="Wingdings" panose="05000000000000000000" pitchFamily="2" charset="2"/>
              <a:buChar char="q"/>
              <a:defRPr sz="3000" b="1">
                <a:solidFill>
                  <a:srgbClr val="002060"/>
                </a:solidFill>
                <a:latin typeface="Times New Roman" panose="02020603050405020304" pitchFamily="18" charset="0"/>
              </a:defRPr>
            </a:lvl1pPr>
            <a:lvl2pPr marL="742950" indent="-285750" defTabSz="342900">
              <a:spcBef>
                <a:spcPct val="20000"/>
              </a:spcBef>
              <a:buClr>
                <a:srgbClr val="006600"/>
              </a:buClr>
              <a:buFont typeface="Wingdings" panose="05000000000000000000" pitchFamily="2" charset="2"/>
              <a:buChar char="§"/>
              <a:defRPr sz="2800">
                <a:solidFill>
                  <a:srgbClr val="002060"/>
                </a:solidFill>
                <a:latin typeface="Times New Roman" panose="02020603050405020304" pitchFamily="18" charset="0"/>
              </a:defRPr>
            </a:lvl2pPr>
            <a:lvl3pPr marL="1143000" indent="-228600" defTabSz="342900">
              <a:spcBef>
                <a:spcPct val="20000"/>
              </a:spcBef>
              <a:buClr>
                <a:srgbClr val="006600"/>
              </a:buClr>
              <a:buChar char="•"/>
              <a:defRPr sz="2500">
                <a:solidFill>
                  <a:srgbClr val="0066CC"/>
                </a:solidFill>
                <a:latin typeface="Times New Roman" panose="02020603050405020304" pitchFamily="18" charset="0"/>
              </a:defRPr>
            </a:lvl3pPr>
            <a:lvl4pPr marL="1600200" indent="-228600" defTabSz="342900">
              <a:spcBef>
                <a:spcPct val="20000"/>
              </a:spcBef>
              <a:buChar char="–"/>
              <a:defRPr sz="2000">
                <a:solidFill>
                  <a:srgbClr val="0066CC"/>
                </a:solidFill>
                <a:latin typeface="Times New Roman" panose="02020603050405020304" pitchFamily="18" charset="0"/>
              </a:defRPr>
            </a:lvl4pPr>
            <a:lvl5pPr marL="2057400" indent="-228600" defTabSz="342900">
              <a:spcBef>
                <a:spcPct val="20000"/>
              </a:spcBef>
              <a:buChar char="»"/>
              <a:defRPr sz="2000">
                <a:solidFill>
                  <a:srgbClr val="000000"/>
                </a:solidFill>
                <a:latin typeface="Times New Roman" panose="02020603050405020304" pitchFamily="18" charset="0"/>
              </a:defRPr>
            </a:lvl5pPr>
            <a:lvl6pPr marL="25146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3366"/>
                </a:solidFill>
                <a:effectLst/>
                <a:uLnTx/>
                <a:uFillTx/>
                <a:latin typeface="Times New Roman" panose="02020603050405020304" pitchFamily="18" charset="0"/>
                <a:ea typeface="+mn-ea"/>
                <a:cs typeface="Times New Roman" panose="02020603050405020304" pitchFamily="18" charset="0"/>
              </a:rPr>
              <a:t>Ths. Võ</a:t>
            </a:r>
            <a:r>
              <a:rPr kumimoji="0" lang="en-US" altLang="en-US" sz="1800" b="1" i="0" u="none" strike="noStrike" kern="1200" cap="none" spc="0" normalizeH="0" noProof="0" smtClean="0">
                <a:ln>
                  <a:noFill/>
                </a:ln>
                <a:solidFill>
                  <a:srgbClr val="003366"/>
                </a:solidFill>
                <a:effectLst/>
                <a:uLnTx/>
                <a:uFillTx/>
                <a:latin typeface="Times New Roman" panose="02020603050405020304" pitchFamily="18" charset="0"/>
                <a:ea typeface="+mn-ea"/>
                <a:cs typeface="Times New Roman" panose="02020603050405020304" pitchFamily="18" charset="0"/>
              </a:rPr>
              <a:t> Văn Phúc</a:t>
            </a:r>
            <a:endPar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endParaRPr>
          </a:p>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Khoa KTCN,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Đại</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Học</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Nam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Cần</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Thơ</a:t>
            </a:r>
            <a:endPar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endParaRPr>
          </a:p>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Email</a:t>
            </a:r>
            <a:r>
              <a:rPr kumimoji="0" lang="en-US" altLang="en-US" sz="1800" b="1" i="0" u="none" strike="noStrike" kern="1200" cap="none" spc="0" normalizeH="0" baseline="0" noProof="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smtClean="0">
                <a:ln>
                  <a:noFill/>
                </a:ln>
                <a:solidFill>
                  <a:srgbClr val="003366"/>
                </a:solidFill>
                <a:effectLst/>
                <a:uLnTx/>
                <a:uFillTx/>
                <a:latin typeface="Times New Roman" panose="02020603050405020304" pitchFamily="18" charset="0"/>
                <a:ea typeface="+mn-ea"/>
                <a:cs typeface="Times New Roman" panose="02020603050405020304" pitchFamily="18" charset="0"/>
                <a:hlinkClick r:id="rId3"/>
              </a:rPr>
              <a:t>vphucvo@gmail.com</a:t>
            </a:r>
            <a:endParaRPr kumimoji="0" lang="en-US" altLang="en-US" sz="1800" b="1" i="0" u="none" strike="noStrike" kern="1200" cap="none" spc="0" normalizeH="0" baseline="0" noProof="0" smtClean="0">
              <a:ln>
                <a:noFill/>
              </a:ln>
              <a:solidFill>
                <a:srgbClr val="003366"/>
              </a:solidFill>
              <a:effectLst/>
              <a:uLnTx/>
              <a:uFillTx/>
              <a:latin typeface="Times New Roman" panose="02020603050405020304" pitchFamily="18" charset="0"/>
              <a:ea typeface="+mn-ea"/>
              <a:cs typeface="Times New Roman" panose="02020603050405020304" pitchFamily="18" charset="0"/>
            </a:endParaRPr>
          </a:p>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smtClean="0">
                <a:ln>
                  <a:noFill/>
                </a:ln>
                <a:solidFill>
                  <a:srgbClr val="003366"/>
                </a:solidFill>
                <a:effectLst/>
                <a:uLnTx/>
                <a:uFillTx/>
                <a:latin typeface="Times New Roman" panose="02020603050405020304" pitchFamily="18" charset="0"/>
                <a:ea typeface="+mn-ea"/>
                <a:cs typeface="Times New Roman" panose="02020603050405020304" pitchFamily="18" charset="0"/>
              </a:rPr>
              <a:t>Sđt: 0909.141.661</a:t>
            </a:r>
            <a:endPar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endParaRPr>
          </a:p>
        </p:txBody>
      </p:sp>
      <p:sp>
        <p:nvSpPr>
          <p:cNvPr id="5" name="Rectangle 2">
            <a:extLst>
              <a:ext uri="{FF2B5EF4-FFF2-40B4-BE49-F238E27FC236}">
                <a16:creationId xmlns:a16="http://schemas.microsoft.com/office/drawing/2014/main" xmlns="" id="{EAFE5716-E08E-449D-A810-C097A7A48938}"/>
              </a:ext>
            </a:extLst>
          </p:cNvPr>
          <p:cNvSpPr txBox="1">
            <a:spLocks noChangeArrowheads="1"/>
          </p:cNvSpPr>
          <p:nvPr/>
        </p:nvSpPr>
        <p:spPr bwMode="gray">
          <a:xfrm>
            <a:off x="1943708" y="2276872"/>
            <a:ext cx="6705600" cy="43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Cambria" panose="02040503050406030204" pitchFamily="18" charset="0"/>
                <a:ea typeface="Cambria" panose="02040503050406030204" pitchFamily="18" charset="0"/>
                <a:cs typeface="Cambria" panose="02040503050406030204" pitchFamily="18" charset="0"/>
              </a:defRPr>
            </a:lvl1pPr>
            <a:lvl2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2pPr>
            <a:lvl3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3pPr>
            <a:lvl4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4pPr>
            <a:lvl5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5pPr>
            <a:lvl6pPr marL="457200" algn="l" rtl="0" fontAlgn="base">
              <a:spcBef>
                <a:spcPct val="0"/>
              </a:spcBef>
              <a:spcAft>
                <a:spcPct val="0"/>
              </a:spcAft>
              <a:defRPr sz="3200">
                <a:solidFill>
                  <a:schemeClr val="bg1"/>
                </a:solidFill>
                <a:latin typeface="Times New Roman" pitchFamily="18" charset="0"/>
              </a:defRPr>
            </a:lvl6pPr>
            <a:lvl7pPr marL="914400" algn="l" rtl="0" fontAlgn="base">
              <a:spcBef>
                <a:spcPct val="0"/>
              </a:spcBef>
              <a:spcAft>
                <a:spcPct val="0"/>
              </a:spcAft>
              <a:defRPr sz="3200">
                <a:solidFill>
                  <a:schemeClr val="bg1"/>
                </a:solidFill>
                <a:latin typeface="Times New Roman" pitchFamily="18" charset="0"/>
              </a:defRPr>
            </a:lvl7pPr>
            <a:lvl8pPr marL="1371600" algn="l" rtl="0" fontAlgn="base">
              <a:spcBef>
                <a:spcPct val="0"/>
              </a:spcBef>
              <a:spcAft>
                <a:spcPct val="0"/>
              </a:spcAft>
              <a:defRPr sz="3200">
                <a:solidFill>
                  <a:schemeClr val="bg1"/>
                </a:solidFill>
                <a:latin typeface="Times New Roman" pitchFamily="18" charset="0"/>
              </a:defRPr>
            </a:lvl8pPr>
            <a:lvl9pPr marL="1828800" algn="l" rtl="0" fontAlgn="base">
              <a:spcBef>
                <a:spcPct val="0"/>
              </a:spcBef>
              <a:spcAft>
                <a:spcPct val="0"/>
              </a:spcAft>
              <a:defRPr sz="3200">
                <a:solidFill>
                  <a:schemeClr val="bg1"/>
                </a:solidFill>
                <a:latin typeface="Times New Roman" pitchFamily="18" charset="0"/>
              </a:defRPr>
            </a:lvl9pPr>
          </a:lstStyle>
          <a:p>
            <a:pPr algn="r" eaLnBrk="1" hangingPunct="1"/>
            <a:r>
              <a:rPr lang="en-US" altLang="en-US" sz="3700" i="1" kern="0">
                <a:solidFill>
                  <a:srgbClr val="002060"/>
                </a:solidFill>
              </a:rPr>
              <a:t>CHƯƠNG 1</a:t>
            </a:r>
            <a:endParaRPr lang="en-US" altLang="en-US" sz="2200" i="1" kern="0"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ADBAC6-D53C-4EE5-9BD6-B6DF3256F4C4}"/>
              </a:ext>
            </a:extLst>
          </p:cNvPr>
          <p:cNvSpPr>
            <a:spLocks noGrp="1"/>
          </p:cNvSpPr>
          <p:nvPr>
            <p:ph type="title"/>
          </p:nvPr>
        </p:nvSpPr>
        <p:spPr/>
        <p:txBody>
          <a:bodyPr/>
          <a:lstStyle/>
          <a:p>
            <a:r>
              <a:rPr lang="en-US"/>
              <a:t>JVM – Java Virtual Machine </a:t>
            </a:r>
            <a:r>
              <a:rPr lang="en-US" baseline="30000">
                <a:solidFill>
                  <a:schemeClr val="bg1">
                    <a:lumMod val="65000"/>
                  </a:schemeClr>
                </a:solidFill>
              </a:rPr>
              <a:t>[4]</a:t>
            </a:r>
            <a:endParaRPr lang="en-GB"/>
          </a:p>
        </p:txBody>
      </p:sp>
      <p:sp>
        <p:nvSpPr>
          <p:cNvPr id="3" name="Content Placeholder 2">
            <a:extLst>
              <a:ext uri="{FF2B5EF4-FFF2-40B4-BE49-F238E27FC236}">
                <a16:creationId xmlns:a16="http://schemas.microsoft.com/office/drawing/2014/main" xmlns="" id="{341AD495-282B-4BC9-9F7B-8E58A6824507}"/>
              </a:ext>
            </a:extLst>
          </p:cNvPr>
          <p:cNvSpPr>
            <a:spLocks noGrp="1"/>
          </p:cNvSpPr>
          <p:nvPr>
            <p:ph idx="1"/>
          </p:nvPr>
        </p:nvSpPr>
        <p:spPr/>
        <p:txBody>
          <a:bodyPr/>
          <a:lstStyle/>
          <a:p>
            <a:r>
              <a:rPr lang="en-US"/>
              <a:t>Nạp tập tin .class</a:t>
            </a:r>
          </a:p>
          <a:p>
            <a:r>
              <a:rPr lang="en-US"/>
              <a:t>Quản lý bộ nhớ</a:t>
            </a:r>
          </a:p>
          <a:p>
            <a:r>
              <a:rPr lang="en-US"/>
              <a:t>Thực hiện thu gom rác</a:t>
            </a:r>
            <a:endParaRPr lang="en-GB"/>
          </a:p>
        </p:txBody>
      </p:sp>
      <p:sp>
        <p:nvSpPr>
          <p:cNvPr id="4" name="Date Placeholder 3">
            <a:extLst>
              <a:ext uri="{FF2B5EF4-FFF2-40B4-BE49-F238E27FC236}">
                <a16:creationId xmlns:a16="http://schemas.microsoft.com/office/drawing/2014/main" xmlns="" id="{39E62DEE-365D-4B17-AC65-598CDBE998C1}"/>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999C29F-847B-4DE2-8312-4681C843D1EF}"/>
              </a:ext>
            </a:extLst>
          </p:cNvPr>
          <p:cNvSpPr>
            <a:spLocks noGrp="1"/>
          </p:cNvSpPr>
          <p:nvPr>
            <p:ph type="sldNum" sz="quarter" idx="11"/>
          </p:nvPr>
        </p:nvSpPr>
        <p:spPr/>
        <p:txBody>
          <a:bodyPr/>
          <a:lstStyle/>
          <a:p>
            <a:pPr>
              <a:defRPr/>
            </a:pPr>
            <a:fld id="{5F4B234B-ADCF-47EA-94FA-1884F3D26864}" type="slidenum">
              <a:rPr lang="en-US" altLang="en-US" smtClean="0"/>
              <a:pPr>
                <a:defRPr/>
              </a:pPr>
              <a:t>10</a:t>
            </a:fld>
            <a:endParaRPr lang="en-US" altLang="en-US"/>
          </a:p>
        </p:txBody>
      </p:sp>
      <p:sp>
        <p:nvSpPr>
          <p:cNvPr id="6" name="Rectangle 5">
            <a:extLst>
              <a:ext uri="{FF2B5EF4-FFF2-40B4-BE49-F238E27FC236}">
                <a16:creationId xmlns:a16="http://schemas.microsoft.com/office/drawing/2014/main" xmlns="" id="{34B32425-1017-47C0-9E88-7339612160D2}"/>
              </a:ext>
            </a:extLst>
          </p:cNvPr>
          <p:cNvSpPr/>
          <p:nvPr/>
        </p:nvSpPr>
        <p:spPr>
          <a:xfrm>
            <a:off x="827584" y="2744924"/>
            <a:ext cx="206084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Soure code (.java)</a:t>
            </a:r>
            <a:endParaRPr lang="en-GB"/>
          </a:p>
        </p:txBody>
      </p:sp>
      <p:cxnSp>
        <p:nvCxnSpPr>
          <p:cNvPr id="8" name="Straight Arrow Connector 7">
            <a:extLst>
              <a:ext uri="{FF2B5EF4-FFF2-40B4-BE49-F238E27FC236}">
                <a16:creationId xmlns:a16="http://schemas.microsoft.com/office/drawing/2014/main" xmlns="" id="{72527D7B-973B-470A-921B-6FFAAB20FEC0}"/>
              </a:ext>
            </a:extLst>
          </p:cNvPr>
          <p:cNvCxnSpPr>
            <a:cxnSpLocks/>
            <a:stCxn id="6" idx="2"/>
            <a:endCxn id="9" idx="0"/>
          </p:cNvCxnSpPr>
          <p:nvPr/>
        </p:nvCxnSpPr>
        <p:spPr>
          <a:xfrm>
            <a:off x="1858008" y="3248980"/>
            <a:ext cx="8620" cy="75048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Oval 8">
            <a:extLst>
              <a:ext uri="{FF2B5EF4-FFF2-40B4-BE49-F238E27FC236}">
                <a16:creationId xmlns:a16="http://schemas.microsoft.com/office/drawing/2014/main" xmlns="" id="{5F12D0A8-99CC-4554-8268-A3322A667392}"/>
              </a:ext>
            </a:extLst>
          </p:cNvPr>
          <p:cNvSpPr/>
          <p:nvPr/>
        </p:nvSpPr>
        <p:spPr>
          <a:xfrm>
            <a:off x="647564" y="3999468"/>
            <a:ext cx="2438128" cy="731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Java Compiler</a:t>
            </a:r>
            <a:endParaRPr lang="en-GB"/>
          </a:p>
        </p:txBody>
      </p:sp>
      <p:cxnSp>
        <p:nvCxnSpPr>
          <p:cNvPr id="10" name="Straight Arrow Connector 9">
            <a:extLst>
              <a:ext uri="{FF2B5EF4-FFF2-40B4-BE49-F238E27FC236}">
                <a16:creationId xmlns:a16="http://schemas.microsoft.com/office/drawing/2014/main" xmlns="" id="{959A15D5-B82A-4B61-8404-3C6CDAECEEBB}"/>
              </a:ext>
            </a:extLst>
          </p:cNvPr>
          <p:cNvCxnSpPr>
            <a:cxnSpLocks/>
          </p:cNvCxnSpPr>
          <p:nvPr/>
        </p:nvCxnSpPr>
        <p:spPr>
          <a:xfrm>
            <a:off x="1907704" y="4749316"/>
            <a:ext cx="0" cy="7319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xmlns="" id="{5F1AF887-6EFC-44A5-899A-777579E47A5B}"/>
              </a:ext>
            </a:extLst>
          </p:cNvPr>
          <p:cNvSpPr/>
          <p:nvPr/>
        </p:nvSpPr>
        <p:spPr>
          <a:xfrm>
            <a:off x="926976" y="5481230"/>
            <a:ext cx="2060848" cy="5221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Byte code (.class)</a:t>
            </a:r>
            <a:endParaRPr lang="en-GB"/>
          </a:p>
        </p:txBody>
      </p:sp>
      <p:cxnSp>
        <p:nvCxnSpPr>
          <p:cNvPr id="18" name="Straight Arrow Connector 17">
            <a:extLst>
              <a:ext uri="{FF2B5EF4-FFF2-40B4-BE49-F238E27FC236}">
                <a16:creationId xmlns:a16="http://schemas.microsoft.com/office/drawing/2014/main" xmlns="" id="{061AACB2-6869-4869-8F0D-D965DB192CE8}"/>
              </a:ext>
            </a:extLst>
          </p:cNvPr>
          <p:cNvCxnSpPr>
            <a:cxnSpLocks/>
            <a:stCxn id="16" idx="3"/>
          </p:cNvCxnSpPr>
          <p:nvPr/>
        </p:nvCxnSpPr>
        <p:spPr>
          <a:xfrm flipV="1">
            <a:off x="2987824" y="5733259"/>
            <a:ext cx="1584176" cy="90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xmlns="" id="{7943D051-1BD6-45D8-AABB-865F89EACFD3}"/>
              </a:ext>
            </a:extLst>
          </p:cNvPr>
          <p:cNvSpPr/>
          <p:nvPr/>
        </p:nvSpPr>
        <p:spPr>
          <a:xfrm>
            <a:off x="4571999" y="5157208"/>
            <a:ext cx="2664273" cy="1152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Java Virtual Machine</a:t>
            </a:r>
            <a:endParaRPr lang="en-GB"/>
          </a:p>
        </p:txBody>
      </p:sp>
      <p:sp>
        <p:nvSpPr>
          <p:cNvPr id="29" name="Rectangle 28">
            <a:extLst>
              <a:ext uri="{FF2B5EF4-FFF2-40B4-BE49-F238E27FC236}">
                <a16:creationId xmlns:a16="http://schemas.microsoft.com/office/drawing/2014/main" xmlns="" id="{D4F2BA09-C003-4A11-9641-5B8BED8D95C6}"/>
              </a:ext>
            </a:extLst>
          </p:cNvPr>
          <p:cNvSpPr/>
          <p:nvPr/>
        </p:nvSpPr>
        <p:spPr>
          <a:xfrm>
            <a:off x="4860032" y="2744924"/>
            <a:ext cx="2060848"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Soure code (.java)</a:t>
            </a:r>
            <a:endParaRPr lang="en-GB"/>
          </a:p>
        </p:txBody>
      </p:sp>
      <p:sp>
        <p:nvSpPr>
          <p:cNvPr id="30" name="Oval 29">
            <a:extLst>
              <a:ext uri="{FF2B5EF4-FFF2-40B4-BE49-F238E27FC236}">
                <a16:creationId xmlns:a16="http://schemas.microsoft.com/office/drawing/2014/main" xmlns="" id="{2A79EAA6-8103-4E45-9D47-3357355526DE}"/>
              </a:ext>
            </a:extLst>
          </p:cNvPr>
          <p:cNvSpPr/>
          <p:nvPr/>
        </p:nvSpPr>
        <p:spPr>
          <a:xfrm>
            <a:off x="4700518" y="3999468"/>
            <a:ext cx="2438128" cy="731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Java Compiler</a:t>
            </a:r>
            <a:endParaRPr lang="en-GB"/>
          </a:p>
        </p:txBody>
      </p:sp>
      <p:cxnSp>
        <p:nvCxnSpPr>
          <p:cNvPr id="32" name="Straight Arrow Connector 31">
            <a:extLst>
              <a:ext uri="{FF2B5EF4-FFF2-40B4-BE49-F238E27FC236}">
                <a16:creationId xmlns:a16="http://schemas.microsoft.com/office/drawing/2014/main" xmlns="" id="{F486FAB9-6E69-421E-9A3B-200195BD26C0}"/>
              </a:ext>
            </a:extLst>
          </p:cNvPr>
          <p:cNvCxnSpPr>
            <a:stCxn id="19" idx="0"/>
            <a:endCxn id="30" idx="4"/>
          </p:cNvCxnSpPr>
          <p:nvPr/>
        </p:nvCxnSpPr>
        <p:spPr>
          <a:xfrm flipV="1">
            <a:off x="5904136" y="4731382"/>
            <a:ext cx="15446" cy="4258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xmlns="" id="{DAFB3DCB-B974-4690-9D2B-90E35B5E611B}"/>
              </a:ext>
            </a:extLst>
          </p:cNvPr>
          <p:cNvCxnSpPr>
            <a:cxnSpLocks/>
            <a:stCxn id="30" idx="0"/>
          </p:cNvCxnSpPr>
          <p:nvPr/>
        </p:nvCxnSpPr>
        <p:spPr>
          <a:xfrm flipV="1">
            <a:off x="5919582" y="3216088"/>
            <a:ext cx="15446" cy="783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927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19"/>
                                        </p:tgtEl>
                                        <p:attrNameLst>
                                          <p:attrName>style.color</p:attrName>
                                        </p:attrNameLst>
                                      </p:cBhvr>
                                      <p:by>
                                        <p:hsl h="7200000" s="0" l="0"/>
                                      </p:by>
                                    </p:animClr>
                                    <p:animClr clrSpc="hsl" dir="cw">
                                      <p:cBhvr>
                                        <p:cTn id="7" dur="500" fill="hold"/>
                                        <p:tgtEl>
                                          <p:spTgt spid="19"/>
                                        </p:tgtEl>
                                        <p:attrNameLst>
                                          <p:attrName>fillcolor</p:attrName>
                                        </p:attrNameLst>
                                      </p:cBhvr>
                                      <p:by>
                                        <p:hsl h="7200000" s="0" l="0"/>
                                      </p:by>
                                    </p:animClr>
                                    <p:animClr clrSpc="hsl" dir="cw">
                                      <p:cBhvr>
                                        <p:cTn id="8" dur="500" fill="hold"/>
                                        <p:tgtEl>
                                          <p:spTgt spid="19"/>
                                        </p:tgtEl>
                                        <p:attrNameLst>
                                          <p:attrName>stroke.color</p:attrName>
                                        </p:attrNameLst>
                                      </p:cBhvr>
                                      <p:by>
                                        <p:hsl h="7200000" s="0" l="0"/>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C548-4DE6-4FF7-AE7A-FBBEC90CC59A}"/>
              </a:ext>
            </a:extLst>
          </p:cNvPr>
          <p:cNvSpPr>
            <a:spLocks noGrp="1"/>
          </p:cNvSpPr>
          <p:nvPr>
            <p:ph type="title"/>
          </p:nvPr>
        </p:nvSpPr>
        <p:spPr/>
        <p:txBody>
          <a:bodyPr/>
          <a:lstStyle/>
          <a:p>
            <a:r>
              <a:rPr lang="en-US"/>
              <a:t>Cấu trúc if, if else, toán tử 3 ngôi</a:t>
            </a:r>
          </a:p>
        </p:txBody>
      </p:sp>
      <p:sp>
        <p:nvSpPr>
          <p:cNvPr id="3" name="Content Placeholder 2">
            <a:extLst>
              <a:ext uri="{FF2B5EF4-FFF2-40B4-BE49-F238E27FC236}">
                <a16:creationId xmlns:a16="http://schemas.microsoft.com/office/drawing/2014/main" xmlns="" id="{9ADB4EF7-B117-4F5C-A2C8-660ECFD5C98B}"/>
              </a:ext>
            </a:extLst>
          </p:cNvPr>
          <p:cNvSpPr>
            <a:spLocks noGrp="1"/>
          </p:cNvSpPr>
          <p:nvPr>
            <p:ph idx="1"/>
          </p:nvPr>
        </p:nvSpPr>
        <p:spPr/>
        <p:txBody>
          <a:bodyPr/>
          <a:lstStyle/>
          <a:p>
            <a:r>
              <a:rPr lang="en-US"/>
              <a:t>Cấu trúc 3 ngôi</a:t>
            </a:r>
          </a:p>
          <a:p>
            <a:endParaRPr lang="en-US"/>
          </a:p>
          <a:p>
            <a:pPr lvl="1"/>
            <a:r>
              <a:rPr lang="en-US"/>
              <a:t>Nếu &lt;Điều kiện&gt; đúng thì &lt;Biểu thức 1&gt; được thực hiện, ngược lại thì thực hiện &lt;Biểu thức 2&gt;</a:t>
            </a:r>
          </a:p>
          <a:p>
            <a:pPr lvl="1"/>
            <a:r>
              <a:rPr lang="en-US"/>
              <a:t>Là dạng rút gọn của if…else</a:t>
            </a:r>
          </a:p>
          <a:p>
            <a:pPr lvl="1"/>
            <a:r>
              <a:rPr lang="en-US"/>
              <a:t>Ví dụ: string a = (i%2==0) </a:t>
            </a:r>
            <a:r>
              <a:rPr lang="en-US">
                <a:solidFill>
                  <a:srgbClr val="FF0000"/>
                </a:solidFill>
              </a:rPr>
              <a:t>?</a:t>
            </a:r>
            <a:r>
              <a:rPr lang="en-US"/>
              <a:t> “so chan” </a:t>
            </a:r>
            <a:r>
              <a:rPr lang="en-US">
                <a:solidFill>
                  <a:srgbClr val="FF0000"/>
                </a:solidFill>
              </a:rPr>
              <a:t>:</a:t>
            </a:r>
            <a:r>
              <a:rPr lang="en-US"/>
              <a:t> “so le”</a:t>
            </a:r>
            <a:endParaRPr lang="en-GB"/>
          </a:p>
        </p:txBody>
      </p:sp>
      <p:sp>
        <p:nvSpPr>
          <p:cNvPr id="4" name="Date Placeholder 3">
            <a:extLst>
              <a:ext uri="{FF2B5EF4-FFF2-40B4-BE49-F238E27FC236}">
                <a16:creationId xmlns:a16="http://schemas.microsoft.com/office/drawing/2014/main" xmlns="" id="{A0064F9E-B9B8-4542-BC18-F83C28A5A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2DC407-B666-434C-BB69-75FA7FE04CA6}"/>
              </a:ext>
            </a:extLst>
          </p:cNvPr>
          <p:cNvSpPr>
            <a:spLocks noGrp="1"/>
          </p:cNvSpPr>
          <p:nvPr>
            <p:ph type="sldNum" sz="quarter" idx="11"/>
          </p:nvPr>
        </p:nvSpPr>
        <p:spPr/>
        <p:txBody>
          <a:bodyPr/>
          <a:lstStyle/>
          <a:p>
            <a:pPr>
              <a:defRPr/>
            </a:pPr>
            <a:fld id="{812A3249-7FF3-4311-A461-F791DB37E44E}" type="slidenum">
              <a:rPr lang="en-US" altLang="en-US" smtClean="0"/>
              <a:pPr>
                <a:defRPr/>
              </a:pPr>
              <a:t>100</a:t>
            </a:fld>
            <a:endParaRPr lang="en-US" altLang="en-US"/>
          </a:p>
        </p:txBody>
      </p:sp>
      <p:sp>
        <p:nvSpPr>
          <p:cNvPr id="6" name="TextBox 5">
            <a:extLst>
              <a:ext uri="{FF2B5EF4-FFF2-40B4-BE49-F238E27FC236}">
                <a16:creationId xmlns:a16="http://schemas.microsoft.com/office/drawing/2014/main" xmlns="" id="{F3BDAF38-EE26-4F25-98CD-094D999F4378}"/>
              </a:ext>
            </a:extLst>
          </p:cNvPr>
          <p:cNvSpPr txBox="1"/>
          <p:nvPr/>
        </p:nvSpPr>
        <p:spPr>
          <a:xfrm>
            <a:off x="1295636" y="1691806"/>
            <a:ext cx="6308137"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effectLst>
                  <a:outerShdw blurRad="38100" dist="38100" dir="2700000" algn="tl">
                    <a:srgbClr val="000000">
                      <a:alpha val="43137"/>
                    </a:srgbClr>
                  </a:outerShdw>
                </a:effectLst>
              </a:rPr>
              <a:t>&lt;Điều kiện&gt; </a:t>
            </a:r>
            <a:r>
              <a:rPr lang="en-US" sz="2500" b="1">
                <a:solidFill>
                  <a:srgbClr val="FF0000"/>
                </a:solidFill>
                <a:effectLst>
                  <a:outerShdw blurRad="38100" dist="38100" dir="2700000" algn="tl">
                    <a:srgbClr val="000000">
                      <a:alpha val="43137"/>
                    </a:srgbClr>
                  </a:outerShdw>
                </a:effectLst>
              </a:rPr>
              <a:t>?</a:t>
            </a:r>
            <a:r>
              <a:rPr lang="en-US" sz="2500" b="1">
                <a:effectLst>
                  <a:outerShdw blurRad="38100" dist="38100" dir="2700000" algn="tl">
                    <a:srgbClr val="000000">
                      <a:alpha val="43137"/>
                    </a:srgbClr>
                  </a:outerShdw>
                </a:effectLst>
              </a:rPr>
              <a:t> &lt;Biểu thức 1&gt; </a:t>
            </a:r>
            <a:r>
              <a:rPr lang="en-US" sz="2500" b="1">
                <a:solidFill>
                  <a:srgbClr val="FF0000"/>
                </a:solidFill>
                <a:effectLst>
                  <a:outerShdw blurRad="38100" dist="38100" dir="2700000" algn="tl">
                    <a:srgbClr val="000000">
                      <a:alpha val="43137"/>
                    </a:srgbClr>
                  </a:outerShdw>
                </a:effectLst>
              </a:rPr>
              <a:t>:</a:t>
            </a:r>
            <a:r>
              <a:rPr lang="en-US" sz="2500" b="1">
                <a:effectLst>
                  <a:outerShdw blurRad="38100" dist="38100" dir="2700000" algn="tl">
                    <a:srgbClr val="000000">
                      <a:alpha val="43137"/>
                    </a:srgbClr>
                  </a:outerShdw>
                </a:effectLst>
              </a:rPr>
              <a:t> &lt;Biểu thức 2&gt;</a:t>
            </a:r>
            <a:endParaRPr lang="en-GB" sz="2500" b="1">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xmlns="" id="{D8B487A1-71C6-43F2-97C2-D97B256F990B}"/>
              </a:ext>
            </a:extLst>
          </p:cNvPr>
          <p:cNvSpPr txBox="1"/>
          <p:nvPr/>
        </p:nvSpPr>
        <p:spPr>
          <a:xfrm>
            <a:off x="2954237" y="4350586"/>
            <a:ext cx="2778325" cy="163121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if(a%2==0)</a:t>
            </a:r>
          </a:p>
          <a:p>
            <a:r>
              <a:rPr lang="en-US" sz="2500"/>
              <a:t>	a=“so chan”;</a:t>
            </a:r>
          </a:p>
          <a:p>
            <a:r>
              <a:rPr lang="en-US" sz="2500"/>
              <a:t>else</a:t>
            </a:r>
          </a:p>
          <a:p>
            <a:r>
              <a:rPr lang="en-US" sz="2500"/>
              <a:t>	b=“so le”</a:t>
            </a:r>
            <a:endParaRPr lang="en-GB" sz="2500"/>
          </a:p>
        </p:txBody>
      </p:sp>
    </p:spTree>
    <p:extLst>
      <p:ext uri="{BB962C8B-B14F-4D97-AF65-F5344CB8AC3E}">
        <p14:creationId xmlns:p14="http://schemas.microsoft.com/office/powerpoint/2010/main" val="145866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C548-4DE6-4FF7-AE7A-FBBEC90CC59A}"/>
              </a:ext>
            </a:extLst>
          </p:cNvPr>
          <p:cNvSpPr>
            <a:spLocks noGrp="1"/>
          </p:cNvSpPr>
          <p:nvPr>
            <p:ph type="title"/>
          </p:nvPr>
        </p:nvSpPr>
        <p:spPr/>
        <p:txBody>
          <a:bodyPr/>
          <a:lstStyle/>
          <a:p>
            <a:r>
              <a:rPr lang="en-US"/>
              <a:t>Cấu trúc switch</a:t>
            </a:r>
          </a:p>
        </p:txBody>
      </p:sp>
      <p:sp>
        <p:nvSpPr>
          <p:cNvPr id="3" name="Content Placeholder 2">
            <a:extLst>
              <a:ext uri="{FF2B5EF4-FFF2-40B4-BE49-F238E27FC236}">
                <a16:creationId xmlns:a16="http://schemas.microsoft.com/office/drawing/2014/main" xmlns="" id="{9ADB4EF7-B117-4F5C-A2C8-660ECFD5C98B}"/>
              </a:ext>
            </a:extLst>
          </p:cNvPr>
          <p:cNvSpPr>
            <a:spLocks noGrp="1"/>
          </p:cNvSpPr>
          <p:nvPr>
            <p:ph idx="1"/>
          </p:nvPr>
        </p:nvSpPr>
        <p:spPr/>
        <p:txBody>
          <a:bodyPr/>
          <a:lstStyle/>
          <a:p>
            <a:r>
              <a:rPr lang="en-US"/>
              <a:t>Cấu trúc switch tổng quát</a:t>
            </a:r>
          </a:p>
        </p:txBody>
      </p:sp>
      <p:sp>
        <p:nvSpPr>
          <p:cNvPr id="4" name="Date Placeholder 3">
            <a:extLst>
              <a:ext uri="{FF2B5EF4-FFF2-40B4-BE49-F238E27FC236}">
                <a16:creationId xmlns:a16="http://schemas.microsoft.com/office/drawing/2014/main" xmlns="" id="{A0064F9E-B9B8-4542-BC18-F83C28A5A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2DC407-B666-434C-BB69-75FA7FE04CA6}"/>
              </a:ext>
            </a:extLst>
          </p:cNvPr>
          <p:cNvSpPr>
            <a:spLocks noGrp="1"/>
          </p:cNvSpPr>
          <p:nvPr>
            <p:ph type="sldNum" sz="quarter" idx="11"/>
          </p:nvPr>
        </p:nvSpPr>
        <p:spPr/>
        <p:txBody>
          <a:bodyPr/>
          <a:lstStyle/>
          <a:p>
            <a:pPr>
              <a:defRPr/>
            </a:pPr>
            <a:fld id="{812A3249-7FF3-4311-A461-F791DB37E44E}" type="slidenum">
              <a:rPr lang="en-US" altLang="en-US" smtClean="0"/>
              <a:pPr>
                <a:defRPr/>
              </a:pPr>
              <a:t>101</a:t>
            </a:fld>
            <a:endParaRPr lang="en-US" altLang="en-US"/>
          </a:p>
        </p:txBody>
      </p:sp>
      <p:sp>
        <p:nvSpPr>
          <p:cNvPr id="6" name="TextBox 5">
            <a:extLst>
              <a:ext uri="{FF2B5EF4-FFF2-40B4-BE49-F238E27FC236}">
                <a16:creationId xmlns:a16="http://schemas.microsoft.com/office/drawing/2014/main" xmlns="" id="{F10C3CB5-44E8-4A04-A4C5-A13FB0636A3C}"/>
              </a:ext>
            </a:extLst>
          </p:cNvPr>
          <p:cNvSpPr txBox="1"/>
          <p:nvPr/>
        </p:nvSpPr>
        <p:spPr>
          <a:xfrm>
            <a:off x="35496" y="1636343"/>
            <a:ext cx="4392488" cy="47089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rPr>
              <a:t>switch</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(&lt;biến cần kiểm tra&gt;) </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rPr>
              <a:t>{</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case</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&lt;giá trị 1&gt;: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&lt;công việc 1&gt;;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break;</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case</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&lt;giá trị 2&gt;: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&lt;công việc 2&gt;;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break;</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default:</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&lt;công việc nếu không thuộc trường hợp nào ở trên&gt;;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break;</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rPr>
              <a:t>}</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p:txBody>
      </p:sp>
      <p:pic>
        <p:nvPicPr>
          <p:cNvPr id="7" name="Picture 6">
            <a:extLst>
              <a:ext uri="{FF2B5EF4-FFF2-40B4-BE49-F238E27FC236}">
                <a16:creationId xmlns:a16="http://schemas.microsoft.com/office/drawing/2014/main" xmlns="" id="{A938E859-0A8E-4B28-BD70-DED87B62BF67}"/>
              </a:ext>
            </a:extLst>
          </p:cNvPr>
          <p:cNvPicPr>
            <a:picLocks noChangeAspect="1" noChangeArrowheads="1"/>
          </p:cNvPicPr>
          <p:nvPr/>
        </p:nvPicPr>
        <p:blipFill rotWithShape="1">
          <a:blip r:embed="rId3"/>
          <a:srcRect t="2628"/>
          <a:stretch/>
        </p:blipFill>
        <p:spPr bwMode="auto">
          <a:xfrm>
            <a:off x="4319972" y="1636343"/>
            <a:ext cx="4744177" cy="4744985"/>
          </a:xfrm>
          <a:prstGeom prst="rect">
            <a:avLst/>
          </a:prstGeom>
          <a:noFill/>
          <a:ln w="9525">
            <a:noFill/>
            <a:miter lim="800000"/>
            <a:headEnd/>
            <a:tailEnd/>
          </a:ln>
          <a:effectLst/>
        </p:spPr>
      </p:pic>
    </p:spTree>
    <p:extLst>
      <p:ext uri="{BB962C8B-B14F-4D97-AF65-F5344CB8AC3E}">
        <p14:creationId xmlns:p14="http://schemas.microsoft.com/office/powerpoint/2010/main" val="761366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C548-4DE6-4FF7-AE7A-FBBEC90CC59A}"/>
              </a:ext>
            </a:extLst>
          </p:cNvPr>
          <p:cNvSpPr>
            <a:spLocks noGrp="1"/>
          </p:cNvSpPr>
          <p:nvPr>
            <p:ph type="title"/>
          </p:nvPr>
        </p:nvSpPr>
        <p:spPr/>
        <p:txBody>
          <a:bodyPr/>
          <a:lstStyle/>
          <a:p>
            <a:r>
              <a:rPr lang="en-US"/>
              <a:t>Cấu trúc switch</a:t>
            </a:r>
          </a:p>
        </p:txBody>
      </p:sp>
      <p:sp>
        <p:nvSpPr>
          <p:cNvPr id="3" name="Content Placeholder 2">
            <a:extLst>
              <a:ext uri="{FF2B5EF4-FFF2-40B4-BE49-F238E27FC236}">
                <a16:creationId xmlns:a16="http://schemas.microsoft.com/office/drawing/2014/main" xmlns="" id="{9ADB4EF7-B117-4F5C-A2C8-660ECFD5C98B}"/>
              </a:ext>
            </a:extLst>
          </p:cNvPr>
          <p:cNvSpPr>
            <a:spLocks noGrp="1"/>
          </p:cNvSpPr>
          <p:nvPr>
            <p:ph idx="1"/>
          </p:nvPr>
        </p:nvSpPr>
        <p:spPr/>
        <p:txBody>
          <a:bodyPr/>
          <a:lstStyle/>
          <a:p>
            <a:r>
              <a:rPr lang="en-US"/>
              <a:t>Cấu trúc switch tổng quát – ví dụ</a:t>
            </a:r>
          </a:p>
        </p:txBody>
      </p:sp>
      <p:sp>
        <p:nvSpPr>
          <p:cNvPr id="4" name="Date Placeholder 3">
            <a:extLst>
              <a:ext uri="{FF2B5EF4-FFF2-40B4-BE49-F238E27FC236}">
                <a16:creationId xmlns:a16="http://schemas.microsoft.com/office/drawing/2014/main" xmlns="" id="{A0064F9E-B9B8-4542-BC18-F83C28A5A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2DC407-B666-434C-BB69-75FA7FE04CA6}"/>
              </a:ext>
            </a:extLst>
          </p:cNvPr>
          <p:cNvSpPr>
            <a:spLocks noGrp="1"/>
          </p:cNvSpPr>
          <p:nvPr>
            <p:ph type="sldNum" sz="quarter" idx="11"/>
          </p:nvPr>
        </p:nvSpPr>
        <p:spPr/>
        <p:txBody>
          <a:bodyPr/>
          <a:lstStyle/>
          <a:p>
            <a:pPr>
              <a:defRPr/>
            </a:pPr>
            <a:fld id="{812A3249-7FF3-4311-A461-F791DB37E44E}" type="slidenum">
              <a:rPr lang="en-US" altLang="en-US" smtClean="0"/>
              <a:pPr>
                <a:defRPr/>
              </a:pPr>
              <a:t>102</a:t>
            </a:fld>
            <a:endParaRPr lang="en-US" altLang="en-US"/>
          </a:p>
        </p:txBody>
      </p:sp>
      <p:sp>
        <p:nvSpPr>
          <p:cNvPr id="8" name="TextBox 7">
            <a:extLst>
              <a:ext uri="{FF2B5EF4-FFF2-40B4-BE49-F238E27FC236}">
                <a16:creationId xmlns:a16="http://schemas.microsoft.com/office/drawing/2014/main" xmlns="" id="{EA9DA8DF-C8F6-48D3-B6C8-DA415831F7CF}"/>
              </a:ext>
            </a:extLst>
          </p:cNvPr>
          <p:cNvSpPr txBox="1"/>
          <p:nvPr/>
        </p:nvSpPr>
        <p:spPr>
          <a:xfrm>
            <a:off x="1367644" y="1700808"/>
            <a:ext cx="5487400" cy="3785652"/>
          </a:xfrm>
          <a:prstGeom prst="rect">
            <a:avLst/>
          </a:prstGeom>
          <a:noFill/>
        </p:spPr>
        <p:txBody>
          <a:bodyPr wrap="none" rtlCol="0">
            <a:spAutoFit/>
          </a:bodyPr>
          <a:lstStyle/>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switch (i)</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case 1:</a:t>
            </a:r>
          </a:p>
          <a:p>
            <a:pPr marL="0" lvl="0">
              <a:spcBef>
                <a:spcPts val="0"/>
              </a:spcBef>
              <a:spcAft>
                <a:spcPts val="0"/>
              </a:spcAft>
              <a:buClr>
                <a:srgbClr val="3DC5C5"/>
              </a:buClr>
              <a:buNone/>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a:t>
            </a:r>
            <a:r>
              <a:rPr lang="en-US" sz="2000">
                <a:solidFill>
                  <a:srgbClr val="002060"/>
                </a:solidFill>
              </a:rPr>
              <a:t> System.</a:t>
            </a:r>
            <a:r>
              <a:rPr lang="en-US" sz="2000" i="1">
                <a:solidFill>
                  <a:srgbClr val="002060"/>
                </a:solidFill>
              </a:rPr>
              <a:t>out.println</a:t>
            </a: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("so 1");</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break;</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case 2:</a:t>
            </a:r>
          </a:p>
          <a:p>
            <a:pPr marL="0" lvl="0">
              <a:spcBef>
                <a:spcPts val="0"/>
              </a:spcBef>
              <a:spcAft>
                <a:spcPts val="0"/>
              </a:spcAft>
              <a:buClr>
                <a:srgbClr val="3DC5C5"/>
              </a:buClr>
              <a:buNone/>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a:t>
            </a:r>
            <a:r>
              <a:rPr lang="en-US" sz="2000">
                <a:solidFill>
                  <a:srgbClr val="002060"/>
                </a:solidFill>
              </a:rPr>
              <a:t> System.</a:t>
            </a:r>
            <a:r>
              <a:rPr lang="en-US" sz="2000" i="1">
                <a:solidFill>
                  <a:srgbClr val="002060"/>
                </a:solidFill>
              </a:rPr>
              <a:t>out.println</a:t>
            </a: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("so 2");</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break;</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default:</a:t>
            </a:r>
          </a:p>
          <a:p>
            <a:pPr marL="0" lvl="0">
              <a:spcBef>
                <a:spcPts val="0"/>
              </a:spcBef>
              <a:spcAft>
                <a:spcPts val="0"/>
              </a:spcAft>
              <a:buClr>
                <a:srgbClr val="3DC5C5"/>
              </a:buClr>
              <a:buNone/>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a:t>
            </a:r>
            <a:r>
              <a:rPr lang="en-US" sz="2000">
                <a:solidFill>
                  <a:srgbClr val="002060"/>
                </a:solidFill>
              </a:rPr>
              <a:t> System.</a:t>
            </a:r>
            <a:r>
              <a:rPr lang="en-US" sz="2000" i="1">
                <a:solidFill>
                  <a:srgbClr val="002060"/>
                </a:solidFill>
              </a:rPr>
              <a:t>out.println</a:t>
            </a: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("default");</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		break;</a:t>
            </a:r>
          </a:p>
          <a:p>
            <a:pPr marL="0" marR="0" lvl="0" indent="-342900" algn="l" defTabSz="914400" rtl="0" eaLnBrk="1" fontAlgn="base" latinLnBrk="0" hangingPunct="1">
              <a:lnSpc>
                <a:spcPct val="100000"/>
              </a:lnSpc>
              <a:spcBef>
                <a:spcPts val="0"/>
              </a:spcBef>
              <a:spcAft>
                <a:spcPts val="0"/>
              </a:spcAft>
              <a:buClr>
                <a:srgbClr val="3DC5C5"/>
              </a:buClr>
              <a:buSzTx/>
              <a:buFont typeface="Wingdings" pitchFamily="2" charset="2"/>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ea typeface="Times New Roman"/>
              </a:rPr>
              <a:t>}</a:t>
            </a:r>
          </a:p>
        </p:txBody>
      </p:sp>
    </p:spTree>
    <p:extLst>
      <p:ext uri="{BB962C8B-B14F-4D97-AF65-F5344CB8AC3E}">
        <p14:creationId xmlns:p14="http://schemas.microsoft.com/office/powerpoint/2010/main" val="28326587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C548-4DE6-4FF7-AE7A-FBBEC90CC59A}"/>
              </a:ext>
            </a:extLst>
          </p:cNvPr>
          <p:cNvSpPr>
            <a:spLocks noGrp="1"/>
          </p:cNvSpPr>
          <p:nvPr>
            <p:ph type="title"/>
          </p:nvPr>
        </p:nvSpPr>
        <p:spPr/>
        <p:txBody>
          <a:bodyPr/>
          <a:lstStyle/>
          <a:p>
            <a:r>
              <a:rPr lang="en-US"/>
              <a:t>Cấu trúc switch</a:t>
            </a:r>
          </a:p>
        </p:txBody>
      </p:sp>
      <p:sp>
        <p:nvSpPr>
          <p:cNvPr id="3" name="Content Placeholder 2">
            <a:extLst>
              <a:ext uri="{FF2B5EF4-FFF2-40B4-BE49-F238E27FC236}">
                <a16:creationId xmlns:a16="http://schemas.microsoft.com/office/drawing/2014/main" xmlns="" id="{9ADB4EF7-B117-4F5C-A2C8-660ECFD5C98B}"/>
              </a:ext>
            </a:extLst>
          </p:cNvPr>
          <p:cNvSpPr>
            <a:spLocks noGrp="1"/>
          </p:cNvSpPr>
          <p:nvPr>
            <p:ph idx="1"/>
          </p:nvPr>
        </p:nvSpPr>
        <p:spPr/>
        <p:txBody>
          <a:bodyPr/>
          <a:lstStyle/>
          <a:p>
            <a:r>
              <a:rPr lang="en-US"/>
              <a:t>Cấu trúc switch biến thể</a:t>
            </a:r>
            <a:endParaRPr lang="en-GB"/>
          </a:p>
        </p:txBody>
      </p:sp>
      <p:sp>
        <p:nvSpPr>
          <p:cNvPr id="4" name="Date Placeholder 3">
            <a:extLst>
              <a:ext uri="{FF2B5EF4-FFF2-40B4-BE49-F238E27FC236}">
                <a16:creationId xmlns:a16="http://schemas.microsoft.com/office/drawing/2014/main" xmlns="" id="{A0064F9E-B9B8-4542-BC18-F83C28A5A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2DC407-B666-434C-BB69-75FA7FE04CA6}"/>
              </a:ext>
            </a:extLst>
          </p:cNvPr>
          <p:cNvSpPr>
            <a:spLocks noGrp="1"/>
          </p:cNvSpPr>
          <p:nvPr>
            <p:ph type="sldNum" sz="quarter" idx="11"/>
          </p:nvPr>
        </p:nvSpPr>
        <p:spPr/>
        <p:txBody>
          <a:bodyPr/>
          <a:lstStyle/>
          <a:p>
            <a:pPr>
              <a:defRPr/>
            </a:pPr>
            <a:fld id="{812A3249-7FF3-4311-A461-F791DB37E44E}" type="slidenum">
              <a:rPr lang="en-US" altLang="en-US" smtClean="0"/>
              <a:pPr>
                <a:defRPr/>
              </a:pPr>
              <a:t>103</a:t>
            </a:fld>
            <a:endParaRPr lang="en-US" altLang="en-US"/>
          </a:p>
        </p:txBody>
      </p:sp>
      <p:sp>
        <p:nvSpPr>
          <p:cNvPr id="6" name="TextBox 5">
            <a:extLst>
              <a:ext uri="{FF2B5EF4-FFF2-40B4-BE49-F238E27FC236}">
                <a16:creationId xmlns:a16="http://schemas.microsoft.com/office/drawing/2014/main" xmlns="" id="{3ADAE76E-80A5-4DC4-BB82-88BFF4F235D8}"/>
              </a:ext>
            </a:extLst>
          </p:cNvPr>
          <p:cNvSpPr txBox="1"/>
          <p:nvPr/>
        </p:nvSpPr>
        <p:spPr>
          <a:xfrm>
            <a:off x="599980" y="1655048"/>
            <a:ext cx="8143873" cy="47089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rPr>
              <a:t>switch</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(&lt;biến cần kiểm tra&gt;) </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rPr>
              <a:t>{</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case</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&lt;giá trị 1&gt;:</a:t>
            </a:r>
          </a:p>
          <a:p>
            <a:pPr marL="1143000" lvl="2" indent="-228600">
              <a:spcBef>
                <a:spcPts val="0"/>
              </a:spcBef>
              <a:buClr>
                <a:srgbClr val="000066"/>
              </a:buClr>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rPr>
              <a:t>   case</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&lt;giá trị 2&gt;: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&lt;công việc X&gt;;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break;</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case</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&lt;giá trị 3&gt;: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case</a:t>
            </a: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&lt;giá trị 4&gt;: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&lt;công việc Y&gt;;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break;</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default:</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&lt;công việc nếu không thuộc trường hợp nào ở trên&gt;;</a:t>
            </a: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0" i="0" u="none" strike="noStrike" kern="0" cap="none" spc="0" normalizeH="0" baseline="0" noProof="0">
                <a:ln>
                  <a:noFill/>
                </a:ln>
                <a:solidFill>
                  <a:srgbClr val="002060"/>
                </a:solidFill>
                <a:effectLst/>
                <a:uLnTx/>
                <a:uFillTx/>
                <a:latin typeface="Cambria" panose="02040503050406030204" pitchFamily="18" charset="0"/>
              </a:rPr>
              <a:t>		</a:t>
            </a:r>
            <a:r>
              <a:rPr kumimoji="0" lang="en-US" sz="2000" b="1" i="0" u="none" strike="noStrike" kern="0" cap="none" spc="0" normalizeH="0" baseline="0" noProof="0">
                <a:ln>
                  <a:noFill/>
                </a:ln>
                <a:solidFill>
                  <a:srgbClr val="002060"/>
                </a:solidFill>
                <a:effectLst/>
                <a:uLnTx/>
                <a:uFillTx/>
                <a:latin typeface="Cambria" panose="02040503050406030204" pitchFamily="18" charset="0"/>
              </a:rPr>
              <a:t>break;</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a:p>
            <a:pPr marL="1143000" marR="0" lvl="2" indent="-228600" algn="l" defTabSz="914400" rtl="0" eaLnBrk="1" fontAlgn="base" latinLnBrk="0" hangingPunct="1">
              <a:lnSpc>
                <a:spcPct val="100000"/>
              </a:lnSpc>
              <a:spcBef>
                <a:spcPts val="0"/>
              </a:spcBef>
              <a:spcAft>
                <a:spcPct val="0"/>
              </a:spcAft>
              <a:buClr>
                <a:srgbClr val="000066"/>
              </a:buClr>
              <a:buSzTx/>
              <a:buFontTx/>
              <a:buNone/>
              <a:tabLst/>
              <a:defRPr/>
            </a:pPr>
            <a:r>
              <a:rPr kumimoji="0" lang="en-US" sz="2000" b="1" i="0" u="none" strike="noStrike" kern="0" cap="none" spc="0" normalizeH="0" baseline="0" noProof="0">
                <a:ln>
                  <a:noFill/>
                </a:ln>
                <a:solidFill>
                  <a:srgbClr val="002060"/>
                </a:solidFill>
                <a:effectLst/>
                <a:uLnTx/>
                <a:uFillTx/>
                <a:latin typeface="Cambria" panose="02040503050406030204" pitchFamily="18" charset="0"/>
              </a:rPr>
              <a:t>}</a:t>
            </a:r>
            <a:endParaRPr kumimoji="0" lang="en-US" sz="2000" b="0" i="0" u="none" strike="noStrike" kern="0" cap="none" spc="0" normalizeH="0" baseline="0" noProof="0">
              <a:ln>
                <a:noFill/>
              </a:ln>
              <a:solidFill>
                <a:srgbClr val="002060"/>
              </a:solidFill>
              <a:effectLst/>
              <a:uLnTx/>
              <a:uFillTx/>
              <a:latin typeface="Cambria" panose="02040503050406030204" pitchFamily="18" charset="0"/>
            </a:endParaRPr>
          </a:p>
        </p:txBody>
      </p:sp>
    </p:spTree>
    <p:extLst>
      <p:ext uri="{BB962C8B-B14F-4D97-AF65-F5344CB8AC3E}">
        <p14:creationId xmlns:p14="http://schemas.microsoft.com/office/powerpoint/2010/main" val="133762545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DFB78A-A4E3-476C-B6A4-1DE50E00EEB3}"/>
              </a:ext>
            </a:extLst>
          </p:cNvPr>
          <p:cNvSpPr>
            <a:spLocks noGrp="1"/>
          </p:cNvSpPr>
          <p:nvPr>
            <p:ph type="title"/>
          </p:nvPr>
        </p:nvSpPr>
        <p:spPr/>
        <p:txBody>
          <a:bodyPr/>
          <a:lstStyle/>
          <a:p>
            <a:r>
              <a:rPr lang="en-US"/>
              <a:t>Ví dụ cấu trúc switch-case</a:t>
            </a:r>
            <a:endParaRPr lang="en-GB"/>
          </a:p>
        </p:txBody>
      </p:sp>
      <p:sp>
        <p:nvSpPr>
          <p:cNvPr id="4" name="Date Placeholder 3">
            <a:extLst>
              <a:ext uri="{FF2B5EF4-FFF2-40B4-BE49-F238E27FC236}">
                <a16:creationId xmlns:a16="http://schemas.microsoft.com/office/drawing/2014/main" xmlns="" id="{5CAC2229-8F5F-4E37-8310-8CDD6842FC17}"/>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C610785F-303C-453D-B736-85443D60C449}"/>
              </a:ext>
            </a:extLst>
          </p:cNvPr>
          <p:cNvSpPr>
            <a:spLocks noGrp="1"/>
          </p:cNvSpPr>
          <p:nvPr>
            <p:ph type="sldNum" sz="quarter" idx="11"/>
          </p:nvPr>
        </p:nvSpPr>
        <p:spPr/>
        <p:txBody>
          <a:bodyPr/>
          <a:lstStyle/>
          <a:p>
            <a:pPr>
              <a:defRPr/>
            </a:pPr>
            <a:fld id="{812A3249-7FF3-4311-A461-F791DB37E44E}" type="slidenum">
              <a:rPr lang="en-US" altLang="en-US" smtClean="0"/>
              <a:pPr>
                <a:defRPr/>
              </a:pPr>
              <a:t>104</a:t>
            </a:fld>
            <a:endParaRPr lang="en-US" altLang="en-US"/>
          </a:p>
        </p:txBody>
      </p:sp>
      <p:pic>
        <p:nvPicPr>
          <p:cNvPr id="7" name="Picture 6">
            <a:extLst>
              <a:ext uri="{FF2B5EF4-FFF2-40B4-BE49-F238E27FC236}">
                <a16:creationId xmlns:a16="http://schemas.microsoft.com/office/drawing/2014/main" xmlns="" id="{4AF37B67-87CC-4235-A602-BDA7AD104832}"/>
              </a:ext>
            </a:extLst>
          </p:cNvPr>
          <p:cNvPicPr>
            <a:picLocks noChangeAspect="1"/>
          </p:cNvPicPr>
          <p:nvPr/>
        </p:nvPicPr>
        <p:blipFill>
          <a:blip r:embed="rId3"/>
          <a:stretch>
            <a:fillRect/>
          </a:stretch>
        </p:blipFill>
        <p:spPr>
          <a:xfrm>
            <a:off x="389391" y="1958773"/>
            <a:ext cx="5008242" cy="4518227"/>
          </a:xfrm>
          <a:prstGeom prst="rect">
            <a:avLst/>
          </a:prstGeom>
        </p:spPr>
      </p:pic>
      <p:sp>
        <p:nvSpPr>
          <p:cNvPr id="6" name="Content Placeholder 2">
            <a:extLst>
              <a:ext uri="{FF2B5EF4-FFF2-40B4-BE49-F238E27FC236}">
                <a16:creationId xmlns:a16="http://schemas.microsoft.com/office/drawing/2014/main" xmlns="" id="{EFA36361-2B1A-4368-847B-65C6A0A1CC69}"/>
              </a:ext>
            </a:extLst>
          </p:cNvPr>
          <p:cNvSpPr>
            <a:spLocks noGrp="1"/>
          </p:cNvSpPr>
          <p:nvPr>
            <p:ph idx="1"/>
          </p:nvPr>
        </p:nvSpPr>
        <p:spPr>
          <a:xfrm>
            <a:off x="539552" y="1144978"/>
            <a:ext cx="8335466" cy="813795"/>
          </a:xfrm>
        </p:spPr>
        <p:txBody>
          <a:bodyPr>
            <a:normAutofit lnSpcReduction="10000"/>
          </a:bodyPr>
          <a:lstStyle/>
          <a:p>
            <a:pPr>
              <a:buFont typeface="Courier New" panose="02070309020205020404" pitchFamily="49" charset="0"/>
              <a:buChar char="o"/>
            </a:pPr>
            <a:r>
              <a:rPr lang="en-US" sz="2500"/>
              <a:t> 	Nhập </a:t>
            </a:r>
            <a:r>
              <a:rPr lang="en-US" sz="2500" dirty="0" err="1"/>
              <a:t>vào</a:t>
            </a:r>
            <a:r>
              <a:rPr lang="en-US" sz="2500" dirty="0"/>
              <a:t> 2 </a:t>
            </a:r>
            <a:r>
              <a:rPr lang="en-US" sz="2500" dirty="0" err="1"/>
              <a:t>số</a:t>
            </a:r>
            <a:r>
              <a:rPr lang="en-US" sz="2500" dirty="0"/>
              <a:t> </a:t>
            </a:r>
            <a:r>
              <a:rPr lang="en-US" sz="2500" dirty="0" err="1"/>
              <a:t>thực</a:t>
            </a:r>
            <a:r>
              <a:rPr lang="en-US" sz="2500" dirty="0"/>
              <a:t> a </a:t>
            </a:r>
            <a:r>
              <a:rPr lang="en-US" sz="2500" dirty="0" err="1"/>
              <a:t>và</a:t>
            </a:r>
            <a:r>
              <a:rPr lang="en-US" sz="2500" dirty="0"/>
              <a:t> b </a:t>
            </a:r>
            <a:r>
              <a:rPr lang="en-US" sz="2500" dirty="0" err="1"/>
              <a:t>cùng</a:t>
            </a:r>
            <a:r>
              <a:rPr lang="en-US" sz="2500" dirty="0"/>
              <a:t> 1 </a:t>
            </a:r>
            <a:r>
              <a:rPr lang="en-US" sz="2500" dirty="0" err="1"/>
              <a:t>phép</a:t>
            </a:r>
            <a:r>
              <a:rPr lang="en-US" sz="2500" dirty="0"/>
              <a:t> </a:t>
            </a:r>
            <a:r>
              <a:rPr lang="en-US" sz="2500" dirty="0" err="1"/>
              <a:t>toán</a:t>
            </a:r>
            <a:r>
              <a:rPr lang="en-US" sz="2500" dirty="0"/>
              <a:t> </a:t>
            </a:r>
            <a:r>
              <a:rPr lang="en-US" sz="2500" dirty="0" err="1"/>
              <a:t>số</a:t>
            </a:r>
            <a:r>
              <a:rPr lang="en-US" sz="2500" dirty="0"/>
              <a:t> </a:t>
            </a:r>
            <a:r>
              <a:rPr lang="en-US" sz="2500" dirty="0" err="1"/>
              <a:t>học</a:t>
            </a:r>
            <a:r>
              <a:rPr lang="en-US" sz="2500" dirty="0"/>
              <a:t> (+, -, *, /). In ra </a:t>
            </a:r>
            <a:r>
              <a:rPr lang="en-US" sz="2500" dirty="0" err="1"/>
              <a:t>màn</a:t>
            </a:r>
            <a:r>
              <a:rPr lang="en-US" sz="2500" dirty="0"/>
              <a:t> </a:t>
            </a:r>
            <a:r>
              <a:rPr lang="en-US" sz="2500" dirty="0" err="1"/>
              <a:t>hình</a:t>
            </a:r>
            <a:r>
              <a:rPr lang="en-US" sz="2500" dirty="0"/>
              <a:t> </a:t>
            </a:r>
            <a:r>
              <a:rPr lang="en-US" sz="2500" dirty="0" err="1"/>
              <a:t>kết</a:t>
            </a:r>
            <a:r>
              <a:rPr lang="en-US" sz="2500" dirty="0"/>
              <a:t> </a:t>
            </a:r>
            <a:r>
              <a:rPr lang="en-US" sz="2500" dirty="0" err="1"/>
              <a:t>quả</a:t>
            </a:r>
            <a:r>
              <a:rPr lang="en-US" sz="2500" dirty="0"/>
              <a:t> </a:t>
            </a:r>
            <a:r>
              <a:rPr lang="en-US" sz="2500" dirty="0" err="1"/>
              <a:t>của</a:t>
            </a:r>
            <a:r>
              <a:rPr lang="en-US" sz="2500" dirty="0"/>
              <a:t> </a:t>
            </a:r>
            <a:r>
              <a:rPr lang="en-US" sz="2500" dirty="0" err="1"/>
              <a:t>phép</a:t>
            </a:r>
            <a:r>
              <a:rPr lang="en-US" sz="2500" dirty="0"/>
              <a:t> </a:t>
            </a:r>
            <a:r>
              <a:rPr lang="en-US" sz="2500" dirty="0" err="1"/>
              <a:t>toán</a:t>
            </a:r>
            <a:r>
              <a:rPr lang="en-US" sz="2500" dirty="0"/>
              <a:t>.</a:t>
            </a:r>
          </a:p>
        </p:txBody>
      </p:sp>
      <p:pic>
        <p:nvPicPr>
          <p:cNvPr id="8" name="Picture 7">
            <a:extLst>
              <a:ext uri="{FF2B5EF4-FFF2-40B4-BE49-F238E27FC236}">
                <a16:creationId xmlns:a16="http://schemas.microsoft.com/office/drawing/2014/main" xmlns="" id="{278C7912-1C11-478B-82FD-4FE27E8A771B}"/>
              </a:ext>
            </a:extLst>
          </p:cNvPr>
          <p:cNvPicPr>
            <a:picLocks noChangeAspect="1"/>
          </p:cNvPicPr>
          <p:nvPr/>
        </p:nvPicPr>
        <p:blipFill>
          <a:blip r:embed="rId4"/>
          <a:stretch>
            <a:fillRect/>
          </a:stretch>
        </p:blipFill>
        <p:spPr>
          <a:xfrm>
            <a:off x="5269421" y="1958773"/>
            <a:ext cx="3768572" cy="1846054"/>
          </a:xfrm>
          <a:prstGeom prst="rect">
            <a:avLst/>
          </a:prstGeom>
        </p:spPr>
      </p:pic>
    </p:spTree>
    <p:extLst>
      <p:ext uri="{BB962C8B-B14F-4D97-AF65-F5344CB8AC3E}">
        <p14:creationId xmlns:p14="http://schemas.microsoft.com/office/powerpoint/2010/main" val="367951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2B2C-E60F-4FCF-9505-878302A13F25}"/>
              </a:ext>
            </a:extLst>
          </p:cNvPr>
          <p:cNvSpPr>
            <a:spLocks noGrp="1"/>
          </p:cNvSpPr>
          <p:nvPr>
            <p:ph type="title"/>
          </p:nvPr>
        </p:nvSpPr>
        <p:spPr/>
        <p:txBody>
          <a:bodyPr/>
          <a:lstStyle/>
          <a:p>
            <a:r>
              <a:rPr lang="en-US"/>
              <a:t>Ứng dụng</a:t>
            </a:r>
            <a:endParaRPr lang="en-GB"/>
          </a:p>
        </p:txBody>
      </p:sp>
      <p:sp>
        <p:nvSpPr>
          <p:cNvPr id="3" name="Content Placeholder 2">
            <a:extLst>
              <a:ext uri="{FF2B5EF4-FFF2-40B4-BE49-F238E27FC236}">
                <a16:creationId xmlns:a16="http://schemas.microsoft.com/office/drawing/2014/main" xmlns="" id="{E554DD05-7E44-4C5C-86E2-FA461E8E6677}"/>
              </a:ext>
            </a:extLst>
          </p:cNvPr>
          <p:cNvSpPr>
            <a:spLocks noGrp="1"/>
          </p:cNvSpPr>
          <p:nvPr>
            <p:ph idx="1"/>
          </p:nvPr>
        </p:nvSpPr>
        <p:spPr>
          <a:xfrm>
            <a:off x="609600" y="1091971"/>
            <a:ext cx="8143873" cy="5248275"/>
          </a:xfrm>
        </p:spPr>
        <p:txBody>
          <a:bodyPr/>
          <a:lstStyle/>
          <a:p>
            <a:pPr marL="514350" indent="-514350">
              <a:buFont typeface="+mj-lt"/>
              <a:buAutoNum type="arabicParenR"/>
            </a:pPr>
            <a:r>
              <a:rPr lang="en-US" sz="2400" b="0"/>
              <a:t>Viết chương trình Java, nhập vào một số nguyên a, in ra “số dương” nếu a&gt;0, “số âm” nếu a&lt;0.</a:t>
            </a:r>
          </a:p>
          <a:p>
            <a:pPr marL="514350" indent="-514350">
              <a:buFont typeface="+mj-lt"/>
              <a:buAutoNum type="arabicParenR"/>
            </a:pPr>
            <a:r>
              <a:rPr lang="en-US" sz="2400" b="0"/>
              <a:t>Viết chương trình Java giải phương trình bậc 2 ax2+bx+c=0, với a, b, c là số được nhập từ bàn phím</a:t>
            </a:r>
          </a:p>
          <a:p>
            <a:pPr marL="514350" indent="-514350">
              <a:buFont typeface="+mj-lt"/>
              <a:buAutoNum type="arabicParenR"/>
            </a:pPr>
            <a:r>
              <a:rPr lang="en-US" sz="2400" b="0"/>
              <a:t>Viết chương trình nhập vào số nguyên a có giá trị từ 1 đến 7, tương ứng với số ngày trong tuần, xuất ra ngày tương ứng trong tuần. Ví dụ: 1</a:t>
            </a:r>
            <a:r>
              <a:rPr lang="en-US" sz="2400" b="0">
                <a:sym typeface="Wingdings" panose="05000000000000000000" pitchFamily="2" charset="2"/>
              </a:rPr>
              <a:t>chủ nhật, 2thứ hai, …, 7thứ bảy </a:t>
            </a:r>
          </a:p>
          <a:p>
            <a:pPr marL="514350" indent="-514350">
              <a:buFont typeface="+mj-lt"/>
              <a:buAutoNum type="arabicParenR"/>
            </a:pPr>
            <a:r>
              <a:rPr lang="en-US" sz="2400" b="0">
                <a:sym typeface="Wingdings" panose="05000000000000000000" pitchFamily="2" charset="2"/>
              </a:rPr>
              <a:t>Viết chương trình kiểm tra năm nhuần, cho biết năm nhập từ bàn phím có phải là năm nhuần hay không?</a:t>
            </a:r>
          </a:p>
          <a:p>
            <a:pPr marL="514350" indent="-514350">
              <a:buFont typeface="+mj-lt"/>
              <a:buAutoNum type="arabicParenR"/>
            </a:pPr>
            <a:r>
              <a:rPr lang="en-US" sz="2400" b="0">
                <a:sym typeface="Wingdings" panose="05000000000000000000" pitchFamily="2" charset="2"/>
              </a:rPr>
              <a:t>Viết chương trình kiểm tra bàn phím khi ấn xuống. Nếu người dung ấm một phím (từ 0 đến 9) thì chương trình sẽ thông báo số được nhấn là số mấy, ngược lại thì thông báo “Phím bạn nhấn không phải là số</a:t>
            </a:r>
          </a:p>
          <a:p>
            <a:pPr marL="514350" indent="-514350">
              <a:buFont typeface="+mj-lt"/>
              <a:buAutoNum type="arabicParenR"/>
            </a:pPr>
            <a:endParaRPr lang="en-US" sz="2400" b="0"/>
          </a:p>
          <a:p>
            <a:pPr marL="514350" indent="-514350">
              <a:buFont typeface="+mj-lt"/>
              <a:buAutoNum type="arabicParenR"/>
            </a:pPr>
            <a:endParaRPr lang="en-GB" sz="2400" b="0"/>
          </a:p>
        </p:txBody>
      </p:sp>
      <p:sp>
        <p:nvSpPr>
          <p:cNvPr id="4" name="Date Placeholder 3">
            <a:extLst>
              <a:ext uri="{FF2B5EF4-FFF2-40B4-BE49-F238E27FC236}">
                <a16:creationId xmlns:a16="http://schemas.microsoft.com/office/drawing/2014/main" xmlns="" id="{406D0E51-9227-4507-BF45-F01FCF6D21D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78ED344-77BF-43B9-B9B0-52E5F1E30615}"/>
              </a:ext>
            </a:extLst>
          </p:cNvPr>
          <p:cNvSpPr>
            <a:spLocks noGrp="1"/>
          </p:cNvSpPr>
          <p:nvPr>
            <p:ph type="sldNum" sz="quarter" idx="11"/>
          </p:nvPr>
        </p:nvSpPr>
        <p:spPr/>
        <p:txBody>
          <a:bodyPr/>
          <a:lstStyle/>
          <a:p>
            <a:pPr>
              <a:defRPr/>
            </a:pPr>
            <a:fld id="{812A3249-7FF3-4311-A461-F791DB37E44E}" type="slidenum">
              <a:rPr lang="en-US" altLang="en-US" smtClean="0"/>
              <a:pPr>
                <a:defRPr/>
              </a:pPr>
              <a:t>105</a:t>
            </a:fld>
            <a:endParaRPr lang="en-US" altLang="en-US"/>
          </a:p>
        </p:txBody>
      </p:sp>
    </p:spTree>
    <p:extLst>
      <p:ext uri="{BB962C8B-B14F-4D97-AF65-F5344CB8AC3E}">
        <p14:creationId xmlns:p14="http://schemas.microsoft.com/office/powerpoint/2010/main" val="31888076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0D2B2C-E60F-4FCF-9505-878302A13F25}"/>
              </a:ext>
            </a:extLst>
          </p:cNvPr>
          <p:cNvSpPr>
            <a:spLocks noGrp="1"/>
          </p:cNvSpPr>
          <p:nvPr>
            <p:ph type="title"/>
          </p:nvPr>
        </p:nvSpPr>
        <p:spPr/>
        <p:txBody>
          <a:bodyPr/>
          <a:lstStyle/>
          <a:p>
            <a:r>
              <a:rPr lang="en-US"/>
              <a:t>Ứng dụng</a:t>
            </a:r>
            <a:endParaRPr lang="en-GB"/>
          </a:p>
        </p:txBody>
      </p:sp>
      <p:sp>
        <p:nvSpPr>
          <p:cNvPr id="4" name="Date Placeholder 3">
            <a:extLst>
              <a:ext uri="{FF2B5EF4-FFF2-40B4-BE49-F238E27FC236}">
                <a16:creationId xmlns:a16="http://schemas.microsoft.com/office/drawing/2014/main" xmlns="" id="{406D0E51-9227-4507-BF45-F01FCF6D21D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78ED344-77BF-43B9-B9B0-52E5F1E30615}"/>
              </a:ext>
            </a:extLst>
          </p:cNvPr>
          <p:cNvSpPr>
            <a:spLocks noGrp="1"/>
          </p:cNvSpPr>
          <p:nvPr>
            <p:ph type="sldNum" sz="quarter" idx="11"/>
          </p:nvPr>
        </p:nvSpPr>
        <p:spPr/>
        <p:txBody>
          <a:bodyPr/>
          <a:lstStyle/>
          <a:p>
            <a:pPr>
              <a:defRPr/>
            </a:pPr>
            <a:fld id="{812A3249-7FF3-4311-A461-F791DB37E44E}" type="slidenum">
              <a:rPr lang="en-US" altLang="en-US" smtClean="0"/>
              <a:pPr>
                <a:defRPr/>
              </a:pPr>
              <a:t>106</a:t>
            </a:fld>
            <a:endParaRPr lang="en-US" altLang="en-US"/>
          </a:p>
        </p:txBody>
      </p:sp>
      <p:sp>
        <p:nvSpPr>
          <p:cNvPr id="6" name="Content Placeholder 5">
            <a:extLst>
              <a:ext uri="{FF2B5EF4-FFF2-40B4-BE49-F238E27FC236}">
                <a16:creationId xmlns:a16="http://schemas.microsoft.com/office/drawing/2014/main" xmlns="" id="{9B5F327A-63EE-4D17-A094-33956F021E04}"/>
              </a:ext>
            </a:extLst>
          </p:cNvPr>
          <p:cNvSpPr>
            <a:spLocks noGrp="1"/>
          </p:cNvSpPr>
          <p:nvPr>
            <p:ph idx="1"/>
          </p:nvPr>
        </p:nvSpPr>
        <p:spPr>
          <a:xfrm>
            <a:off x="609600" y="1052736"/>
            <a:ext cx="8143873" cy="5248275"/>
          </a:xfrm>
        </p:spPr>
        <p:txBody>
          <a:bodyPr/>
          <a:lstStyle/>
          <a:p>
            <a:pPr marL="514350" indent="-514350">
              <a:buFont typeface="+mj-lt"/>
              <a:buAutoNum type="arabicParenR" startAt="6"/>
            </a:pPr>
            <a:r>
              <a:rPr lang="en-US" sz="2200" b="0"/>
              <a:t>Viết chương trình sinh ngẫu nhiên một số nguyên dương trong khoảng từ 1 đến 100, cho phép người dùng nhập vào số dự đoán số ngẫu nhiên vừa vừa được sinh ra, nếu số nhập vào lớn hơn hay nhỏ hơn thì hiện câu thông báo tương ứng “Số banh đoán lớn hơn”, “Số bạn đoán nhỏ hơn”, quá trình này lặp lại cho đến khi người dùng đoán đúng số vừa đã phát sinh ngẫu nhiên ra thì hiện thông báo “Bạn đã đoán đúng”.</a:t>
            </a:r>
          </a:p>
          <a:p>
            <a:pPr marL="0" indent="0">
              <a:buNone/>
            </a:pPr>
            <a:r>
              <a:rPr lang="en-US" sz="2200" b="0"/>
              <a:t>Ví dụ: Số ngẫu nhiên sinh ra là 55</a:t>
            </a:r>
          </a:p>
          <a:p>
            <a:pPr>
              <a:buFontTx/>
              <a:buChar char="-"/>
            </a:pPr>
            <a:r>
              <a:rPr lang="en-US" sz="2200" b="0"/>
              <a:t>số bạn đoán: 45 </a:t>
            </a:r>
            <a:r>
              <a:rPr lang="en-US" sz="2200" b="0">
                <a:sym typeface="Wingdings" panose="05000000000000000000" pitchFamily="2" charset="2"/>
              </a:rPr>
              <a:t> Số bạn đoán nhỏ hơn</a:t>
            </a:r>
          </a:p>
          <a:p>
            <a:pPr>
              <a:buFontTx/>
              <a:buChar char="-"/>
            </a:pPr>
            <a:r>
              <a:rPr lang="en-US" sz="2200" b="0">
                <a:sym typeface="Wingdings" panose="05000000000000000000" pitchFamily="2" charset="2"/>
              </a:rPr>
              <a:t>Số bạn đoán: 57  Số bạn đoán lớn hơn</a:t>
            </a:r>
          </a:p>
          <a:p>
            <a:pPr>
              <a:buFontTx/>
              <a:buChar char="-"/>
            </a:pPr>
            <a:r>
              <a:rPr lang="en-US" sz="2200" b="0">
                <a:sym typeface="Wingdings" panose="05000000000000000000" pitchFamily="2" charset="2"/>
              </a:rPr>
              <a:t>Số bạn đóna: 55 Bạn đã đoán đúng</a:t>
            </a:r>
          </a:p>
          <a:p>
            <a:pPr marL="0" indent="0">
              <a:buNone/>
            </a:pPr>
            <a:r>
              <a:rPr lang="en-US" sz="2200" b="0">
                <a:sym typeface="Wingdings" panose="05000000000000000000" pitchFamily="2" charset="2"/>
              </a:rPr>
              <a:t>Gợi ý: </a:t>
            </a:r>
          </a:p>
          <a:p>
            <a:pPr>
              <a:buFontTx/>
              <a:buChar char="-"/>
            </a:pPr>
            <a:r>
              <a:rPr lang="en-US" sz="2200" b="0">
                <a:sym typeface="Wingdings" panose="05000000000000000000" pitchFamily="2" charset="2"/>
              </a:rPr>
              <a:t>Sử dụng phương thức Math.random() để sinh số ngẫu nhiên</a:t>
            </a:r>
          </a:p>
          <a:p>
            <a:pPr>
              <a:buFontTx/>
              <a:buChar char="-"/>
            </a:pPr>
            <a:r>
              <a:rPr lang="en-US" sz="2200" b="0">
                <a:sym typeface="Wingdings" panose="05000000000000000000" pitchFamily="2" charset="2"/>
              </a:rPr>
              <a:t>Sử dụng vòng lặp do…while để người dùng nhập giá trọ dự đoán đề xuất thông báo tương ứng, vòng lặp kết thuc khi đoán đúng</a:t>
            </a:r>
            <a:endParaRPr lang="en-GB" sz="2200" b="0"/>
          </a:p>
        </p:txBody>
      </p:sp>
    </p:spTree>
    <p:extLst>
      <p:ext uri="{BB962C8B-B14F-4D97-AF65-F5344CB8AC3E}">
        <p14:creationId xmlns:p14="http://schemas.microsoft.com/office/powerpoint/2010/main" val="96199400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60687B-9024-401B-A57F-59D6B4C96432}"/>
              </a:ext>
            </a:extLst>
          </p:cNvPr>
          <p:cNvSpPr>
            <a:spLocks noGrp="1"/>
          </p:cNvSpPr>
          <p:nvPr>
            <p:ph type="title"/>
          </p:nvPr>
        </p:nvSpPr>
        <p:spPr/>
        <p:txBody>
          <a:bodyPr/>
          <a:lstStyle/>
          <a:p>
            <a:r>
              <a:rPr lang="en-US"/>
              <a:t>Vòng lặp while</a:t>
            </a:r>
            <a:endParaRPr lang="en-GB"/>
          </a:p>
        </p:txBody>
      </p:sp>
      <p:sp>
        <p:nvSpPr>
          <p:cNvPr id="3" name="Content Placeholder 2">
            <a:extLst>
              <a:ext uri="{FF2B5EF4-FFF2-40B4-BE49-F238E27FC236}">
                <a16:creationId xmlns:a16="http://schemas.microsoft.com/office/drawing/2014/main" xmlns="" id="{9287349E-B8E4-4E1E-BBA9-4B71A7F1BFE6}"/>
              </a:ext>
            </a:extLst>
          </p:cNvPr>
          <p:cNvSpPr>
            <a:spLocks noGrp="1"/>
          </p:cNvSpPr>
          <p:nvPr>
            <p:ph idx="1"/>
          </p:nvPr>
        </p:nvSpPr>
        <p:spPr/>
        <p:txBody>
          <a:bodyPr/>
          <a:lstStyle/>
          <a:p>
            <a:r>
              <a:rPr lang="en-US"/>
              <a:t>Cú pháp</a:t>
            </a:r>
            <a:endParaRPr lang="en-GB"/>
          </a:p>
        </p:txBody>
      </p:sp>
      <p:sp>
        <p:nvSpPr>
          <p:cNvPr id="4" name="Date Placeholder 3">
            <a:extLst>
              <a:ext uri="{FF2B5EF4-FFF2-40B4-BE49-F238E27FC236}">
                <a16:creationId xmlns:a16="http://schemas.microsoft.com/office/drawing/2014/main" xmlns="" id="{75BBA703-2320-42E1-A57A-4F1BF4A2E23E}"/>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12E8078-1C8D-4B69-BF2E-7681A8A14794}"/>
              </a:ext>
            </a:extLst>
          </p:cNvPr>
          <p:cNvSpPr>
            <a:spLocks noGrp="1"/>
          </p:cNvSpPr>
          <p:nvPr>
            <p:ph type="sldNum" sz="quarter" idx="11"/>
          </p:nvPr>
        </p:nvSpPr>
        <p:spPr/>
        <p:txBody>
          <a:bodyPr/>
          <a:lstStyle/>
          <a:p>
            <a:pPr>
              <a:defRPr/>
            </a:pPr>
            <a:fld id="{812A3249-7FF3-4311-A461-F791DB37E44E}" type="slidenum">
              <a:rPr lang="en-US" altLang="en-US" smtClean="0"/>
              <a:pPr>
                <a:defRPr/>
              </a:pPr>
              <a:t>107</a:t>
            </a:fld>
            <a:endParaRPr lang="en-US" altLang="en-US"/>
          </a:p>
        </p:txBody>
      </p:sp>
      <p:sp>
        <p:nvSpPr>
          <p:cNvPr id="7" name="Content Placeholder 4">
            <a:extLst>
              <a:ext uri="{FF2B5EF4-FFF2-40B4-BE49-F238E27FC236}">
                <a16:creationId xmlns:a16="http://schemas.microsoft.com/office/drawing/2014/main" xmlns="" id="{316D41AE-3CB9-42A6-946B-FC566131BF29}"/>
              </a:ext>
            </a:extLst>
          </p:cNvPr>
          <p:cNvSpPr txBox="1">
            <a:spLocks/>
          </p:cNvSpPr>
          <p:nvPr/>
        </p:nvSpPr>
        <p:spPr>
          <a:xfrm>
            <a:off x="698507" y="1756231"/>
            <a:ext cx="4501290" cy="3256945"/>
          </a:xfrm>
          <a:prstGeom prst="rect">
            <a:avLst/>
          </a:prstGeom>
        </p:spPr>
        <p:style>
          <a:lnRef idx="2">
            <a:schemeClr val="accent1"/>
          </a:lnRef>
          <a:fillRef idx="1">
            <a:schemeClr val="lt1"/>
          </a:fillRef>
          <a:effectRef idx="0">
            <a:schemeClr val="accent1"/>
          </a:effectRef>
          <a:fontRef idx="minor">
            <a:schemeClr val="dk1"/>
          </a:fontRef>
        </p:style>
        <p:txBody>
          <a:bodyPr>
            <a:normAutofit fontScale="925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buFont typeface="Arial" pitchFamily="34" charset="0"/>
              <a:buNone/>
            </a:pPr>
            <a:r>
              <a:rPr lang="en-US" sz="2600" b="1">
                <a:solidFill>
                  <a:srgbClr val="C00000"/>
                </a:solidFill>
                <a:latin typeface="Cambria" panose="02040503050406030204" pitchFamily="18" charset="0"/>
                <a:cs typeface="Times New Roman" pitchFamily="18" charset="0"/>
              </a:rPr>
              <a:t>while(expression) </a:t>
            </a:r>
          </a:p>
          <a:p>
            <a:pPr lvl="1">
              <a:buFont typeface="Arial" pitchFamily="34" charset="0"/>
              <a:buNone/>
            </a:pPr>
            <a:r>
              <a:rPr lang="en-US" sz="2600" b="1">
                <a:solidFill>
                  <a:srgbClr val="C00000"/>
                </a:solidFill>
                <a:latin typeface="Cambria" panose="02040503050406030204" pitchFamily="18" charset="0"/>
                <a:cs typeface="Times New Roman" pitchFamily="18" charset="0"/>
              </a:rPr>
              <a:t>		statement;</a:t>
            </a:r>
          </a:p>
          <a:p>
            <a:pPr>
              <a:buFont typeface="Tahoma" pitchFamily="34" charset="0"/>
              <a:buChar char="●"/>
            </a:pPr>
            <a:r>
              <a:rPr lang="en-US" sz="2600" u="sng">
                <a:latin typeface="Cambria" panose="02040503050406030204" pitchFamily="18" charset="0"/>
                <a:cs typeface="Times New Roman" pitchFamily="18" charset="0"/>
              </a:rPr>
              <a:t>Ý nghĩa:</a:t>
            </a:r>
          </a:p>
          <a:p>
            <a:pPr>
              <a:buFont typeface="Tahoma" pitchFamily="34" charset="0"/>
              <a:buChar char="●"/>
            </a:pPr>
            <a:r>
              <a:rPr lang="en-US" sz="2600">
                <a:latin typeface="Cambria" panose="02040503050406030204" pitchFamily="18" charset="0"/>
                <a:cs typeface="Times New Roman" pitchFamily="18" charset="0"/>
              </a:rPr>
              <a:t>B1: Expression được định trị   </a:t>
            </a:r>
          </a:p>
          <a:p>
            <a:pPr>
              <a:buFont typeface="Tahoma" pitchFamily="34" charset="0"/>
              <a:buChar char="●"/>
            </a:pPr>
            <a:r>
              <a:rPr lang="en-US" sz="2600">
                <a:latin typeface="Cambria" panose="02040503050406030204" pitchFamily="18" charset="0"/>
                <a:cs typeface="Times New Roman" pitchFamily="18" charset="0"/>
              </a:rPr>
              <a:t>B2: Nếu  kết  quả là </a:t>
            </a:r>
            <a:r>
              <a:rPr lang="en-US" sz="2600" b="1">
                <a:solidFill>
                  <a:srgbClr val="C00000"/>
                </a:solidFill>
                <a:latin typeface="Cambria" panose="02040503050406030204" pitchFamily="18" charset="0"/>
                <a:cs typeface="Times New Roman" pitchFamily="18" charset="0"/>
              </a:rPr>
              <a:t>true</a:t>
            </a:r>
            <a:r>
              <a:rPr lang="en-US" sz="2600">
                <a:latin typeface="Cambria" panose="02040503050406030204" pitchFamily="18" charset="0"/>
                <a:cs typeface="Times New Roman" pitchFamily="18" charset="0"/>
              </a:rPr>
              <a:t> thì statement thực thi và quay lại B1  </a:t>
            </a:r>
          </a:p>
          <a:p>
            <a:pPr>
              <a:buFont typeface="Tahoma" pitchFamily="34" charset="0"/>
              <a:buChar char="●"/>
            </a:pPr>
            <a:r>
              <a:rPr lang="en-US" sz="2600">
                <a:latin typeface="Cambria" panose="02040503050406030204" pitchFamily="18" charset="0"/>
                <a:cs typeface="Times New Roman" pitchFamily="18" charset="0"/>
              </a:rPr>
              <a:t>B3: Nếu kết quả là </a:t>
            </a:r>
            <a:r>
              <a:rPr lang="en-US" sz="2600" b="1">
                <a:solidFill>
                  <a:srgbClr val="C00000"/>
                </a:solidFill>
                <a:latin typeface="Cambria" panose="02040503050406030204" pitchFamily="18" charset="0"/>
                <a:cs typeface="Times New Roman" pitchFamily="18" charset="0"/>
              </a:rPr>
              <a:t>false</a:t>
            </a:r>
            <a:r>
              <a:rPr lang="en-US" sz="2600">
                <a:latin typeface="Cambria" panose="02040503050406030204" pitchFamily="18" charset="0"/>
                <a:cs typeface="Times New Roman" pitchFamily="18" charset="0"/>
              </a:rPr>
              <a:t> thì thoát khỏi vòng lặp while.</a:t>
            </a:r>
          </a:p>
          <a:p>
            <a:endParaRPr lang="en-US" sz="2600">
              <a:latin typeface="Cambria" panose="02040503050406030204" pitchFamily="18" charset="0"/>
              <a:cs typeface="Times New Roman" pitchFamily="18" charset="0"/>
            </a:endParaRPr>
          </a:p>
        </p:txBody>
      </p:sp>
      <p:sp>
        <p:nvSpPr>
          <p:cNvPr id="8" name="Rectangle 7">
            <a:extLst>
              <a:ext uri="{FF2B5EF4-FFF2-40B4-BE49-F238E27FC236}">
                <a16:creationId xmlns:a16="http://schemas.microsoft.com/office/drawing/2014/main" xmlns="" id="{F7786C13-605D-4132-9E41-7C0D64322BA6}"/>
              </a:ext>
            </a:extLst>
          </p:cNvPr>
          <p:cNvSpPr/>
          <p:nvPr/>
        </p:nvSpPr>
        <p:spPr>
          <a:xfrm>
            <a:off x="505776" y="4572000"/>
            <a:ext cx="8333424" cy="1791260"/>
          </a:xfrm>
          <a:prstGeom prst="rect">
            <a:avLst/>
          </a:prstGeom>
        </p:spPr>
        <p:txBody>
          <a:bodyPr wrap="square">
            <a:spAutoFit/>
          </a:bodyPr>
          <a:lstStyle/>
          <a:p>
            <a:pPr marL="342900" lvl="0" indent="-342900" fontAlgn="base">
              <a:spcBef>
                <a:spcPct val="20000"/>
              </a:spcBef>
              <a:spcAft>
                <a:spcPct val="0"/>
              </a:spcAft>
              <a:buClr>
                <a:srgbClr val="3DC5C5"/>
              </a:buClr>
              <a:defRPr/>
            </a:pPr>
            <a:endParaRPr lang="en-US" sz="2400" b="1" kern="0">
              <a:solidFill>
                <a:srgbClr val="002060"/>
              </a:solidFill>
              <a:latin typeface="Cambria" panose="02040503050406030204" pitchFamily="18" charset="0"/>
            </a:endParaRPr>
          </a:p>
          <a:p>
            <a:pPr marL="342900" lvl="0" indent="-342900" fontAlgn="base">
              <a:spcBef>
                <a:spcPct val="20000"/>
              </a:spcBef>
              <a:spcAft>
                <a:spcPct val="0"/>
              </a:spcAft>
              <a:buClr>
                <a:srgbClr val="3DC5C5"/>
              </a:buClr>
              <a:buFont typeface="Wingdings" pitchFamily="2" charset="2"/>
              <a:buChar char="v"/>
              <a:defRPr/>
            </a:pPr>
            <a:r>
              <a:rPr lang="en-US" sz="2400" kern="0">
                <a:solidFill>
                  <a:srgbClr val="002060"/>
                </a:solidFill>
                <a:latin typeface="Cambria" panose="02040503050406030204" pitchFamily="18" charset="0"/>
              </a:rPr>
              <a:t>Để thoát vòng lặp: dùng </a:t>
            </a:r>
            <a:r>
              <a:rPr lang="en-US" sz="2400" b="1" kern="0">
                <a:solidFill>
                  <a:srgbClr val="002060"/>
                </a:solidFill>
                <a:latin typeface="Cambria" panose="02040503050406030204" pitchFamily="18" charset="0"/>
              </a:rPr>
              <a:t>break</a:t>
            </a:r>
          </a:p>
          <a:p>
            <a:pPr marL="342900" lvl="0" indent="-342900" fontAlgn="base">
              <a:spcBef>
                <a:spcPct val="20000"/>
              </a:spcBef>
              <a:spcAft>
                <a:spcPct val="0"/>
              </a:spcAft>
              <a:buClr>
                <a:srgbClr val="3DC5C5"/>
              </a:buClr>
              <a:buFont typeface="Wingdings" pitchFamily="2" charset="2"/>
              <a:buChar char="v"/>
              <a:defRPr/>
            </a:pPr>
            <a:r>
              <a:rPr lang="en-US" sz="2400" kern="0">
                <a:solidFill>
                  <a:srgbClr val="002060"/>
                </a:solidFill>
                <a:latin typeface="Cambria" panose="02040503050406030204" pitchFamily="18" charset="0"/>
              </a:rPr>
              <a:t>Để kết thúc sớm 1 vòng lặp: dùng </a:t>
            </a:r>
            <a:r>
              <a:rPr lang="en-US" sz="2400" b="1" kern="0">
                <a:solidFill>
                  <a:srgbClr val="002060"/>
                </a:solidFill>
                <a:latin typeface="Cambria" panose="02040503050406030204" pitchFamily="18" charset="0"/>
              </a:rPr>
              <a:t>continue</a:t>
            </a:r>
          </a:p>
          <a:p>
            <a:pPr marL="342900" lvl="0" indent="-342900" fontAlgn="base">
              <a:spcBef>
                <a:spcPct val="20000"/>
              </a:spcBef>
              <a:spcAft>
                <a:spcPct val="0"/>
              </a:spcAft>
              <a:buClr>
                <a:srgbClr val="3DC5C5"/>
              </a:buClr>
              <a:buFont typeface="Wingdings" pitchFamily="2" charset="2"/>
              <a:buChar char="v"/>
              <a:defRPr/>
            </a:pPr>
            <a:r>
              <a:rPr lang="en-US" sz="2400" b="1" kern="0">
                <a:solidFill>
                  <a:srgbClr val="002060"/>
                </a:solidFill>
                <a:latin typeface="Cambria" panose="02040503050406030204" pitchFamily="18" charset="0"/>
              </a:rPr>
              <a:t>Lệnh trong while có thể không được thực hiện lần nào</a:t>
            </a:r>
          </a:p>
        </p:txBody>
      </p:sp>
      <p:pic>
        <p:nvPicPr>
          <p:cNvPr id="9" name="Picture 8">
            <a:extLst>
              <a:ext uri="{FF2B5EF4-FFF2-40B4-BE49-F238E27FC236}">
                <a16:creationId xmlns:a16="http://schemas.microsoft.com/office/drawing/2014/main" xmlns="" id="{68557BF6-24EA-4C84-B537-674FC188B50A}"/>
              </a:ext>
            </a:extLst>
          </p:cNvPr>
          <p:cNvPicPr>
            <a:picLocks noChangeAspect="1" noChangeArrowheads="1"/>
          </p:cNvPicPr>
          <p:nvPr/>
        </p:nvPicPr>
        <p:blipFill>
          <a:blip r:embed="rId3"/>
          <a:srcRect/>
          <a:stretch>
            <a:fillRect/>
          </a:stretch>
        </p:blipFill>
        <p:spPr bwMode="auto">
          <a:xfrm>
            <a:off x="5364088" y="1180540"/>
            <a:ext cx="3393281" cy="4300688"/>
          </a:xfrm>
          <a:prstGeom prst="rect">
            <a:avLst/>
          </a:prstGeom>
          <a:noFill/>
          <a:ln w="9525">
            <a:noFill/>
            <a:miter lim="800000"/>
            <a:headEnd/>
            <a:tailEnd/>
          </a:ln>
          <a:effectLst/>
        </p:spPr>
      </p:pic>
    </p:spTree>
    <p:extLst>
      <p:ext uri="{BB962C8B-B14F-4D97-AF65-F5344CB8AC3E}">
        <p14:creationId xmlns:p14="http://schemas.microsoft.com/office/powerpoint/2010/main" val="287714054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54EAF66-D616-4EB0-B517-69A24706CBC9}"/>
              </a:ext>
            </a:extLst>
          </p:cNvPr>
          <p:cNvSpPr>
            <a:spLocks noGrp="1"/>
          </p:cNvSpPr>
          <p:nvPr>
            <p:ph type="title"/>
          </p:nvPr>
        </p:nvSpPr>
        <p:spPr/>
        <p:txBody>
          <a:bodyPr/>
          <a:lstStyle/>
          <a:p>
            <a:r>
              <a:rPr lang="en-US"/>
              <a:t>Vòng lặp while – ví dụ</a:t>
            </a:r>
            <a:endParaRPr lang="en-GB"/>
          </a:p>
        </p:txBody>
      </p:sp>
      <p:sp>
        <p:nvSpPr>
          <p:cNvPr id="3" name="Content Placeholder 2">
            <a:extLst>
              <a:ext uri="{FF2B5EF4-FFF2-40B4-BE49-F238E27FC236}">
                <a16:creationId xmlns:a16="http://schemas.microsoft.com/office/drawing/2014/main" xmlns="" id="{4FF06DDE-A1C5-44C1-82DF-D1CB281C6DF9}"/>
              </a:ext>
            </a:extLst>
          </p:cNvPr>
          <p:cNvSpPr>
            <a:spLocks noGrp="1"/>
          </p:cNvSpPr>
          <p:nvPr>
            <p:ph idx="1"/>
          </p:nvPr>
        </p:nvSpPr>
        <p:spPr/>
        <p:txBody>
          <a:bodyPr/>
          <a:lstStyle/>
          <a:p>
            <a:r>
              <a:rPr lang="en-US"/>
              <a:t>Ví dụ</a:t>
            </a:r>
          </a:p>
          <a:p>
            <a:endParaRPr lang="en-GB"/>
          </a:p>
        </p:txBody>
      </p:sp>
      <p:sp>
        <p:nvSpPr>
          <p:cNvPr id="4" name="Date Placeholder 3">
            <a:extLst>
              <a:ext uri="{FF2B5EF4-FFF2-40B4-BE49-F238E27FC236}">
                <a16:creationId xmlns:a16="http://schemas.microsoft.com/office/drawing/2014/main" xmlns="" id="{8BA39CF8-B59A-49CE-923B-01613D8B29B7}"/>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BC2CA5D-2998-424B-A415-89E847FE3591}"/>
              </a:ext>
            </a:extLst>
          </p:cNvPr>
          <p:cNvSpPr>
            <a:spLocks noGrp="1"/>
          </p:cNvSpPr>
          <p:nvPr>
            <p:ph type="sldNum" sz="quarter" idx="11"/>
          </p:nvPr>
        </p:nvSpPr>
        <p:spPr/>
        <p:txBody>
          <a:bodyPr/>
          <a:lstStyle/>
          <a:p>
            <a:pPr>
              <a:defRPr/>
            </a:pPr>
            <a:fld id="{812A3249-7FF3-4311-A461-F791DB37E44E}" type="slidenum">
              <a:rPr lang="en-US" altLang="en-US" smtClean="0"/>
              <a:pPr>
                <a:defRPr/>
              </a:pPr>
              <a:t>108</a:t>
            </a:fld>
            <a:endParaRPr lang="en-US" altLang="en-US"/>
          </a:p>
        </p:txBody>
      </p:sp>
      <p:sp>
        <p:nvSpPr>
          <p:cNvPr id="7" name="TextBox 6">
            <a:extLst>
              <a:ext uri="{FF2B5EF4-FFF2-40B4-BE49-F238E27FC236}">
                <a16:creationId xmlns:a16="http://schemas.microsoft.com/office/drawing/2014/main" xmlns="" id="{0141C251-2CAA-45FF-8E4C-A7C35223AE70}"/>
              </a:ext>
            </a:extLst>
          </p:cNvPr>
          <p:cNvSpPr txBox="1"/>
          <p:nvPr/>
        </p:nvSpPr>
        <p:spPr>
          <a:xfrm>
            <a:off x="991721" y="1628800"/>
            <a:ext cx="7237879" cy="3939540"/>
          </a:xfrm>
          <a:prstGeom prst="rect">
            <a:avLst/>
          </a:prstGeom>
          <a:noFill/>
        </p:spPr>
        <p:txBody>
          <a:bodyPr wrap="none" rtlCol="0">
            <a:spAutoFit/>
          </a:bodyPr>
          <a:lstStyle/>
          <a:p>
            <a:pPr algn="l"/>
            <a:r>
              <a:rPr lang="en-CA" sz="2500">
                <a:solidFill>
                  <a:srgbClr val="000000"/>
                </a:solidFill>
                <a:latin typeface="Consolas" panose="020B0609020204030204" pitchFamily="49" charset="0"/>
              </a:rPr>
              <a:t>Scanner </a:t>
            </a:r>
            <a:r>
              <a:rPr lang="en-CA" sz="2500" u="sng">
                <a:solidFill>
                  <a:srgbClr val="6A3E3E"/>
                </a:solidFill>
                <a:latin typeface="Consolas" panose="020B0609020204030204" pitchFamily="49" charset="0"/>
              </a:rPr>
              <a:t>sc</a:t>
            </a:r>
            <a:r>
              <a:rPr lang="en-CA" sz="2500" u="sng">
                <a:solidFill>
                  <a:srgbClr val="000000"/>
                </a:solidFill>
                <a:latin typeface="Consolas" panose="020B0609020204030204" pitchFamily="49" charset="0"/>
              </a:rPr>
              <a:t>=</a:t>
            </a:r>
            <a:r>
              <a:rPr lang="en-CA" sz="2500" b="1" u="sng">
                <a:solidFill>
                  <a:srgbClr val="7F0055"/>
                </a:solidFill>
                <a:latin typeface="Consolas" panose="020B0609020204030204" pitchFamily="49" charset="0"/>
              </a:rPr>
              <a:t>new</a:t>
            </a:r>
            <a:r>
              <a:rPr lang="en-CA" sz="2500" b="1" u="sng">
                <a:solidFill>
                  <a:srgbClr val="000000"/>
                </a:solidFill>
                <a:latin typeface="Consolas" panose="020B0609020204030204" pitchFamily="49" charset="0"/>
              </a:rPr>
              <a:t> Scanner(System.</a:t>
            </a:r>
            <a:r>
              <a:rPr lang="en-CA" sz="2500" b="1" i="1" u="sng">
                <a:solidFill>
                  <a:srgbClr val="0000C0"/>
                </a:solidFill>
                <a:latin typeface="Consolas" panose="020B0609020204030204" pitchFamily="49" charset="0"/>
              </a:rPr>
              <a:t>in</a:t>
            </a:r>
            <a:r>
              <a:rPr lang="en-CA" sz="2500" b="1" i="1" u="sng">
                <a:solidFill>
                  <a:srgbClr val="000000"/>
                </a:solidFill>
                <a:latin typeface="Consolas" panose="020B0609020204030204" pitchFamily="49" charset="0"/>
              </a:rPr>
              <a:t>);</a:t>
            </a:r>
          </a:p>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a:t>
            </a:r>
            <a:r>
              <a:rPr lang="en-GB" sz="2500" b="1" i="1">
                <a:solidFill>
                  <a:srgbClr val="2A00FF"/>
                </a:solidFill>
                <a:latin typeface="Consolas" panose="020B0609020204030204" pitchFamily="49" charset="0"/>
              </a:rPr>
              <a:t>"Mời nhập một số: n="</a:t>
            </a:r>
            <a:r>
              <a:rPr lang="en-GB" sz="2500" b="1" i="1">
                <a:solidFill>
                  <a:srgbClr val="000000"/>
                </a:solidFill>
                <a:latin typeface="Consolas" panose="020B0609020204030204" pitchFamily="49" charset="0"/>
              </a:rPr>
              <a:t>);</a:t>
            </a:r>
          </a:p>
          <a:p>
            <a:pPr algn="l"/>
            <a:r>
              <a:rPr lang="en-GB" sz="2500" b="1">
                <a:solidFill>
                  <a:srgbClr val="7F0055"/>
                </a:solidFill>
                <a:latin typeface="Consolas" panose="020B0609020204030204" pitchFamily="49" charset="0"/>
              </a:rPr>
              <a:t>int</a:t>
            </a:r>
            <a:r>
              <a:rPr lang="en-GB" sz="2500" b="1">
                <a:solidFill>
                  <a:srgbClr val="000000"/>
                </a:solidFill>
                <a:latin typeface="Consolas" panose="020B0609020204030204" pitchFamily="49" charset="0"/>
              </a:rPr>
              <a:t> </a:t>
            </a:r>
            <a:r>
              <a:rPr lang="en-GB" sz="2500" b="1">
                <a:solidFill>
                  <a:srgbClr val="6A3E3E"/>
                </a:solidFill>
                <a:latin typeface="Consolas" panose="020B0609020204030204" pitchFamily="49" charset="0"/>
              </a:rPr>
              <a:t>n</a:t>
            </a:r>
            <a:r>
              <a:rPr lang="en-GB" sz="2500" b="1">
                <a:solidFill>
                  <a:srgbClr val="000000"/>
                </a:solidFill>
                <a:latin typeface="Consolas" panose="020B0609020204030204" pitchFamily="49" charset="0"/>
              </a:rPr>
              <a:t>=</a:t>
            </a:r>
            <a:r>
              <a:rPr lang="en-GB" sz="2500" b="1">
                <a:solidFill>
                  <a:srgbClr val="6A3E3E"/>
                </a:solidFill>
                <a:latin typeface="Consolas" panose="020B0609020204030204" pitchFamily="49" charset="0"/>
              </a:rPr>
              <a:t>sc</a:t>
            </a:r>
            <a:r>
              <a:rPr lang="en-GB" sz="2500" b="1">
                <a:solidFill>
                  <a:srgbClr val="000000"/>
                </a:solidFill>
                <a:latin typeface="Consolas" panose="020B0609020204030204" pitchFamily="49" charset="0"/>
              </a:rPr>
              <a:t>.nextInt();</a:t>
            </a:r>
          </a:p>
          <a:p>
            <a:pPr algn="l"/>
            <a:r>
              <a:rPr lang="en-GB" sz="2500" b="1">
                <a:solidFill>
                  <a:srgbClr val="7F0055"/>
                </a:solidFill>
                <a:latin typeface="Consolas" panose="020B0609020204030204" pitchFamily="49" charset="0"/>
              </a:rPr>
              <a:t>int</a:t>
            </a:r>
            <a:r>
              <a:rPr lang="en-GB" sz="2500" b="1">
                <a:solidFill>
                  <a:srgbClr val="000000"/>
                </a:solidFill>
                <a:latin typeface="Consolas" panose="020B0609020204030204" pitchFamily="49" charset="0"/>
              </a:rPr>
              <a:t> </a:t>
            </a:r>
            <a:r>
              <a:rPr lang="en-GB" sz="2500" b="1">
                <a:solidFill>
                  <a:srgbClr val="6A3E3E"/>
                </a:solidFill>
                <a:latin typeface="Consolas" panose="020B0609020204030204" pitchFamily="49" charset="0"/>
              </a:rPr>
              <a:t>giaiThua</a:t>
            </a:r>
            <a:r>
              <a:rPr lang="en-GB" sz="2500" b="1">
                <a:solidFill>
                  <a:srgbClr val="000000"/>
                </a:solidFill>
                <a:latin typeface="Consolas" panose="020B0609020204030204" pitchFamily="49" charset="0"/>
              </a:rPr>
              <a:t>=1;</a:t>
            </a:r>
          </a:p>
          <a:p>
            <a:pPr algn="l"/>
            <a:r>
              <a:rPr lang="en-GB" sz="2500" b="1">
                <a:solidFill>
                  <a:srgbClr val="7F0055"/>
                </a:solidFill>
                <a:latin typeface="Consolas" panose="020B0609020204030204" pitchFamily="49" charset="0"/>
              </a:rPr>
              <a:t>int</a:t>
            </a:r>
            <a:r>
              <a:rPr lang="en-GB" sz="2500" b="1">
                <a:solidFill>
                  <a:srgbClr val="000000"/>
                </a:solidFill>
                <a:latin typeface="Consolas" panose="020B0609020204030204" pitchFamily="49" charset="0"/>
              </a:rPr>
              <a:t> </a:t>
            </a:r>
            <a:r>
              <a:rPr lang="en-GB" sz="2500" b="1">
                <a:solidFill>
                  <a:srgbClr val="6A3E3E"/>
                </a:solidFill>
                <a:latin typeface="Consolas" panose="020B0609020204030204" pitchFamily="49" charset="0"/>
              </a:rPr>
              <a:t>i</a:t>
            </a:r>
            <a:r>
              <a:rPr lang="en-GB" sz="2500" b="1">
                <a:solidFill>
                  <a:srgbClr val="000000"/>
                </a:solidFill>
                <a:latin typeface="Consolas" panose="020B0609020204030204" pitchFamily="49" charset="0"/>
              </a:rPr>
              <a:t>=1;</a:t>
            </a:r>
          </a:p>
          <a:p>
            <a:pPr algn="l"/>
            <a:r>
              <a:rPr lang="en-GB" sz="2500" b="1">
                <a:solidFill>
                  <a:srgbClr val="7F0055"/>
                </a:solidFill>
                <a:latin typeface="Consolas" panose="020B0609020204030204" pitchFamily="49" charset="0"/>
              </a:rPr>
              <a:t>while</a:t>
            </a:r>
            <a:r>
              <a:rPr lang="en-GB" sz="2500" b="1">
                <a:solidFill>
                  <a:srgbClr val="000000"/>
                </a:solidFill>
                <a:latin typeface="Consolas" panose="020B0609020204030204" pitchFamily="49" charset="0"/>
              </a:rPr>
              <a:t>(</a:t>
            </a:r>
            <a:r>
              <a:rPr lang="en-GB" sz="2500" b="1">
                <a:solidFill>
                  <a:srgbClr val="6A3E3E"/>
                </a:solidFill>
                <a:latin typeface="Consolas" panose="020B0609020204030204" pitchFamily="49" charset="0"/>
              </a:rPr>
              <a:t>i</a:t>
            </a:r>
            <a:r>
              <a:rPr lang="en-GB" sz="2500" b="1">
                <a:solidFill>
                  <a:srgbClr val="000000"/>
                </a:solidFill>
                <a:latin typeface="Consolas" panose="020B0609020204030204" pitchFamily="49" charset="0"/>
              </a:rPr>
              <a:t>&lt;=</a:t>
            </a:r>
            <a:r>
              <a:rPr lang="en-GB" sz="2500" b="1">
                <a:solidFill>
                  <a:srgbClr val="6A3E3E"/>
                </a:solidFill>
                <a:latin typeface="Consolas" panose="020B0609020204030204" pitchFamily="49" charset="0"/>
              </a:rPr>
              <a:t>n</a:t>
            </a:r>
            <a:r>
              <a:rPr lang="en-GB" sz="2500" b="1">
                <a:solidFill>
                  <a:srgbClr val="000000"/>
                </a:solidFill>
                <a:latin typeface="Consolas" panose="020B0609020204030204" pitchFamily="49" charset="0"/>
              </a:rPr>
              <a:t>) {</a:t>
            </a:r>
          </a:p>
          <a:p>
            <a:pPr algn="l"/>
            <a:r>
              <a:rPr lang="en-GB" sz="2500">
                <a:solidFill>
                  <a:srgbClr val="6A3E3E"/>
                </a:solidFill>
                <a:latin typeface="Consolas" panose="020B0609020204030204" pitchFamily="49" charset="0"/>
              </a:rPr>
              <a:t>	giaiThua</a:t>
            </a:r>
            <a:r>
              <a:rPr lang="en-GB" sz="2500">
                <a:solidFill>
                  <a:srgbClr val="000000"/>
                </a:solidFill>
                <a:latin typeface="Consolas" panose="020B0609020204030204" pitchFamily="49" charset="0"/>
              </a:rPr>
              <a:t>=</a:t>
            </a:r>
            <a:r>
              <a:rPr lang="en-GB" sz="2500">
                <a:solidFill>
                  <a:srgbClr val="6A3E3E"/>
                </a:solidFill>
                <a:latin typeface="Consolas" panose="020B0609020204030204" pitchFamily="49" charset="0"/>
              </a:rPr>
              <a:t>giaiThua</a:t>
            </a:r>
            <a:r>
              <a:rPr lang="en-GB" sz="2500">
                <a:solidFill>
                  <a:srgbClr val="000000"/>
                </a:solidFill>
                <a:latin typeface="Consolas" panose="020B0609020204030204" pitchFamily="49" charset="0"/>
              </a:rPr>
              <a:t>*</a:t>
            </a:r>
            <a:r>
              <a:rPr lang="en-GB" sz="2500">
                <a:solidFill>
                  <a:srgbClr val="6A3E3E"/>
                </a:solidFill>
                <a:latin typeface="Consolas" panose="020B0609020204030204" pitchFamily="49" charset="0"/>
              </a:rPr>
              <a:t>i</a:t>
            </a:r>
            <a:r>
              <a:rPr lang="en-GB" sz="2500">
                <a:solidFill>
                  <a:srgbClr val="000000"/>
                </a:solidFill>
                <a:latin typeface="Consolas" panose="020B0609020204030204" pitchFamily="49" charset="0"/>
              </a:rPr>
              <a:t>;</a:t>
            </a:r>
          </a:p>
          <a:p>
            <a:pPr algn="l"/>
            <a:r>
              <a:rPr lang="en-GB" sz="2500">
                <a:solidFill>
                  <a:srgbClr val="6A3E3E"/>
                </a:solidFill>
                <a:latin typeface="Consolas" panose="020B0609020204030204" pitchFamily="49" charset="0"/>
              </a:rPr>
              <a:t>	i</a:t>
            </a:r>
            <a:r>
              <a:rPr lang="en-GB" sz="2500">
                <a:solidFill>
                  <a:srgbClr val="000000"/>
                </a:solidFill>
                <a:latin typeface="Consolas" panose="020B0609020204030204" pitchFamily="49" charset="0"/>
              </a:rPr>
              <a:t>++;</a:t>
            </a:r>
          </a:p>
          <a:p>
            <a:pPr algn="l"/>
            <a:r>
              <a:rPr lang="en-GB" sz="2500">
                <a:solidFill>
                  <a:srgbClr val="000000"/>
                </a:solidFill>
                <a:latin typeface="Consolas" panose="020B0609020204030204" pitchFamily="49" charset="0"/>
              </a:rPr>
              <a:t>}</a:t>
            </a:r>
          </a:p>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b="1" i="1">
                <a:solidFill>
                  <a:srgbClr val="6A3E3E"/>
                </a:solidFill>
                <a:latin typeface="Consolas" panose="020B0609020204030204" pitchFamily="49" charset="0"/>
              </a:rPr>
              <a:t>n</a:t>
            </a:r>
            <a:r>
              <a:rPr lang="en-GB" sz="2500" b="1" i="1">
                <a:solidFill>
                  <a:srgbClr val="000000"/>
                </a:solidFill>
                <a:latin typeface="Consolas" panose="020B0609020204030204" pitchFamily="49" charset="0"/>
              </a:rPr>
              <a:t>+</a:t>
            </a:r>
            <a:r>
              <a:rPr lang="en-GB" sz="2500" b="1" i="1">
                <a:solidFill>
                  <a:srgbClr val="2A00FF"/>
                </a:solidFill>
                <a:latin typeface="Consolas" panose="020B0609020204030204" pitchFamily="49" charset="0"/>
              </a:rPr>
              <a:t>"! = "</a:t>
            </a:r>
            <a:r>
              <a:rPr lang="en-GB" sz="2500" b="1" i="1">
                <a:solidFill>
                  <a:srgbClr val="000000"/>
                </a:solidFill>
                <a:latin typeface="Consolas" panose="020B0609020204030204" pitchFamily="49" charset="0"/>
              </a:rPr>
              <a:t>+</a:t>
            </a:r>
            <a:r>
              <a:rPr lang="en-GB" sz="2500" b="1" i="1">
                <a:solidFill>
                  <a:srgbClr val="6A3E3E"/>
                </a:solidFill>
                <a:latin typeface="Consolas" panose="020B0609020204030204" pitchFamily="49" charset="0"/>
              </a:rPr>
              <a:t>giaiThua</a:t>
            </a:r>
            <a:r>
              <a:rPr lang="en-GB" sz="2500" b="1" i="1">
                <a:solidFill>
                  <a:srgbClr val="000000"/>
                </a:solidFill>
                <a:latin typeface="Consolas" panose="020B0609020204030204" pitchFamily="49" charset="0"/>
              </a:rPr>
              <a:t>);</a:t>
            </a:r>
            <a:endParaRPr lang="en-GB" sz="2500"/>
          </a:p>
        </p:txBody>
      </p:sp>
    </p:spTree>
    <p:extLst>
      <p:ext uri="{BB962C8B-B14F-4D97-AF65-F5344CB8AC3E}">
        <p14:creationId xmlns:p14="http://schemas.microsoft.com/office/powerpoint/2010/main" val="295389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randombar(horizontal)">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animEffect transition="in" filter="fade">
                                      <p:cBhvr>
                                        <p:cTn id="35" dur="500"/>
                                        <p:tgtEl>
                                          <p:spTgt spid="7">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fade">
                                      <p:cBhvr>
                                        <p:cTn id="40" dur="500"/>
                                        <p:tgtEl>
                                          <p:spTgt spid="7">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animEffect transition="in" filter="fade">
                                      <p:cBhvr>
                                        <p:cTn id="45" dur="500"/>
                                        <p:tgtEl>
                                          <p:spTgt spid="7">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xEl>
                                              <p:pRg st="9" end="9"/>
                                            </p:txEl>
                                          </p:spTgt>
                                        </p:tgtEl>
                                        <p:attrNameLst>
                                          <p:attrName>style.visibility</p:attrName>
                                        </p:attrNameLst>
                                      </p:cBhvr>
                                      <p:to>
                                        <p:strVal val="visible"/>
                                      </p:to>
                                    </p:set>
                                    <p:animEffect transition="in" filter="fade">
                                      <p:cBhvr>
                                        <p:cTn id="50"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8E0D4F-2E97-4B6A-A22B-2C9B133F3F06}"/>
              </a:ext>
            </a:extLst>
          </p:cNvPr>
          <p:cNvSpPr>
            <a:spLocks noGrp="1"/>
          </p:cNvSpPr>
          <p:nvPr>
            <p:ph type="title"/>
          </p:nvPr>
        </p:nvSpPr>
        <p:spPr/>
        <p:txBody>
          <a:bodyPr/>
          <a:lstStyle/>
          <a:p>
            <a:r>
              <a:rPr lang="en-US"/>
              <a:t>Vòng lặp while – ví dụ</a:t>
            </a:r>
            <a:endParaRPr lang="en-GB"/>
          </a:p>
        </p:txBody>
      </p:sp>
      <p:sp>
        <p:nvSpPr>
          <p:cNvPr id="3" name="Content Placeholder 2">
            <a:extLst>
              <a:ext uri="{FF2B5EF4-FFF2-40B4-BE49-F238E27FC236}">
                <a16:creationId xmlns:a16="http://schemas.microsoft.com/office/drawing/2014/main" xmlns="" id="{5D3191DB-212B-44B3-B102-F0B700635462}"/>
              </a:ext>
            </a:extLst>
          </p:cNvPr>
          <p:cNvSpPr>
            <a:spLocks noGrp="1"/>
          </p:cNvSpPr>
          <p:nvPr>
            <p:ph idx="1"/>
          </p:nvPr>
        </p:nvSpPr>
        <p:spPr>
          <a:xfrm>
            <a:off x="0" y="1091971"/>
            <a:ext cx="9144000" cy="5248275"/>
          </a:xfrm>
        </p:spPr>
        <p:txBody>
          <a:bodyPr/>
          <a:lstStyle/>
          <a:p>
            <a:pPr lvl="1"/>
            <a:r>
              <a:rPr lang="en-US" sz="2800"/>
              <a:t> Tính giá trị biểu thức </a:t>
            </a:r>
            <a:r>
              <a:rPr lang="en-US" sz="2800">
                <a:solidFill>
                  <a:srgbClr val="FF0000"/>
                </a:solidFill>
              </a:rPr>
              <a:t>2</a:t>
            </a:r>
            <a:r>
              <a:rPr lang="en-US" sz="2800" baseline="30000">
                <a:solidFill>
                  <a:srgbClr val="FF0000"/>
                </a:solidFill>
              </a:rPr>
              <a:t>n</a:t>
            </a:r>
            <a:r>
              <a:rPr lang="en-US" sz="2800"/>
              <a:t>, trong đó n nhập từ bàn phím.</a:t>
            </a:r>
          </a:p>
          <a:p>
            <a:pPr lvl="1"/>
            <a:endParaRPr lang="en-GB"/>
          </a:p>
        </p:txBody>
      </p:sp>
      <p:sp>
        <p:nvSpPr>
          <p:cNvPr id="4" name="Date Placeholder 3">
            <a:extLst>
              <a:ext uri="{FF2B5EF4-FFF2-40B4-BE49-F238E27FC236}">
                <a16:creationId xmlns:a16="http://schemas.microsoft.com/office/drawing/2014/main" xmlns="" id="{2CB21D97-D11B-432E-B094-70D8334DB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B3B5C29-7961-4404-B941-99ACB89E7057}"/>
              </a:ext>
            </a:extLst>
          </p:cNvPr>
          <p:cNvSpPr>
            <a:spLocks noGrp="1"/>
          </p:cNvSpPr>
          <p:nvPr>
            <p:ph type="sldNum" sz="quarter" idx="11"/>
          </p:nvPr>
        </p:nvSpPr>
        <p:spPr/>
        <p:txBody>
          <a:bodyPr/>
          <a:lstStyle/>
          <a:p>
            <a:pPr>
              <a:defRPr/>
            </a:pPr>
            <a:fld id="{812A3249-7FF3-4311-A461-F791DB37E44E}" type="slidenum">
              <a:rPr lang="en-US" altLang="en-US" smtClean="0"/>
              <a:pPr>
                <a:defRPr/>
              </a:pPr>
              <a:t>109</a:t>
            </a:fld>
            <a:endParaRPr lang="en-US" altLang="en-US"/>
          </a:p>
        </p:txBody>
      </p:sp>
      <p:pic>
        <p:nvPicPr>
          <p:cNvPr id="6" name="Picture 5">
            <a:extLst>
              <a:ext uri="{FF2B5EF4-FFF2-40B4-BE49-F238E27FC236}">
                <a16:creationId xmlns:a16="http://schemas.microsoft.com/office/drawing/2014/main" xmlns="" id="{A0422BD6-8BBE-489A-916B-6DA177F44854}"/>
              </a:ext>
            </a:extLst>
          </p:cNvPr>
          <p:cNvPicPr>
            <a:picLocks noChangeAspect="1"/>
          </p:cNvPicPr>
          <p:nvPr/>
        </p:nvPicPr>
        <p:blipFill>
          <a:blip r:embed="rId2"/>
          <a:stretch>
            <a:fillRect/>
          </a:stretch>
        </p:blipFill>
        <p:spPr>
          <a:xfrm>
            <a:off x="-1" y="1700808"/>
            <a:ext cx="9041763" cy="4664609"/>
          </a:xfrm>
          <a:prstGeom prst="rect">
            <a:avLst/>
          </a:prstGeom>
        </p:spPr>
      </p:pic>
      <p:pic>
        <p:nvPicPr>
          <p:cNvPr id="7" name="Picture 6">
            <a:extLst>
              <a:ext uri="{FF2B5EF4-FFF2-40B4-BE49-F238E27FC236}">
                <a16:creationId xmlns:a16="http://schemas.microsoft.com/office/drawing/2014/main" xmlns="" id="{036E450D-9BF4-4B5C-8FBE-F103783B2CA4}"/>
              </a:ext>
            </a:extLst>
          </p:cNvPr>
          <p:cNvPicPr>
            <a:picLocks noChangeAspect="1"/>
          </p:cNvPicPr>
          <p:nvPr/>
        </p:nvPicPr>
        <p:blipFill>
          <a:blip r:embed="rId3"/>
          <a:stretch>
            <a:fillRect/>
          </a:stretch>
        </p:blipFill>
        <p:spPr>
          <a:xfrm>
            <a:off x="4893227" y="3852907"/>
            <a:ext cx="3858931" cy="1066131"/>
          </a:xfrm>
          <a:prstGeom prst="rect">
            <a:avLst/>
          </a:prstGeom>
        </p:spPr>
      </p:pic>
    </p:spTree>
    <p:extLst>
      <p:ext uri="{BB962C8B-B14F-4D97-AF65-F5344CB8AC3E}">
        <p14:creationId xmlns:p14="http://schemas.microsoft.com/office/powerpoint/2010/main" val="4816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6B12B0-C192-4FEA-BD1C-A84AC603BCF5}"/>
              </a:ext>
            </a:extLst>
          </p:cNvPr>
          <p:cNvSpPr>
            <a:spLocks noGrp="1"/>
          </p:cNvSpPr>
          <p:nvPr>
            <p:ph type="title"/>
          </p:nvPr>
        </p:nvSpPr>
        <p:spPr/>
        <p:txBody>
          <a:bodyPr/>
          <a:lstStyle/>
          <a:p>
            <a:r>
              <a:rPr lang="en-US"/>
              <a:t>Các công cụ lập trình với Java </a:t>
            </a:r>
            <a:r>
              <a:rPr lang="en-US" baseline="30000">
                <a:solidFill>
                  <a:schemeClr val="bg1">
                    <a:lumMod val="65000"/>
                  </a:schemeClr>
                </a:solidFill>
              </a:rPr>
              <a:t>[5]</a:t>
            </a:r>
            <a:endParaRPr lang="en-GB"/>
          </a:p>
        </p:txBody>
      </p:sp>
      <p:sp>
        <p:nvSpPr>
          <p:cNvPr id="3" name="Content Placeholder 2">
            <a:extLst>
              <a:ext uri="{FF2B5EF4-FFF2-40B4-BE49-F238E27FC236}">
                <a16:creationId xmlns:a16="http://schemas.microsoft.com/office/drawing/2014/main" xmlns="" id="{7C022788-0856-475D-BCE0-22B1C3FCCC7A}"/>
              </a:ext>
            </a:extLst>
          </p:cNvPr>
          <p:cNvSpPr>
            <a:spLocks noGrp="1"/>
          </p:cNvSpPr>
          <p:nvPr>
            <p:ph idx="1"/>
          </p:nvPr>
        </p:nvSpPr>
        <p:spPr/>
        <p:txBody>
          <a:bodyPr/>
          <a:lstStyle/>
          <a:p>
            <a:r>
              <a:rPr lang="en-US"/>
              <a:t>Notepad</a:t>
            </a:r>
          </a:p>
          <a:p>
            <a:r>
              <a:rPr lang="en-US"/>
              <a:t>Eclipse</a:t>
            </a:r>
          </a:p>
          <a:p>
            <a:r>
              <a:rPr lang="en-US"/>
              <a:t>Netbean</a:t>
            </a:r>
          </a:p>
          <a:p>
            <a:r>
              <a:rPr lang="en-US"/>
              <a:t>Android Studio</a:t>
            </a:r>
            <a:endParaRPr lang="en-GB"/>
          </a:p>
        </p:txBody>
      </p:sp>
      <p:sp>
        <p:nvSpPr>
          <p:cNvPr id="4" name="Date Placeholder 3">
            <a:extLst>
              <a:ext uri="{FF2B5EF4-FFF2-40B4-BE49-F238E27FC236}">
                <a16:creationId xmlns:a16="http://schemas.microsoft.com/office/drawing/2014/main" xmlns="" id="{85ADC7D6-C75B-42E4-9881-27A9518BA59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49404D5D-87EA-4F44-BEC3-3D35EC14D598}"/>
              </a:ext>
            </a:extLst>
          </p:cNvPr>
          <p:cNvSpPr>
            <a:spLocks noGrp="1"/>
          </p:cNvSpPr>
          <p:nvPr>
            <p:ph type="sldNum" sz="quarter" idx="11"/>
          </p:nvPr>
        </p:nvSpPr>
        <p:spPr/>
        <p:txBody>
          <a:bodyPr/>
          <a:lstStyle/>
          <a:p>
            <a:pPr>
              <a:defRPr/>
            </a:pPr>
            <a:fld id="{5F4B234B-ADCF-47EA-94FA-1884F3D26864}" type="slidenum">
              <a:rPr lang="en-US" altLang="en-US" smtClean="0"/>
              <a:pPr>
                <a:defRPr/>
              </a:pPr>
              <a:t>11</a:t>
            </a:fld>
            <a:endParaRPr lang="en-US" altLang="en-US"/>
          </a:p>
        </p:txBody>
      </p:sp>
    </p:spTree>
    <p:extLst>
      <p:ext uri="{BB962C8B-B14F-4D97-AF65-F5344CB8AC3E}">
        <p14:creationId xmlns:p14="http://schemas.microsoft.com/office/powerpoint/2010/main" val="37970166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439DF8-326F-43CF-9CC0-B6C37F9FB0F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xmlns="" id="{FDEA115E-C504-481E-B92D-A2C226919914}"/>
              </a:ext>
            </a:extLst>
          </p:cNvPr>
          <p:cNvSpPr>
            <a:spLocks noGrp="1"/>
          </p:cNvSpPr>
          <p:nvPr>
            <p:ph idx="1"/>
          </p:nvPr>
        </p:nvSpPr>
        <p:spPr/>
        <p:txBody>
          <a:bodyPr/>
          <a:lstStyle/>
          <a:p>
            <a:r>
              <a:rPr lang="en-GB" sz="1800">
                <a:solidFill>
                  <a:srgbClr val="3F7F5F"/>
                </a:solidFill>
                <a:latin typeface="Consolas" panose="020B0609020204030204" pitchFamily="49" charset="0"/>
              </a:rPr>
              <a:t>tìm ra các số nguyên tố trong dãy số nguyên từ 1 đến 100 và in chúng ra</a:t>
            </a:r>
            <a:endParaRPr lang="en-GB"/>
          </a:p>
        </p:txBody>
      </p:sp>
      <p:sp>
        <p:nvSpPr>
          <p:cNvPr id="4" name="Date Placeholder 3">
            <a:extLst>
              <a:ext uri="{FF2B5EF4-FFF2-40B4-BE49-F238E27FC236}">
                <a16:creationId xmlns:a16="http://schemas.microsoft.com/office/drawing/2014/main" xmlns="" id="{D102A2CE-6A49-456F-8469-D1E59536F450}"/>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6D45BDB1-4712-41BE-986E-0FCD60C610EA}"/>
              </a:ext>
            </a:extLst>
          </p:cNvPr>
          <p:cNvSpPr>
            <a:spLocks noGrp="1"/>
          </p:cNvSpPr>
          <p:nvPr>
            <p:ph type="sldNum" sz="quarter" idx="11"/>
          </p:nvPr>
        </p:nvSpPr>
        <p:spPr/>
        <p:txBody>
          <a:bodyPr/>
          <a:lstStyle/>
          <a:p>
            <a:pPr>
              <a:defRPr/>
            </a:pPr>
            <a:fld id="{812A3249-7FF3-4311-A461-F791DB37E44E}" type="slidenum">
              <a:rPr lang="en-US" altLang="en-US" smtClean="0"/>
              <a:pPr>
                <a:defRPr/>
              </a:pPr>
              <a:t>110</a:t>
            </a:fld>
            <a:endParaRPr lang="en-US" altLang="en-US"/>
          </a:p>
        </p:txBody>
      </p:sp>
      <p:pic>
        <p:nvPicPr>
          <p:cNvPr id="7" name="Picture 6">
            <a:extLst>
              <a:ext uri="{FF2B5EF4-FFF2-40B4-BE49-F238E27FC236}">
                <a16:creationId xmlns:a16="http://schemas.microsoft.com/office/drawing/2014/main" xmlns="" id="{E3A6380A-E9B4-4545-B4CD-11BD2C300F56}"/>
              </a:ext>
            </a:extLst>
          </p:cNvPr>
          <p:cNvPicPr>
            <a:picLocks noChangeAspect="1"/>
          </p:cNvPicPr>
          <p:nvPr/>
        </p:nvPicPr>
        <p:blipFill rotWithShape="1">
          <a:blip r:embed="rId2"/>
          <a:srcRect l="19881" t="25572" r="64569" b="36048"/>
          <a:stretch/>
        </p:blipFill>
        <p:spPr>
          <a:xfrm>
            <a:off x="791580" y="1802083"/>
            <a:ext cx="5236765" cy="4741590"/>
          </a:xfrm>
          <a:prstGeom prst="rect">
            <a:avLst/>
          </a:prstGeom>
        </p:spPr>
      </p:pic>
      <p:sp>
        <p:nvSpPr>
          <p:cNvPr id="8" name="TextBox 7">
            <a:extLst>
              <a:ext uri="{FF2B5EF4-FFF2-40B4-BE49-F238E27FC236}">
                <a16:creationId xmlns:a16="http://schemas.microsoft.com/office/drawing/2014/main" xmlns="" id="{CF463816-CCAD-4C92-93EC-55850FC33431}"/>
              </a:ext>
            </a:extLst>
          </p:cNvPr>
          <p:cNvSpPr txBox="1"/>
          <p:nvPr/>
        </p:nvSpPr>
        <p:spPr>
          <a:xfrm>
            <a:off x="6289337" y="2828835"/>
            <a:ext cx="2464136" cy="1200329"/>
          </a:xfrm>
          <a:prstGeom prst="rect">
            <a:avLst/>
          </a:prstGeom>
          <a:noFill/>
        </p:spPr>
        <p:txBody>
          <a:bodyPr wrap="none" rtlCol="0">
            <a:spAutoFit/>
          </a:bodyPr>
          <a:lstStyle/>
          <a:p>
            <a:r>
              <a:rPr lang="en-GB" sz="1800">
                <a:solidFill>
                  <a:srgbClr val="000000"/>
                </a:solidFill>
                <a:latin typeface="Consolas" panose="020B0609020204030204" pitchFamily="49" charset="0"/>
              </a:rPr>
              <a:t>2 3 5 7 11 13 17 </a:t>
            </a:r>
          </a:p>
          <a:p>
            <a:r>
              <a:rPr lang="en-GB" sz="1800">
                <a:solidFill>
                  <a:srgbClr val="000000"/>
                </a:solidFill>
                <a:latin typeface="Consolas" panose="020B0609020204030204" pitchFamily="49" charset="0"/>
              </a:rPr>
              <a:t>19 23 29 31 37 41 </a:t>
            </a:r>
          </a:p>
          <a:p>
            <a:r>
              <a:rPr lang="en-GB" sz="1800">
                <a:solidFill>
                  <a:srgbClr val="000000"/>
                </a:solidFill>
                <a:latin typeface="Consolas" panose="020B0609020204030204" pitchFamily="49" charset="0"/>
              </a:rPr>
              <a:t>43 47 53 59 61 67 </a:t>
            </a:r>
          </a:p>
          <a:p>
            <a:r>
              <a:rPr lang="en-GB" sz="1800">
                <a:solidFill>
                  <a:srgbClr val="000000"/>
                </a:solidFill>
                <a:latin typeface="Consolas" panose="020B0609020204030204" pitchFamily="49" charset="0"/>
              </a:rPr>
              <a:t>71 73 79 83 89 97</a:t>
            </a:r>
            <a:endParaRPr lang="en-GB"/>
          </a:p>
        </p:txBody>
      </p:sp>
    </p:spTree>
    <p:extLst>
      <p:ext uri="{BB962C8B-B14F-4D97-AF65-F5344CB8AC3E}">
        <p14:creationId xmlns:p14="http://schemas.microsoft.com/office/powerpoint/2010/main" val="8731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9AB59D-9816-49E7-A0AE-CDA44F5AEF45}"/>
              </a:ext>
            </a:extLst>
          </p:cNvPr>
          <p:cNvSpPr>
            <a:spLocks noGrp="1"/>
          </p:cNvSpPr>
          <p:nvPr>
            <p:ph type="title"/>
          </p:nvPr>
        </p:nvSpPr>
        <p:spPr/>
        <p:txBody>
          <a:bodyPr/>
          <a:lstStyle/>
          <a:p>
            <a:r>
              <a:rPr lang="en-US"/>
              <a:t>Vòng lặp do..while</a:t>
            </a:r>
            <a:endParaRPr lang="en-GB"/>
          </a:p>
        </p:txBody>
      </p:sp>
      <p:sp>
        <p:nvSpPr>
          <p:cNvPr id="3" name="Content Placeholder 2">
            <a:extLst>
              <a:ext uri="{FF2B5EF4-FFF2-40B4-BE49-F238E27FC236}">
                <a16:creationId xmlns:a16="http://schemas.microsoft.com/office/drawing/2014/main" xmlns="" id="{2660849E-C9C4-4F05-9490-EEB5DB15D8A0}"/>
              </a:ext>
            </a:extLst>
          </p:cNvPr>
          <p:cNvSpPr>
            <a:spLocks noGrp="1"/>
          </p:cNvSpPr>
          <p:nvPr>
            <p:ph idx="1"/>
          </p:nvPr>
        </p:nvSpPr>
        <p:spPr/>
        <p:txBody>
          <a:bodyPr/>
          <a:lstStyle/>
          <a:p>
            <a:r>
              <a:rPr lang="en-US"/>
              <a:t>Cú pháp</a:t>
            </a:r>
            <a:endParaRPr lang="en-GB"/>
          </a:p>
        </p:txBody>
      </p:sp>
      <p:sp>
        <p:nvSpPr>
          <p:cNvPr id="4" name="Date Placeholder 3">
            <a:extLst>
              <a:ext uri="{FF2B5EF4-FFF2-40B4-BE49-F238E27FC236}">
                <a16:creationId xmlns:a16="http://schemas.microsoft.com/office/drawing/2014/main" xmlns="" id="{CD51C1E4-609F-4AD0-9BEF-CD1D56208B4A}"/>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140984A-A98D-4F37-AABA-F185961785C3}"/>
              </a:ext>
            </a:extLst>
          </p:cNvPr>
          <p:cNvSpPr>
            <a:spLocks noGrp="1"/>
          </p:cNvSpPr>
          <p:nvPr>
            <p:ph type="sldNum" sz="quarter" idx="11"/>
          </p:nvPr>
        </p:nvSpPr>
        <p:spPr/>
        <p:txBody>
          <a:bodyPr/>
          <a:lstStyle/>
          <a:p>
            <a:pPr>
              <a:defRPr/>
            </a:pPr>
            <a:fld id="{812A3249-7FF3-4311-A461-F791DB37E44E}" type="slidenum">
              <a:rPr lang="en-US" altLang="en-US" smtClean="0"/>
              <a:pPr>
                <a:defRPr/>
              </a:pPr>
              <a:t>111</a:t>
            </a:fld>
            <a:endParaRPr lang="en-US" altLang="en-US"/>
          </a:p>
        </p:txBody>
      </p:sp>
      <p:sp>
        <p:nvSpPr>
          <p:cNvPr id="7" name="Content Placeholder 4">
            <a:extLst>
              <a:ext uri="{FF2B5EF4-FFF2-40B4-BE49-F238E27FC236}">
                <a16:creationId xmlns:a16="http://schemas.microsoft.com/office/drawing/2014/main" xmlns="" id="{6A35CE17-10C4-4A30-8C41-A577284CE3A1}"/>
              </a:ext>
            </a:extLst>
          </p:cNvPr>
          <p:cNvSpPr txBox="1">
            <a:spLocks/>
          </p:cNvSpPr>
          <p:nvPr/>
        </p:nvSpPr>
        <p:spPr>
          <a:xfrm>
            <a:off x="611560" y="1556792"/>
            <a:ext cx="4724400" cy="4208922"/>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 typeface="Arial" pitchFamily="34" charset="0"/>
              <a:buNone/>
            </a:pPr>
            <a:r>
              <a:rPr lang="en-US" sz="2400" b="1">
                <a:solidFill>
                  <a:srgbClr val="C00000"/>
                </a:solidFill>
                <a:cs typeface="Times New Roman" pitchFamily="18" charset="0"/>
              </a:rPr>
              <a:t>	do {  </a:t>
            </a:r>
          </a:p>
          <a:p>
            <a:pPr lvl="1" fontAlgn="auto">
              <a:spcBef>
                <a:spcPts val="0"/>
              </a:spcBef>
              <a:spcAft>
                <a:spcPts val="0"/>
              </a:spcAft>
              <a:buFont typeface="Arial" pitchFamily="34" charset="0"/>
              <a:buNone/>
            </a:pPr>
            <a:r>
              <a:rPr lang="en-US" sz="2400" b="1">
                <a:solidFill>
                  <a:srgbClr val="C00000"/>
                </a:solidFill>
                <a:cs typeface="Times New Roman" pitchFamily="18" charset="0"/>
              </a:rPr>
              <a:t>		statement; </a:t>
            </a:r>
          </a:p>
          <a:p>
            <a:pPr lvl="1" fontAlgn="auto">
              <a:spcBef>
                <a:spcPts val="0"/>
              </a:spcBef>
              <a:spcAft>
                <a:spcPts val="0"/>
              </a:spcAft>
              <a:buFont typeface="Arial" pitchFamily="34" charset="0"/>
              <a:buNone/>
            </a:pPr>
            <a:r>
              <a:rPr lang="en-US" sz="2400" b="1">
                <a:solidFill>
                  <a:srgbClr val="C00000"/>
                </a:solidFill>
                <a:cs typeface="Times New Roman" pitchFamily="18" charset="0"/>
              </a:rPr>
              <a:t>	   }while(expression);</a:t>
            </a:r>
          </a:p>
          <a:p>
            <a:pPr fontAlgn="auto">
              <a:spcBef>
                <a:spcPts val="0"/>
              </a:spcBef>
              <a:spcAft>
                <a:spcPts val="0"/>
              </a:spcAft>
              <a:buFont typeface="Tahoma" pitchFamily="34" charset="0"/>
              <a:buChar char="●"/>
            </a:pPr>
            <a:r>
              <a:rPr lang="en-US" sz="2800" u="sng">
                <a:solidFill>
                  <a:prstClr val="black"/>
                </a:solidFill>
                <a:cs typeface="Times New Roman" pitchFamily="18" charset="0"/>
              </a:rPr>
              <a:t>Ý nghĩa</a:t>
            </a:r>
            <a:r>
              <a:rPr lang="en-US" sz="2800">
                <a:solidFill>
                  <a:prstClr val="black"/>
                </a:solidFill>
                <a:cs typeface="Times New Roman" pitchFamily="18" charset="0"/>
              </a:rPr>
              <a:t>:</a:t>
            </a:r>
          </a:p>
          <a:p>
            <a:pPr fontAlgn="auto">
              <a:spcBef>
                <a:spcPts val="0"/>
              </a:spcBef>
              <a:spcAft>
                <a:spcPts val="0"/>
              </a:spcAft>
              <a:buFont typeface="Tahoma" pitchFamily="34" charset="0"/>
              <a:buChar char="−"/>
            </a:pPr>
            <a:r>
              <a:rPr lang="en-US" sz="2800">
                <a:solidFill>
                  <a:prstClr val="black"/>
                </a:solidFill>
                <a:cs typeface="Times New Roman" pitchFamily="18" charset="0"/>
              </a:rPr>
              <a:t>B1:Statement được thực hiện </a:t>
            </a:r>
          </a:p>
          <a:p>
            <a:pPr fontAlgn="auto">
              <a:spcBef>
                <a:spcPts val="0"/>
              </a:spcBef>
              <a:spcAft>
                <a:spcPts val="0"/>
              </a:spcAft>
              <a:buFont typeface="Tahoma" pitchFamily="34" charset="0"/>
              <a:buChar char="−"/>
            </a:pPr>
            <a:r>
              <a:rPr lang="en-US" sz="2800">
                <a:solidFill>
                  <a:prstClr val="black"/>
                </a:solidFill>
                <a:cs typeface="Times New Roman" pitchFamily="18" charset="0"/>
              </a:rPr>
              <a:t>B2:Expression được định trị. </a:t>
            </a:r>
          </a:p>
          <a:p>
            <a:pPr fontAlgn="auto">
              <a:spcBef>
                <a:spcPts val="0"/>
              </a:spcBef>
              <a:spcAft>
                <a:spcPts val="0"/>
              </a:spcAft>
            </a:pPr>
            <a:r>
              <a:rPr lang="en-US" sz="2800">
                <a:solidFill>
                  <a:prstClr val="black"/>
                </a:solidFill>
                <a:cs typeface="Times New Roman" pitchFamily="18" charset="0"/>
              </a:rPr>
              <a:t>+Nếu expression là true thì quay lại bước 1 </a:t>
            </a:r>
          </a:p>
          <a:p>
            <a:pPr fontAlgn="auto">
              <a:spcBef>
                <a:spcPts val="0"/>
              </a:spcBef>
              <a:spcAft>
                <a:spcPts val="0"/>
              </a:spcAft>
            </a:pPr>
            <a:r>
              <a:rPr lang="en-US" sz="2800">
                <a:solidFill>
                  <a:prstClr val="black"/>
                </a:solidFill>
                <a:cs typeface="Times New Roman" pitchFamily="18" charset="0"/>
              </a:rPr>
              <a:t>+Nếu expression là false thì thoát khỏi vòng lặp. </a:t>
            </a:r>
          </a:p>
        </p:txBody>
      </p:sp>
      <p:pic>
        <p:nvPicPr>
          <p:cNvPr id="8" name="Picture 7">
            <a:extLst>
              <a:ext uri="{FF2B5EF4-FFF2-40B4-BE49-F238E27FC236}">
                <a16:creationId xmlns:a16="http://schemas.microsoft.com/office/drawing/2014/main" xmlns="" id="{90BC76BC-7BCC-4BF6-A408-23CB007A15C1}"/>
              </a:ext>
            </a:extLst>
          </p:cNvPr>
          <p:cNvPicPr>
            <a:picLocks noChangeAspect="1" noChangeArrowheads="1"/>
          </p:cNvPicPr>
          <p:nvPr/>
        </p:nvPicPr>
        <p:blipFill>
          <a:blip r:embed="rId3"/>
          <a:srcRect/>
          <a:stretch>
            <a:fillRect/>
          </a:stretch>
        </p:blipFill>
        <p:spPr bwMode="auto">
          <a:xfrm>
            <a:off x="5384725" y="1124744"/>
            <a:ext cx="3291731" cy="5162571"/>
          </a:xfrm>
          <a:prstGeom prst="rect">
            <a:avLst/>
          </a:prstGeom>
          <a:noFill/>
          <a:ln w="9525">
            <a:noFill/>
            <a:miter lim="800000"/>
            <a:headEnd/>
            <a:tailEnd/>
          </a:ln>
          <a:effectLst/>
        </p:spPr>
      </p:pic>
    </p:spTree>
    <p:extLst>
      <p:ext uri="{BB962C8B-B14F-4D97-AF65-F5344CB8AC3E}">
        <p14:creationId xmlns:p14="http://schemas.microsoft.com/office/powerpoint/2010/main" val="91566796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D94D54-FC3D-472D-995A-E8814C9D93C4}"/>
              </a:ext>
            </a:extLst>
          </p:cNvPr>
          <p:cNvSpPr>
            <a:spLocks noGrp="1"/>
          </p:cNvSpPr>
          <p:nvPr>
            <p:ph type="title"/>
          </p:nvPr>
        </p:nvSpPr>
        <p:spPr/>
        <p:txBody>
          <a:bodyPr/>
          <a:lstStyle/>
          <a:p>
            <a:r>
              <a:rPr lang="en-US"/>
              <a:t>Vòng lặp do..while</a:t>
            </a:r>
            <a:endParaRPr lang="en-GB"/>
          </a:p>
        </p:txBody>
      </p:sp>
      <p:sp>
        <p:nvSpPr>
          <p:cNvPr id="3" name="Content Placeholder 2">
            <a:extLst>
              <a:ext uri="{FF2B5EF4-FFF2-40B4-BE49-F238E27FC236}">
                <a16:creationId xmlns:a16="http://schemas.microsoft.com/office/drawing/2014/main" xmlns="" id="{E6285A96-B06A-4FD9-8F0A-8A657AFA88CA}"/>
              </a:ext>
            </a:extLst>
          </p:cNvPr>
          <p:cNvSpPr>
            <a:spLocks noGrp="1"/>
          </p:cNvSpPr>
          <p:nvPr>
            <p:ph idx="1"/>
          </p:nvPr>
        </p:nvSpPr>
        <p:spPr/>
        <p:txBody>
          <a:bodyPr/>
          <a:lstStyle/>
          <a:p>
            <a:r>
              <a:rPr lang="en-US"/>
              <a:t>Để </a:t>
            </a:r>
            <a:r>
              <a:rPr lang="en-US">
                <a:solidFill>
                  <a:srgbClr val="FF0000"/>
                </a:solidFill>
              </a:rPr>
              <a:t>thoát</a:t>
            </a:r>
            <a:r>
              <a:rPr lang="en-US"/>
              <a:t> khỏi vòng lặp: dùng </a:t>
            </a:r>
            <a:r>
              <a:rPr lang="en-US">
                <a:solidFill>
                  <a:srgbClr val="FF0000"/>
                </a:solidFill>
              </a:rPr>
              <a:t>break</a:t>
            </a:r>
          </a:p>
          <a:p>
            <a:r>
              <a:rPr lang="en-US"/>
              <a:t>Để </a:t>
            </a:r>
            <a:r>
              <a:rPr lang="en-US">
                <a:solidFill>
                  <a:srgbClr val="FF0000"/>
                </a:solidFill>
              </a:rPr>
              <a:t>kết thúc sớm 1 vòng </a:t>
            </a:r>
            <a:r>
              <a:rPr lang="en-US"/>
              <a:t>lặp: dùng </a:t>
            </a:r>
            <a:r>
              <a:rPr lang="en-US">
                <a:solidFill>
                  <a:srgbClr val="FF0000"/>
                </a:solidFill>
              </a:rPr>
              <a:t>continue</a:t>
            </a:r>
          </a:p>
          <a:p>
            <a:r>
              <a:rPr lang="en-US"/>
              <a:t>Nhận xét: vòng lặp được </a:t>
            </a:r>
            <a:r>
              <a:rPr lang="en-US">
                <a:solidFill>
                  <a:srgbClr val="00B050"/>
                </a:solidFill>
              </a:rPr>
              <a:t>thực hiện ít nhất 1 lần</a:t>
            </a:r>
          </a:p>
          <a:p>
            <a:r>
              <a:rPr lang="en-US"/>
              <a:t>Ví dụ:</a:t>
            </a:r>
            <a:endParaRPr lang="en-GB"/>
          </a:p>
        </p:txBody>
      </p:sp>
      <p:sp>
        <p:nvSpPr>
          <p:cNvPr id="4" name="Date Placeholder 3">
            <a:extLst>
              <a:ext uri="{FF2B5EF4-FFF2-40B4-BE49-F238E27FC236}">
                <a16:creationId xmlns:a16="http://schemas.microsoft.com/office/drawing/2014/main" xmlns="" id="{CE44EB50-93AD-42FD-BEAF-0C6E06F730F7}"/>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8BB0126-71C1-40BB-8E4F-B1C552F9F755}"/>
              </a:ext>
            </a:extLst>
          </p:cNvPr>
          <p:cNvSpPr>
            <a:spLocks noGrp="1"/>
          </p:cNvSpPr>
          <p:nvPr>
            <p:ph type="sldNum" sz="quarter" idx="11"/>
          </p:nvPr>
        </p:nvSpPr>
        <p:spPr/>
        <p:txBody>
          <a:bodyPr/>
          <a:lstStyle/>
          <a:p>
            <a:pPr>
              <a:defRPr/>
            </a:pPr>
            <a:fld id="{812A3249-7FF3-4311-A461-F791DB37E44E}" type="slidenum">
              <a:rPr lang="en-US" altLang="en-US" smtClean="0"/>
              <a:pPr>
                <a:defRPr/>
              </a:pPr>
              <a:t>112</a:t>
            </a:fld>
            <a:endParaRPr lang="en-US" altLang="en-US"/>
          </a:p>
        </p:txBody>
      </p:sp>
      <p:sp>
        <p:nvSpPr>
          <p:cNvPr id="6" name="TextBox 5">
            <a:extLst>
              <a:ext uri="{FF2B5EF4-FFF2-40B4-BE49-F238E27FC236}">
                <a16:creationId xmlns:a16="http://schemas.microsoft.com/office/drawing/2014/main" xmlns="" id="{4A8E2D2D-1F50-4F62-8C23-272E9B73E84D}"/>
              </a:ext>
            </a:extLst>
          </p:cNvPr>
          <p:cNvSpPr txBox="1"/>
          <p:nvPr/>
        </p:nvSpPr>
        <p:spPr>
          <a:xfrm>
            <a:off x="3216503" y="3503095"/>
            <a:ext cx="5545108" cy="2862322"/>
          </a:xfrm>
          <a:prstGeom prst="rect">
            <a:avLst/>
          </a:prstGeom>
          <a:noFill/>
        </p:spPr>
        <p:txBody>
          <a:bodyPr wrap="none" rtlCol="0">
            <a:spAutoFit/>
          </a:bodyPr>
          <a:lstStyle/>
          <a:p>
            <a:pPr algn="l"/>
            <a:r>
              <a:rPr lang="en-GB" sz="2000" b="1">
                <a:solidFill>
                  <a:srgbClr val="7F0055"/>
                </a:solidFill>
                <a:latin typeface="Consolas" panose="020B0609020204030204" pitchFamily="49" charset="0"/>
              </a:rPr>
              <a:t>int</a:t>
            </a:r>
            <a:r>
              <a:rPr lang="en-GB" sz="2000" b="1">
                <a:solidFill>
                  <a:srgbClr val="000000"/>
                </a:solidFill>
                <a:latin typeface="Consolas" panose="020B0609020204030204" pitchFamily="49" charset="0"/>
              </a:rPr>
              <a:t> </a:t>
            </a:r>
            <a:r>
              <a:rPr lang="en-GB" sz="2000" b="1">
                <a:solidFill>
                  <a:srgbClr val="6A3E3E"/>
                </a:solidFill>
                <a:latin typeface="Consolas" panose="020B0609020204030204" pitchFamily="49" charset="0"/>
              </a:rPr>
              <a:t>n</a:t>
            </a:r>
            <a:r>
              <a:rPr lang="en-GB" sz="2000" b="1">
                <a:solidFill>
                  <a:srgbClr val="000000"/>
                </a:solidFill>
                <a:latin typeface="Consolas" panose="020B0609020204030204" pitchFamily="49" charset="0"/>
              </a:rPr>
              <a:t>=</a:t>
            </a:r>
            <a:r>
              <a:rPr lang="en-GB" sz="2000" b="1">
                <a:solidFill>
                  <a:srgbClr val="6A3E3E"/>
                </a:solidFill>
                <a:latin typeface="Consolas" panose="020B0609020204030204" pitchFamily="49" charset="0"/>
              </a:rPr>
              <a:t>sc</a:t>
            </a:r>
            <a:r>
              <a:rPr lang="en-GB" sz="2000" b="1">
                <a:solidFill>
                  <a:srgbClr val="000000"/>
                </a:solidFill>
                <a:latin typeface="Consolas" panose="020B0609020204030204" pitchFamily="49" charset="0"/>
              </a:rPr>
              <a:t>.nextInt();</a:t>
            </a:r>
          </a:p>
          <a:p>
            <a:pPr algn="l"/>
            <a:r>
              <a:rPr lang="en-GB" sz="2000" b="1">
                <a:solidFill>
                  <a:srgbClr val="7F0055"/>
                </a:solidFill>
                <a:latin typeface="Consolas" panose="020B0609020204030204" pitchFamily="49" charset="0"/>
              </a:rPr>
              <a:t>int</a:t>
            </a:r>
            <a:r>
              <a:rPr lang="en-GB" sz="2000" b="1">
                <a:solidFill>
                  <a:srgbClr val="000000"/>
                </a:solidFill>
                <a:latin typeface="Consolas" panose="020B0609020204030204" pitchFamily="49" charset="0"/>
              </a:rPr>
              <a:t> </a:t>
            </a:r>
            <a:r>
              <a:rPr lang="en-GB" sz="2000" b="1">
                <a:solidFill>
                  <a:srgbClr val="6A3E3E"/>
                </a:solidFill>
                <a:latin typeface="Consolas" panose="020B0609020204030204" pitchFamily="49" charset="0"/>
              </a:rPr>
              <a:t>giaiThua</a:t>
            </a:r>
            <a:r>
              <a:rPr lang="en-GB" sz="2000" b="1">
                <a:solidFill>
                  <a:srgbClr val="000000"/>
                </a:solidFill>
                <a:latin typeface="Consolas" panose="020B0609020204030204" pitchFamily="49" charset="0"/>
              </a:rPr>
              <a:t>=1;</a:t>
            </a:r>
          </a:p>
          <a:p>
            <a:pPr algn="l"/>
            <a:r>
              <a:rPr lang="en-GB" sz="2000" b="1">
                <a:solidFill>
                  <a:srgbClr val="7F0055"/>
                </a:solidFill>
                <a:latin typeface="Consolas" panose="020B0609020204030204" pitchFamily="49" charset="0"/>
              </a:rPr>
              <a:t>int</a:t>
            </a:r>
            <a:r>
              <a:rPr lang="en-GB" sz="2000" b="1">
                <a:solidFill>
                  <a:srgbClr val="000000"/>
                </a:solidFill>
                <a:latin typeface="Consolas" panose="020B0609020204030204" pitchFamily="49" charset="0"/>
              </a:rPr>
              <a:t> </a:t>
            </a:r>
            <a:r>
              <a:rPr lang="en-GB" sz="2000" b="1">
                <a:solidFill>
                  <a:srgbClr val="6A3E3E"/>
                </a:solidFill>
                <a:latin typeface="Consolas" panose="020B0609020204030204" pitchFamily="49" charset="0"/>
              </a:rPr>
              <a:t>i</a:t>
            </a:r>
            <a:r>
              <a:rPr lang="en-GB" sz="2000" b="1">
                <a:solidFill>
                  <a:srgbClr val="000000"/>
                </a:solidFill>
                <a:latin typeface="Consolas" panose="020B0609020204030204" pitchFamily="49" charset="0"/>
              </a:rPr>
              <a:t>=1;</a:t>
            </a:r>
          </a:p>
          <a:p>
            <a:pPr algn="l"/>
            <a:r>
              <a:rPr lang="en-GB" sz="2000" b="1">
                <a:solidFill>
                  <a:srgbClr val="7F0055"/>
                </a:solidFill>
                <a:latin typeface="Consolas" panose="020B0609020204030204" pitchFamily="49" charset="0"/>
              </a:rPr>
              <a:t>do</a:t>
            </a:r>
            <a:r>
              <a:rPr lang="en-GB" sz="2000" b="1">
                <a:solidFill>
                  <a:srgbClr val="000000"/>
                </a:solidFill>
                <a:latin typeface="Consolas" panose="020B0609020204030204" pitchFamily="49" charset="0"/>
              </a:rPr>
              <a:t> {</a:t>
            </a:r>
          </a:p>
          <a:p>
            <a:pPr algn="l"/>
            <a:r>
              <a:rPr lang="en-GB" sz="2000">
                <a:solidFill>
                  <a:srgbClr val="6A3E3E"/>
                </a:solidFill>
                <a:latin typeface="Consolas" panose="020B0609020204030204" pitchFamily="49" charset="0"/>
              </a:rPr>
              <a:t>giaiThua</a:t>
            </a:r>
            <a:r>
              <a:rPr lang="en-GB" sz="2000">
                <a:solidFill>
                  <a:srgbClr val="000000"/>
                </a:solidFill>
                <a:latin typeface="Consolas" panose="020B0609020204030204" pitchFamily="49" charset="0"/>
              </a:rPr>
              <a:t>=</a:t>
            </a:r>
            <a:r>
              <a:rPr lang="en-GB" sz="2000">
                <a:solidFill>
                  <a:srgbClr val="6A3E3E"/>
                </a:solidFill>
                <a:latin typeface="Consolas" panose="020B0609020204030204" pitchFamily="49" charset="0"/>
              </a:rPr>
              <a:t>giaiThua</a:t>
            </a:r>
            <a:r>
              <a:rPr lang="en-GB" sz="2000">
                <a:solidFill>
                  <a:srgbClr val="000000"/>
                </a:solidFill>
                <a:latin typeface="Consolas" panose="020B0609020204030204" pitchFamily="49" charset="0"/>
              </a:rPr>
              <a:t>*</a:t>
            </a:r>
            <a:r>
              <a:rPr lang="en-GB" sz="2000">
                <a:solidFill>
                  <a:srgbClr val="6A3E3E"/>
                </a:solidFill>
                <a:latin typeface="Consolas" panose="020B0609020204030204" pitchFamily="49" charset="0"/>
              </a:rPr>
              <a:t>i</a:t>
            </a:r>
            <a:r>
              <a:rPr lang="en-GB" sz="2000">
                <a:solidFill>
                  <a:srgbClr val="000000"/>
                </a:solidFill>
                <a:latin typeface="Consolas" panose="020B0609020204030204" pitchFamily="49" charset="0"/>
              </a:rPr>
              <a:t>;</a:t>
            </a:r>
          </a:p>
          <a:p>
            <a:pPr algn="l"/>
            <a:r>
              <a:rPr lang="en-GB" sz="2000">
                <a:solidFill>
                  <a:srgbClr val="6A3E3E"/>
                </a:solidFill>
                <a:latin typeface="Consolas" panose="020B0609020204030204" pitchFamily="49" charset="0"/>
              </a:rPr>
              <a:t>i</a:t>
            </a:r>
            <a:r>
              <a:rPr lang="en-GB" sz="2000">
                <a:solidFill>
                  <a:srgbClr val="000000"/>
                </a:solidFill>
                <a:latin typeface="Consolas" panose="020B0609020204030204" pitchFamily="49" charset="0"/>
              </a:rPr>
              <a:t>++;</a:t>
            </a:r>
          </a:p>
          <a:p>
            <a:pPr algn="l"/>
            <a:r>
              <a:rPr lang="en-GB" sz="2000">
                <a:solidFill>
                  <a:srgbClr val="000000"/>
                </a:solidFill>
                <a:latin typeface="Consolas" panose="020B0609020204030204" pitchFamily="49" charset="0"/>
              </a:rPr>
              <a:t>}</a:t>
            </a:r>
          </a:p>
          <a:p>
            <a:pPr algn="l"/>
            <a:r>
              <a:rPr lang="en-GB" sz="2000" b="1">
                <a:solidFill>
                  <a:srgbClr val="7F0055"/>
                </a:solidFill>
                <a:latin typeface="Consolas" panose="020B0609020204030204" pitchFamily="49" charset="0"/>
              </a:rPr>
              <a:t>while</a:t>
            </a:r>
            <a:r>
              <a:rPr lang="en-GB" sz="2000" b="1">
                <a:solidFill>
                  <a:srgbClr val="000000"/>
                </a:solidFill>
                <a:latin typeface="Consolas" panose="020B0609020204030204" pitchFamily="49" charset="0"/>
              </a:rPr>
              <a:t>(</a:t>
            </a:r>
            <a:r>
              <a:rPr lang="en-GB" sz="2000" b="1">
                <a:solidFill>
                  <a:srgbClr val="6A3E3E"/>
                </a:solidFill>
                <a:latin typeface="Consolas" panose="020B0609020204030204" pitchFamily="49" charset="0"/>
              </a:rPr>
              <a:t>i</a:t>
            </a:r>
            <a:r>
              <a:rPr lang="en-GB" sz="2000" b="1">
                <a:solidFill>
                  <a:srgbClr val="000000"/>
                </a:solidFill>
                <a:latin typeface="Consolas" panose="020B0609020204030204" pitchFamily="49" charset="0"/>
              </a:rPr>
              <a:t>&lt;=</a:t>
            </a:r>
            <a:r>
              <a:rPr lang="en-GB" sz="2000" b="1">
                <a:solidFill>
                  <a:srgbClr val="6A3E3E"/>
                </a:solidFill>
                <a:latin typeface="Consolas" panose="020B0609020204030204" pitchFamily="49" charset="0"/>
              </a:rPr>
              <a:t>n</a:t>
            </a:r>
            <a:r>
              <a:rPr lang="en-GB" sz="2000" b="1">
                <a:solidFill>
                  <a:srgbClr val="000000"/>
                </a:solidFill>
                <a:latin typeface="Consolas" panose="020B0609020204030204" pitchFamily="49" charset="0"/>
              </a:rPr>
              <a:t>);</a:t>
            </a:r>
          </a:p>
          <a:p>
            <a:pPr algn="l"/>
            <a:r>
              <a:rPr lang="en-GB" sz="2000">
                <a:solidFill>
                  <a:srgbClr val="000000"/>
                </a:solidFill>
                <a:latin typeface="Consolas" panose="020B0609020204030204" pitchFamily="49" charset="0"/>
              </a:rPr>
              <a:t>System.</a:t>
            </a:r>
            <a:r>
              <a:rPr lang="en-GB" sz="2000" b="1" i="1">
                <a:solidFill>
                  <a:srgbClr val="0000C0"/>
                </a:solidFill>
                <a:latin typeface="Consolas" panose="020B0609020204030204" pitchFamily="49" charset="0"/>
              </a:rPr>
              <a:t>out</a:t>
            </a:r>
            <a:r>
              <a:rPr lang="en-GB" sz="2000" b="1" i="1">
                <a:solidFill>
                  <a:srgbClr val="000000"/>
                </a:solidFill>
                <a:latin typeface="Consolas" panose="020B0609020204030204" pitchFamily="49" charset="0"/>
              </a:rPr>
              <a:t>.println(</a:t>
            </a:r>
            <a:r>
              <a:rPr lang="en-GB" sz="2000" b="1" i="1">
                <a:solidFill>
                  <a:srgbClr val="6A3E3E"/>
                </a:solidFill>
                <a:latin typeface="Consolas" panose="020B0609020204030204" pitchFamily="49" charset="0"/>
              </a:rPr>
              <a:t>n</a:t>
            </a:r>
            <a:r>
              <a:rPr lang="en-GB" sz="2000" b="1" i="1">
                <a:solidFill>
                  <a:srgbClr val="000000"/>
                </a:solidFill>
                <a:latin typeface="Consolas" panose="020B0609020204030204" pitchFamily="49" charset="0"/>
              </a:rPr>
              <a:t>+</a:t>
            </a:r>
            <a:r>
              <a:rPr lang="en-GB" sz="2000" b="1" i="1">
                <a:solidFill>
                  <a:srgbClr val="2A00FF"/>
                </a:solidFill>
                <a:latin typeface="Consolas" panose="020B0609020204030204" pitchFamily="49" charset="0"/>
              </a:rPr>
              <a:t>"! = "</a:t>
            </a:r>
            <a:r>
              <a:rPr lang="en-GB" sz="2000" b="1" i="1">
                <a:solidFill>
                  <a:srgbClr val="000000"/>
                </a:solidFill>
                <a:latin typeface="Consolas" panose="020B0609020204030204" pitchFamily="49" charset="0"/>
              </a:rPr>
              <a:t>+</a:t>
            </a:r>
            <a:r>
              <a:rPr lang="en-GB" sz="2000" b="1" i="1">
                <a:solidFill>
                  <a:srgbClr val="6A3E3E"/>
                </a:solidFill>
                <a:latin typeface="Consolas" panose="020B0609020204030204" pitchFamily="49" charset="0"/>
              </a:rPr>
              <a:t>giaiThua</a:t>
            </a:r>
            <a:r>
              <a:rPr lang="en-GB" sz="2000" b="1" i="1">
                <a:solidFill>
                  <a:srgbClr val="000000"/>
                </a:solidFill>
                <a:latin typeface="Consolas" panose="020B0609020204030204" pitchFamily="49" charset="0"/>
              </a:rPr>
              <a:t>);</a:t>
            </a:r>
            <a:endParaRPr lang="en-GB" sz="2000"/>
          </a:p>
        </p:txBody>
      </p:sp>
    </p:spTree>
    <p:extLst>
      <p:ext uri="{BB962C8B-B14F-4D97-AF65-F5344CB8AC3E}">
        <p14:creationId xmlns:p14="http://schemas.microsoft.com/office/powerpoint/2010/main" val="207022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4437B7-2D89-43C6-9B0E-42230D1C4DA2}"/>
              </a:ext>
            </a:extLst>
          </p:cNvPr>
          <p:cNvSpPr>
            <a:spLocks noGrp="1"/>
          </p:cNvSpPr>
          <p:nvPr>
            <p:ph type="title"/>
          </p:nvPr>
        </p:nvSpPr>
        <p:spPr/>
        <p:txBody>
          <a:bodyPr/>
          <a:lstStyle/>
          <a:p>
            <a:r>
              <a:rPr lang="en-US"/>
              <a:t>Vòng lặp do..while – ví dụ</a:t>
            </a:r>
            <a:endParaRPr lang="en-GB"/>
          </a:p>
        </p:txBody>
      </p:sp>
      <p:sp>
        <p:nvSpPr>
          <p:cNvPr id="4" name="Date Placeholder 3">
            <a:extLst>
              <a:ext uri="{FF2B5EF4-FFF2-40B4-BE49-F238E27FC236}">
                <a16:creationId xmlns:a16="http://schemas.microsoft.com/office/drawing/2014/main" xmlns="" id="{C651CCBC-72C9-4C8F-86A9-6FC5EF0B53C1}"/>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628FAA8-7FFA-409D-97B4-18B6F6193A6B}"/>
              </a:ext>
            </a:extLst>
          </p:cNvPr>
          <p:cNvSpPr>
            <a:spLocks noGrp="1"/>
          </p:cNvSpPr>
          <p:nvPr>
            <p:ph type="sldNum" sz="quarter" idx="11"/>
          </p:nvPr>
        </p:nvSpPr>
        <p:spPr/>
        <p:txBody>
          <a:bodyPr/>
          <a:lstStyle/>
          <a:p>
            <a:pPr>
              <a:defRPr/>
            </a:pPr>
            <a:fld id="{812A3249-7FF3-4311-A461-F791DB37E44E}" type="slidenum">
              <a:rPr lang="en-US" altLang="en-US" smtClean="0"/>
              <a:pPr>
                <a:defRPr/>
              </a:pPr>
              <a:t>113</a:t>
            </a:fld>
            <a:endParaRPr lang="en-US" altLang="en-US"/>
          </a:p>
        </p:txBody>
      </p:sp>
      <p:sp>
        <p:nvSpPr>
          <p:cNvPr id="6" name="Content Placeholder 2">
            <a:extLst>
              <a:ext uri="{FF2B5EF4-FFF2-40B4-BE49-F238E27FC236}">
                <a16:creationId xmlns:a16="http://schemas.microsoft.com/office/drawing/2014/main" xmlns="" id="{D35E1B0B-1204-4DE9-BBC2-D39BA3DF661E}"/>
              </a:ext>
            </a:extLst>
          </p:cNvPr>
          <p:cNvSpPr>
            <a:spLocks noGrp="1"/>
          </p:cNvSpPr>
          <p:nvPr>
            <p:ph idx="1"/>
          </p:nvPr>
        </p:nvSpPr>
        <p:spPr>
          <a:xfrm>
            <a:off x="457200" y="1092200"/>
            <a:ext cx="8686800" cy="5248275"/>
          </a:xfrm>
        </p:spPr>
        <p:txBody>
          <a:bodyPr>
            <a:normAutofit/>
          </a:bodyPr>
          <a:lstStyle/>
          <a:p>
            <a:pPr>
              <a:buFont typeface="Courier New" panose="02070309020205020404" pitchFamily="49" charset="0"/>
              <a:buChar char="o"/>
            </a:pPr>
            <a:r>
              <a:rPr lang="en-US" sz="2400" dirty="0"/>
              <a:t> </a:t>
            </a:r>
            <a:r>
              <a:rPr lang="en-US" sz="2400" dirty="0" err="1"/>
              <a:t>Tính</a:t>
            </a:r>
            <a:r>
              <a:rPr lang="en-US" sz="2400" dirty="0"/>
              <a:t> </a:t>
            </a:r>
            <a:r>
              <a:rPr lang="en-US" sz="2400" dirty="0" err="1"/>
              <a:t>giá</a:t>
            </a:r>
            <a:r>
              <a:rPr lang="en-US" sz="2400" dirty="0"/>
              <a:t> </a:t>
            </a:r>
            <a:r>
              <a:rPr lang="en-US" sz="2400" dirty="0" err="1"/>
              <a:t>trị</a:t>
            </a:r>
            <a:r>
              <a:rPr lang="en-US" sz="2400" dirty="0"/>
              <a:t> </a:t>
            </a:r>
            <a:r>
              <a:rPr lang="en-US" sz="2400" dirty="0" err="1"/>
              <a:t>biểu</a:t>
            </a:r>
            <a:r>
              <a:rPr lang="en-US" sz="2400" dirty="0"/>
              <a:t> </a:t>
            </a:r>
            <a:r>
              <a:rPr lang="en-US" sz="2400" dirty="0" err="1"/>
              <a:t>thức</a:t>
            </a:r>
            <a:r>
              <a:rPr lang="en-US" sz="2400" dirty="0"/>
              <a:t> </a:t>
            </a:r>
            <a:r>
              <a:rPr lang="en-US" sz="2400" dirty="0">
                <a:solidFill>
                  <a:srgbClr val="FF0000"/>
                </a:solidFill>
              </a:rPr>
              <a:t>2</a:t>
            </a:r>
            <a:r>
              <a:rPr lang="en-US" sz="2400" baseline="30000" dirty="0">
                <a:solidFill>
                  <a:srgbClr val="FF0000"/>
                </a:solidFill>
              </a:rPr>
              <a:t>n</a:t>
            </a:r>
            <a:r>
              <a:rPr lang="en-US" sz="2400" dirty="0"/>
              <a:t>, </a:t>
            </a:r>
            <a:r>
              <a:rPr lang="en-US" sz="2400" dirty="0" err="1"/>
              <a:t>trong</a:t>
            </a:r>
            <a:r>
              <a:rPr lang="en-US" sz="2400" dirty="0"/>
              <a:t> </a:t>
            </a:r>
            <a:r>
              <a:rPr lang="en-US" sz="2400" dirty="0" err="1"/>
              <a:t>đó</a:t>
            </a:r>
            <a:r>
              <a:rPr lang="en-US" sz="2400" dirty="0"/>
              <a:t> n </a:t>
            </a:r>
            <a:r>
              <a:rPr lang="en-US" sz="2400" dirty="0" err="1"/>
              <a:t>nhập</a:t>
            </a:r>
            <a:r>
              <a:rPr lang="en-US" sz="2400" dirty="0"/>
              <a:t> </a:t>
            </a:r>
            <a:r>
              <a:rPr lang="en-US" sz="2400" dirty="0" err="1"/>
              <a:t>từ</a:t>
            </a:r>
            <a:r>
              <a:rPr lang="en-US" sz="2400" dirty="0"/>
              <a:t> </a:t>
            </a:r>
            <a:r>
              <a:rPr lang="en-US" sz="2400" dirty="0" err="1"/>
              <a:t>bàn</a:t>
            </a:r>
            <a:r>
              <a:rPr lang="en-US" sz="2400" dirty="0"/>
              <a:t> </a:t>
            </a:r>
            <a:r>
              <a:rPr lang="en-US" sz="2400" dirty="0" err="1"/>
              <a:t>phím</a:t>
            </a:r>
            <a:r>
              <a:rPr lang="en-US" sz="2400" dirty="0"/>
              <a:t>.</a:t>
            </a:r>
          </a:p>
        </p:txBody>
      </p:sp>
      <p:pic>
        <p:nvPicPr>
          <p:cNvPr id="9" name="Picture 8">
            <a:extLst>
              <a:ext uri="{FF2B5EF4-FFF2-40B4-BE49-F238E27FC236}">
                <a16:creationId xmlns:a16="http://schemas.microsoft.com/office/drawing/2014/main" xmlns="" id="{43E32E72-A89E-4B73-B428-8CA9853A898C}"/>
              </a:ext>
            </a:extLst>
          </p:cNvPr>
          <p:cNvPicPr>
            <a:picLocks noChangeAspect="1"/>
          </p:cNvPicPr>
          <p:nvPr/>
        </p:nvPicPr>
        <p:blipFill>
          <a:blip r:embed="rId2"/>
          <a:stretch>
            <a:fillRect/>
          </a:stretch>
        </p:blipFill>
        <p:spPr>
          <a:xfrm>
            <a:off x="91490" y="1510805"/>
            <a:ext cx="8826637" cy="4829669"/>
          </a:xfrm>
          <a:prstGeom prst="rect">
            <a:avLst/>
          </a:prstGeom>
        </p:spPr>
      </p:pic>
      <p:pic>
        <p:nvPicPr>
          <p:cNvPr id="8" name="Picture 7">
            <a:extLst>
              <a:ext uri="{FF2B5EF4-FFF2-40B4-BE49-F238E27FC236}">
                <a16:creationId xmlns:a16="http://schemas.microsoft.com/office/drawing/2014/main" xmlns="" id="{919C91AA-6FB8-4B2F-95F8-954D6B245BAA}"/>
              </a:ext>
            </a:extLst>
          </p:cNvPr>
          <p:cNvPicPr>
            <a:picLocks noChangeAspect="1"/>
          </p:cNvPicPr>
          <p:nvPr/>
        </p:nvPicPr>
        <p:blipFill>
          <a:blip r:embed="rId3"/>
          <a:stretch>
            <a:fillRect/>
          </a:stretch>
        </p:blipFill>
        <p:spPr>
          <a:xfrm>
            <a:off x="3700067" y="3728000"/>
            <a:ext cx="5220130" cy="1404851"/>
          </a:xfrm>
          <a:prstGeom prst="rect">
            <a:avLst/>
          </a:prstGeom>
        </p:spPr>
      </p:pic>
    </p:spTree>
    <p:extLst>
      <p:ext uri="{BB962C8B-B14F-4D97-AF65-F5344CB8AC3E}">
        <p14:creationId xmlns:p14="http://schemas.microsoft.com/office/powerpoint/2010/main" val="31660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D94D54-FC3D-472D-995A-E8814C9D93C4}"/>
              </a:ext>
            </a:extLst>
          </p:cNvPr>
          <p:cNvSpPr>
            <a:spLocks noGrp="1"/>
          </p:cNvSpPr>
          <p:nvPr>
            <p:ph type="title"/>
          </p:nvPr>
        </p:nvSpPr>
        <p:spPr/>
        <p:txBody>
          <a:bodyPr/>
          <a:lstStyle/>
          <a:p>
            <a:r>
              <a:rPr lang="en-US"/>
              <a:t>Vòng lặp for</a:t>
            </a:r>
            <a:endParaRPr lang="en-GB"/>
          </a:p>
        </p:txBody>
      </p:sp>
      <p:sp>
        <p:nvSpPr>
          <p:cNvPr id="3" name="Content Placeholder 2">
            <a:extLst>
              <a:ext uri="{FF2B5EF4-FFF2-40B4-BE49-F238E27FC236}">
                <a16:creationId xmlns:a16="http://schemas.microsoft.com/office/drawing/2014/main" xmlns="" id="{E6285A96-B06A-4FD9-8F0A-8A657AFA88CA}"/>
              </a:ext>
            </a:extLst>
          </p:cNvPr>
          <p:cNvSpPr>
            <a:spLocks noGrp="1"/>
          </p:cNvSpPr>
          <p:nvPr>
            <p:ph idx="1"/>
          </p:nvPr>
        </p:nvSpPr>
        <p:spPr/>
        <p:txBody>
          <a:bodyPr/>
          <a:lstStyle/>
          <a:p>
            <a:r>
              <a:rPr lang="en-US"/>
              <a:t>Cú pháp</a:t>
            </a:r>
          </a:p>
          <a:p>
            <a:endParaRPr lang="en-US"/>
          </a:p>
          <a:p>
            <a:endParaRPr lang="en-US"/>
          </a:p>
          <a:p>
            <a:endParaRPr lang="en-US"/>
          </a:p>
          <a:p>
            <a:endParaRPr lang="en-US"/>
          </a:p>
          <a:p>
            <a:pPr marL="0" indent="0">
              <a:buNone/>
            </a:pPr>
            <a:endParaRPr lang="en-US"/>
          </a:p>
        </p:txBody>
      </p:sp>
      <p:sp>
        <p:nvSpPr>
          <p:cNvPr id="4" name="Date Placeholder 3">
            <a:extLst>
              <a:ext uri="{FF2B5EF4-FFF2-40B4-BE49-F238E27FC236}">
                <a16:creationId xmlns:a16="http://schemas.microsoft.com/office/drawing/2014/main" xmlns="" id="{CE44EB50-93AD-42FD-BEAF-0C6E06F730F7}"/>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8BB0126-71C1-40BB-8E4F-B1C552F9F755}"/>
              </a:ext>
            </a:extLst>
          </p:cNvPr>
          <p:cNvSpPr>
            <a:spLocks noGrp="1"/>
          </p:cNvSpPr>
          <p:nvPr>
            <p:ph type="sldNum" sz="quarter" idx="11"/>
          </p:nvPr>
        </p:nvSpPr>
        <p:spPr/>
        <p:txBody>
          <a:bodyPr/>
          <a:lstStyle/>
          <a:p>
            <a:pPr>
              <a:defRPr/>
            </a:pPr>
            <a:fld id="{812A3249-7FF3-4311-A461-F791DB37E44E}" type="slidenum">
              <a:rPr lang="en-US" altLang="en-US" smtClean="0"/>
              <a:pPr>
                <a:defRPr/>
              </a:pPr>
              <a:t>114</a:t>
            </a:fld>
            <a:endParaRPr lang="en-US" altLang="en-US"/>
          </a:p>
        </p:txBody>
      </p:sp>
      <p:sp>
        <p:nvSpPr>
          <p:cNvPr id="6" name="Content Placeholder 4">
            <a:extLst>
              <a:ext uri="{FF2B5EF4-FFF2-40B4-BE49-F238E27FC236}">
                <a16:creationId xmlns:a16="http://schemas.microsoft.com/office/drawing/2014/main" xmlns="" id="{E410EBCB-69C1-4BC2-8AB1-ECB330C28C59}"/>
              </a:ext>
            </a:extLst>
          </p:cNvPr>
          <p:cNvSpPr txBox="1">
            <a:spLocks/>
          </p:cNvSpPr>
          <p:nvPr/>
        </p:nvSpPr>
        <p:spPr>
          <a:xfrm>
            <a:off x="539552" y="1736812"/>
            <a:ext cx="4975056" cy="3276364"/>
          </a:xfrm>
          <a:prstGeom prst="rect">
            <a:avLst/>
          </a:prstGeo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buFont typeface="Arial" pitchFamily="34" charset="0"/>
              <a:buNone/>
            </a:pPr>
            <a:r>
              <a:rPr lang="en-US" sz="2400" b="1">
                <a:solidFill>
                  <a:srgbClr val="C00000"/>
                </a:solidFill>
                <a:cs typeface="Times New Roman" pitchFamily="18" charset="0"/>
              </a:rPr>
              <a:t>for (Exp1; Exp2; Exp3)  </a:t>
            </a:r>
          </a:p>
          <a:p>
            <a:pPr lvl="1" fontAlgn="auto">
              <a:spcBef>
                <a:spcPts val="0"/>
              </a:spcBef>
              <a:spcAft>
                <a:spcPts val="0"/>
              </a:spcAft>
              <a:buFont typeface="Arial" pitchFamily="34" charset="0"/>
              <a:buNone/>
            </a:pPr>
            <a:r>
              <a:rPr lang="en-US" sz="2400" b="1">
                <a:solidFill>
                  <a:srgbClr val="C00000"/>
                </a:solidFill>
                <a:cs typeface="Times New Roman" pitchFamily="18" charset="0"/>
              </a:rPr>
              <a:t>		statement;</a:t>
            </a:r>
          </a:p>
          <a:p>
            <a:pPr fontAlgn="auto">
              <a:spcBef>
                <a:spcPts val="0"/>
              </a:spcBef>
              <a:spcAft>
                <a:spcPts val="0"/>
              </a:spcAft>
              <a:buFont typeface="Tahoma" pitchFamily="34" charset="0"/>
              <a:buChar char="●"/>
            </a:pPr>
            <a:r>
              <a:rPr lang="en-US" sz="2800" u="sng">
                <a:solidFill>
                  <a:prstClr val="black"/>
                </a:solidFill>
                <a:cs typeface="Times New Roman" pitchFamily="18" charset="0"/>
              </a:rPr>
              <a:t>Ý nghĩa</a:t>
            </a:r>
            <a:r>
              <a:rPr lang="en-US" sz="2800">
                <a:solidFill>
                  <a:prstClr val="black"/>
                </a:solidFill>
                <a:cs typeface="Times New Roman" pitchFamily="18" charset="0"/>
              </a:rPr>
              <a:t>:</a:t>
            </a:r>
          </a:p>
          <a:p>
            <a:pPr fontAlgn="auto">
              <a:spcBef>
                <a:spcPts val="0"/>
              </a:spcBef>
              <a:spcAft>
                <a:spcPts val="0"/>
              </a:spcAft>
              <a:buFont typeface="Tahoma" pitchFamily="34" charset="0"/>
              <a:buChar char="−"/>
            </a:pPr>
            <a:r>
              <a:rPr lang="en-US" sz="2800">
                <a:solidFill>
                  <a:srgbClr val="00B050"/>
                </a:solidFill>
                <a:cs typeface="Times New Roman" pitchFamily="18" charset="0"/>
              </a:rPr>
              <a:t>Exp1</a:t>
            </a:r>
            <a:r>
              <a:rPr lang="en-US" sz="2800">
                <a:solidFill>
                  <a:prstClr val="black"/>
                </a:solidFill>
                <a:cs typeface="Times New Roman" pitchFamily="18" charset="0"/>
              </a:rPr>
              <a:t>:là biểu thức </a:t>
            </a:r>
            <a:r>
              <a:rPr lang="en-US" sz="2800">
                <a:solidFill>
                  <a:srgbClr val="00B050"/>
                </a:solidFill>
                <a:cs typeface="Times New Roman" pitchFamily="18" charset="0"/>
              </a:rPr>
              <a:t>khởi tạo </a:t>
            </a:r>
            <a:r>
              <a:rPr lang="en-US" sz="2800">
                <a:solidFill>
                  <a:prstClr val="black"/>
                </a:solidFill>
                <a:cs typeface="Times New Roman" pitchFamily="18" charset="0"/>
              </a:rPr>
              <a:t>được thực hiện. </a:t>
            </a:r>
          </a:p>
          <a:p>
            <a:pPr fontAlgn="auto">
              <a:spcBef>
                <a:spcPts val="0"/>
              </a:spcBef>
              <a:spcAft>
                <a:spcPts val="0"/>
              </a:spcAft>
              <a:buFont typeface="Tahoma" pitchFamily="34" charset="0"/>
              <a:buChar char="−"/>
            </a:pPr>
            <a:r>
              <a:rPr lang="en-US" sz="2800">
                <a:solidFill>
                  <a:srgbClr val="00B050"/>
                </a:solidFill>
                <a:cs typeface="Times New Roman" pitchFamily="18" charset="0"/>
              </a:rPr>
              <a:t>Exp2</a:t>
            </a:r>
            <a:r>
              <a:rPr lang="en-US" sz="2800">
                <a:solidFill>
                  <a:prstClr val="black"/>
                </a:solidFill>
                <a:cs typeface="Times New Roman" pitchFamily="18" charset="0"/>
              </a:rPr>
              <a:t>:là biểu thức </a:t>
            </a:r>
            <a:r>
              <a:rPr lang="en-US" sz="2800">
                <a:solidFill>
                  <a:srgbClr val="00B050"/>
                </a:solidFill>
                <a:cs typeface="Times New Roman" pitchFamily="18" charset="0"/>
              </a:rPr>
              <a:t>điều kiện</a:t>
            </a:r>
          </a:p>
          <a:p>
            <a:pPr fontAlgn="auto">
              <a:spcBef>
                <a:spcPts val="0"/>
              </a:spcBef>
              <a:spcAft>
                <a:spcPts val="0"/>
              </a:spcAft>
              <a:buFont typeface="Tahoma" pitchFamily="34" charset="0"/>
              <a:buChar char="−"/>
            </a:pPr>
            <a:r>
              <a:rPr lang="en-US" sz="2800">
                <a:solidFill>
                  <a:srgbClr val="00B050"/>
                </a:solidFill>
                <a:cs typeface="Times New Roman" pitchFamily="18" charset="0"/>
              </a:rPr>
              <a:t>Exp3</a:t>
            </a:r>
            <a:r>
              <a:rPr lang="en-US" sz="2800">
                <a:solidFill>
                  <a:prstClr val="black"/>
                </a:solidFill>
                <a:cs typeface="Times New Roman" pitchFamily="18" charset="0"/>
              </a:rPr>
              <a:t>:là biểu thức </a:t>
            </a:r>
            <a:r>
              <a:rPr lang="en-US" sz="2800">
                <a:solidFill>
                  <a:srgbClr val="00B050"/>
                </a:solidFill>
                <a:cs typeface="Times New Roman" pitchFamily="18" charset="0"/>
              </a:rPr>
              <a:t>điều kiện lặp </a:t>
            </a:r>
          </a:p>
        </p:txBody>
      </p:sp>
      <p:sp>
        <p:nvSpPr>
          <p:cNvPr id="7" name="Rectangle 6">
            <a:extLst>
              <a:ext uri="{FF2B5EF4-FFF2-40B4-BE49-F238E27FC236}">
                <a16:creationId xmlns:a16="http://schemas.microsoft.com/office/drawing/2014/main" xmlns="" id="{3F6820EA-248F-4EF6-82D2-9834A2745A0A}"/>
              </a:ext>
            </a:extLst>
          </p:cNvPr>
          <p:cNvSpPr/>
          <p:nvPr/>
        </p:nvSpPr>
        <p:spPr>
          <a:xfrm>
            <a:off x="505776" y="4925516"/>
            <a:ext cx="8333424" cy="1348061"/>
          </a:xfrm>
          <a:prstGeom prst="rect">
            <a:avLst/>
          </a:prstGeom>
        </p:spPr>
        <p:txBody>
          <a:bodyPr wrap="square">
            <a:spAutoFit/>
          </a:bodyPr>
          <a:lstStyle/>
          <a:p>
            <a:pPr marL="342900" lvl="0" indent="-342900" fontAlgn="base">
              <a:spcBef>
                <a:spcPct val="20000"/>
              </a:spcBef>
              <a:spcAft>
                <a:spcPct val="0"/>
              </a:spcAft>
              <a:buClr>
                <a:srgbClr val="3DC5C5"/>
              </a:buClr>
              <a:defRPr/>
            </a:pPr>
            <a:endParaRPr lang="en-US" sz="2400" b="1" kern="0">
              <a:solidFill>
                <a:srgbClr val="002060"/>
              </a:solidFill>
              <a:latin typeface="Cambria" panose="02040503050406030204" pitchFamily="18" charset="0"/>
            </a:endParaRPr>
          </a:p>
          <a:p>
            <a:pPr marL="342900" lvl="0" indent="-342900" fontAlgn="base">
              <a:spcBef>
                <a:spcPct val="20000"/>
              </a:spcBef>
              <a:spcAft>
                <a:spcPct val="0"/>
              </a:spcAft>
              <a:buClr>
                <a:srgbClr val="3DC5C5"/>
              </a:buClr>
              <a:buFont typeface="Wingdings" pitchFamily="2" charset="2"/>
              <a:buChar char="v"/>
              <a:defRPr/>
            </a:pPr>
            <a:r>
              <a:rPr lang="en-US" sz="2400" kern="0">
                <a:solidFill>
                  <a:srgbClr val="002060"/>
                </a:solidFill>
                <a:latin typeface="Cambria" panose="02040503050406030204" pitchFamily="18" charset="0"/>
              </a:rPr>
              <a:t>Để thoát vòng lặp: dùng </a:t>
            </a:r>
            <a:r>
              <a:rPr lang="en-US" sz="2400" b="1" kern="0">
                <a:solidFill>
                  <a:srgbClr val="002060"/>
                </a:solidFill>
                <a:latin typeface="Cambria" panose="02040503050406030204" pitchFamily="18" charset="0"/>
              </a:rPr>
              <a:t>break</a:t>
            </a:r>
          </a:p>
          <a:p>
            <a:pPr marL="342900" lvl="0" indent="-342900" fontAlgn="base">
              <a:spcBef>
                <a:spcPct val="20000"/>
              </a:spcBef>
              <a:spcAft>
                <a:spcPct val="0"/>
              </a:spcAft>
              <a:buClr>
                <a:srgbClr val="3DC5C5"/>
              </a:buClr>
              <a:buFont typeface="Wingdings" pitchFamily="2" charset="2"/>
              <a:buChar char="v"/>
              <a:defRPr/>
            </a:pPr>
            <a:r>
              <a:rPr lang="en-US" sz="2400" kern="0">
                <a:solidFill>
                  <a:srgbClr val="002060"/>
                </a:solidFill>
                <a:latin typeface="Cambria" panose="02040503050406030204" pitchFamily="18" charset="0"/>
              </a:rPr>
              <a:t>Để kết thúc sớm 1 vòng lặp: dùng </a:t>
            </a:r>
            <a:r>
              <a:rPr lang="en-US" sz="2400" b="1" kern="0">
                <a:solidFill>
                  <a:srgbClr val="002060"/>
                </a:solidFill>
                <a:latin typeface="Cambria" panose="02040503050406030204" pitchFamily="18" charset="0"/>
              </a:rPr>
              <a:t>continue</a:t>
            </a:r>
          </a:p>
        </p:txBody>
      </p:sp>
      <p:sp>
        <p:nvSpPr>
          <p:cNvPr id="11" name="Flowchart: Data 10">
            <a:extLst>
              <a:ext uri="{FF2B5EF4-FFF2-40B4-BE49-F238E27FC236}">
                <a16:creationId xmlns:a16="http://schemas.microsoft.com/office/drawing/2014/main" xmlns="" id="{C28F9F06-3003-4C93-AF95-99330CBC3B0C}"/>
              </a:ext>
            </a:extLst>
          </p:cNvPr>
          <p:cNvSpPr/>
          <p:nvPr/>
        </p:nvSpPr>
        <p:spPr>
          <a:xfrm>
            <a:off x="6272264" y="1560505"/>
            <a:ext cx="1332148" cy="4680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Exp1</a:t>
            </a:r>
            <a:endParaRPr lang="en-GB"/>
          </a:p>
        </p:txBody>
      </p:sp>
      <p:cxnSp>
        <p:nvCxnSpPr>
          <p:cNvPr id="13" name="Straight Arrow Connector 12">
            <a:extLst>
              <a:ext uri="{FF2B5EF4-FFF2-40B4-BE49-F238E27FC236}">
                <a16:creationId xmlns:a16="http://schemas.microsoft.com/office/drawing/2014/main" xmlns="" id="{D40C419E-74E4-428B-A610-694E62DCB576}"/>
              </a:ext>
            </a:extLst>
          </p:cNvPr>
          <p:cNvCxnSpPr>
            <a:cxnSpLocks/>
          </p:cNvCxnSpPr>
          <p:nvPr/>
        </p:nvCxnSpPr>
        <p:spPr>
          <a:xfrm flipH="1">
            <a:off x="6912260" y="1059680"/>
            <a:ext cx="18002" cy="500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8ABFEA2-6DA4-4DF7-9820-C007D2E724B7}"/>
              </a:ext>
            </a:extLst>
          </p:cNvPr>
          <p:cNvCxnSpPr>
            <a:cxnSpLocks/>
          </p:cNvCxnSpPr>
          <p:nvPr/>
        </p:nvCxnSpPr>
        <p:spPr>
          <a:xfrm flipH="1">
            <a:off x="6902334" y="2028075"/>
            <a:ext cx="18002" cy="500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Flowchart: Decision 14">
            <a:extLst>
              <a:ext uri="{FF2B5EF4-FFF2-40B4-BE49-F238E27FC236}">
                <a16:creationId xmlns:a16="http://schemas.microsoft.com/office/drawing/2014/main" xmlns="" id="{48E6D6A4-CF4A-420B-AABC-9AA8DE2A0005}"/>
              </a:ext>
            </a:extLst>
          </p:cNvPr>
          <p:cNvSpPr/>
          <p:nvPr/>
        </p:nvSpPr>
        <p:spPr>
          <a:xfrm>
            <a:off x="6012160" y="2536158"/>
            <a:ext cx="1785392" cy="792088"/>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Exp2</a:t>
            </a:r>
            <a:endParaRPr lang="en-GB"/>
          </a:p>
        </p:txBody>
      </p:sp>
      <p:sp>
        <p:nvSpPr>
          <p:cNvPr id="18" name="Flowchart: Data 17">
            <a:extLst>
              <a:ext uri="{FF2B5EF4-FFF2-40B4-BE49-F238E27FC236}">
                <a16:creationId xmlns:a16="http://schemas.microsoft.com/office/drawing/2014/main" xmlns="" id="{B3F76CB6-0173-48A4-B57D-DEEE069E4232}"/>
              </a:ext>
            </a:extLst>
          </p:cNvPr>
          <p:cNvSpPr/>
          <p:nvPr/>
        </p:nvSpPr>
        <p:spPr>
          <a:xfrm>
            <a:off x="6026968" y="3824112"/>
            <a:ext cx="1785392" cy="4680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statement</a:t>
            </a:r>
            <a:endParaRPr lang="en-GB"/>
          </a:p>
        </p:txBody>
      </p:sp>
      <p:cxnSp>
        <p:nvCxnSpPr>
          <p:cNvPr id="19" name="Straight Arrow Connector 18">
            <a:extLst>
              <a:ext uri="{FF2B5EF4-FFF2-40B4-BE49-F238E27FC236}">
                <a16:creationId xmlns:a16="http://schemas.microsoft.com/office/drawing/2014/main" xmlns="" id="{8A4ECC8A-44C2-48D2-B33E-236C59AB0B5C}"/>
              </a:ext>
            </a:extLst>
          </p:cNvPr>
          <p:cNvCxnSpPr>
            <a:cxnSpLocks/>
          </p:cNvCxnSpPr>
          <p:nvPr/>
        </p:nvCxnSpPr>
        <p:spPr>
          <a:xfrm flipH="1">
            <a:off x="6884332" y="3323287"/>
            <a:ext cx="18002" cy="500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Flowchart: Data 19">
            <a:extLst>
              <a:ext uri="{FF2B5EF4-FFF2-40B4-BE49-F238E27FC236}">
                <a16:creationId xmlns:a16="http://schemas.microsoft.com/office/drawing/2014/main" xmlns="" id="{68E5AC0D-92A1-4A12-91B9-318836055B25}"/>
              </a:ext>
            </a:extLst>
          </p:cNvPr>
          <p:cNvSpPr/>
          <p:nvPr/>
        </p:nvSpPr>
        <p:spPr>
          <a:xfrm>
            <a:off x="6260765" y="4722093"/>
            <a:ext cx="1332148" cy="468052"/>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Exp3</a:t>
            </a:r>
            <a:endParaRPr lang="en-GB"/>
          </a:p>
        </p:txBody>
      </p:sp>
      <p:cxnSp>
        <p:nvCxnSpPr>
          <p:cNvPr id="21" name="Straight Arrow Connector 20">
            <a:extLst>
              <a:ext uri="{FF2B5EF4-FFF2-40B4-BE49-F238E27FC236}">
                <a16:creationId xmlns:a16="http://schemas.microsoft.com/office/drawing/2014/main" xmlns="" id="{22EA1BED-7876-4AE9-87C9-B310386D92DA}"/>
              </a:ext>
            </a:extLst>
          </p:cNvPr>
          <p:cNvCxnSpPr>
            <a:cxnSpLocks/>
          </p:cNvCxnSpPr>
          <p:nvPr/>
        </p:nvCxnSpPr>
        <p:spPr>
          <a:xfrm flipH="1">
            <a:off x="6900761" y="4221268"/>
            <a:ext cx="18002" cy="5008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Rectangle: Rounded Corners 16">
            <a:extLst>
              <a:ext uri="{FF2B5EF4-FFF2-40B4-BE49-F238E27FC236}">
                <a16:creationId xmlns:a16="http://schemas.microsoft.com/office/drawing/2014/main" xmlns="" id="{9AD83459-1B13-46D4-AB6F-F038CA57437D}"/>
              </a:ext>
            </a:extLst>
          </p:cNvPr>
          <p:cNvSpPr/>
          <p:nvPr/>
        </p:nvSpPr>
        <p:spPr>
          <a:xfrm>
            <a:off x="6372200" y="5481228"/>
            <a:ext cx="1080120" cy="4403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Exit</a:t>
            </a:r>
            <a:endParaRPr lang="en-GB"/>
          </a:p>
        </p:txBody>
      </p:sp>
      <p:cxnSp>
        <p:nvCxnSpPr>
          <p:cNvPr id="23" name="Straight Arrow Connector 22">
            <a:extLst>
              <a:ext uri="{FF2B5EF4-FFF2-40B4-BE49-F238E27FC236}">
                <a16:creationId xmlns:a16="http://schemas.microsoft.com/office/drawing/2014/main" xmlns="" id="{537A1ED4-AA0F-42F3-9567-69E3C1887A36}"/>
              </a:ext>
            </a:extLst>
          </p:cNvPr>
          <p:cNvCxnSpPr>
            <a:cxnSpLocks/>
            <a:stCxn id="20" idx="4"/>
            <a:endCxn id="17" idx="0"/>
          </p:cNvCxnSpPr>
          <p:nvPr/>
        </p:nvCxnSpPr>
        <p:spPr>
          <a:xfrm flipH="1">
            <a:off x="6912260" y="5190145"/>
            <a:ext cx="14579" cy="2910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Connector: Elbow 25">
            <a:extLst>
              <a:ext uri="{FF2B5EF4-FFF2-40B4-BE49-F238E27FC236}">
                <a16:creationId xmlns:a16="http://schemas.microsoft.com/office/drawing/2014/main" xmlns="" id="{52C84CDE-46DE-4BF3-85CB-BA3B654A6D18}"/>
              </a:ext>
            </a:extLst>
          </p:cNvPr>
          <p:cNvCxnSpPr>
            <a:stCxn id="15" idx="3"/>
          </p:cNvCxnSpPr>
          <p:nvPr/>
        </p:nvCxnSpPr>
        <p:spPr>
          <a:xfrm>
            <a:off x="7797552" y="2932202"/>
            <a:ext cx="693985" cy="23162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4AC7F85A-ED01-40B8-8B87-0392C411DA97}"/>
              </a:ext>
            </a:extLst>
          </p:cNvPr>
          <p:cNvCxnSpPr>
            <a:cxnSpLocks/>
          </p:cNvCxnSpPr>
          <p:nvPr/>
        </p:nvCxnSpPr>
        <p:spPr>
          <a:xfrm flipH="1">
            <a:off x="6930262" y="5184074"/>
            <a:ext cx="1602179" cy="1531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xmlns="" id="{B6065FF4-3AA8-4947-875B-1BC0105655F3}"/>
              </a:ext>
            </a:extLst>
          </p:cNvPr>
          <p:cNvCxnSpPr>
            <a:cxnSpLocks/>
            <a:stCxn id="20" idx="2"/>
            <a:endCxn id="15" idx="1"/>
          </p:cNvCxnSpPr>
          <p:nvPr/>
        </p:nvCxnSpPr>
        <p:spPr>
          <a:xfrm rot="10800000">
            <a:off x="6012160" y="2932203"/>
            <a:ext cx="381820" cy="2023917"/>
          </a:xfrm>
          <a:prstGeom prst="bentConnector3">
            <a:avLst>
              <a:gd name="adj1" fmla="val 26710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xmlns="" id="{783DFF52-0E7A-48D7-A5CD-7B5A26F40CAC}"/>
              </a:ext>
            </a:extLst>
          </p:cNvPr>
          <p:cNvSpPr txBox="1"/>
          <p:nvPr/>
        </p:nvSpPr>
        <p:spPr>
          <a:xfrm>
            <a:off x="7706152" y="2502273"/>
            <a:ext cx="671979" cy="369332"/>
          </a:xfrm>
          <a:prstGeom prst="rect">
            <a:avLst/>
          </a:prstGeom>
          <a:noFill/>
        </p:spPr>
        <p:txBody>
          <a:bodyPr wrap="none" rtlCol="0">
            <a:spAutoFit/>
          </a:bodyPr>
          <a:lstStyle/>
          <a:p>
            <a:r>
              <a:rPr lang="en-US"/>
              <a:t>false</a:t>
            </a:r>
            <a:endParaRPr lang="en-GB"/>
          </a:p>
        </p:txBody>
      </p:sp>
      <p:sp>
        <p:nvSpPr>
          <p:cNvPr id="37" name="TextBox 36">
            <a:extLst>
              <a:ext uri="{FF2B5EF4-FFF2-40B4-BE49-F238E27FC236}">
                <a16:creationId xmlns:a16="http://schemas.microsoft.com/office/drawing/2014/main" xmlns="" id="{E23BAA67-63B8-4727-8AD9-49166459A3EE}"/>
              </a:ext>
            </a:extLst>
          </p:cNvPr>
          <p:cNvSpPr txBox="1"/>
          <p:nvPr/>
        </p:nvSpPr>
        <p:spPr>
          <a:xfrm>
            <a:off x="6294045" y="3347700"/>
            <a:ext cx="582211" cy="369332"/>
          </a:xfrm>
          <a:prstGeom prst="rect">
            <a:avLst/>
          </a:prstGeom>
          <a:noFill/>
        </p:spPr>
        <p:txBody>
          <a:bodyPr wrap="none" rtlCol="0">
            <a:spAutoFit/>
          </a:bodyPr>
          <a:lstStyle/>
          <a:p>
            <a:r>
              <a:rPr lang="en-US"/>
              <a:t>true</a:t>
            </a:r>
            <a:endParaRPr lang="en-GB"/>
          </a:p>
        </p:txBody>
      </p:sp>
    </p:spTree>
    <p:extLst>
      <p:ext uri="{BB962C8B-B14F-4D97-AF65-F5344CB8AC3E}">
        <p14:creationId xmlns:p14="http://schemas.microsoft.com/office/powerpoint/2010/main" val="37155751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6C2727-9369-4E88-AE73-87B4B18A1522}"/>
              </a:ext>
            </a:extLst>
          </p:cNvPr>
          <p:cNvSpPr>
            <a:spLocks noGrp="1"/>
          </p:cNvSpPr>
          <p:nvPr>
            <p:ph type="title"/>
          </p:nvPr>
        </p:nvSpPr>
        <p:spPr/>
        <p:txBody>
          <a:bodyPr/>
          <a:lstStyle/>
          <a:p>
            <a:r>
              <a:rPr lang="en-US"/>
              <a:t>Vòng lặp for – ví dụ</a:t>
            </a:r>
            <a:endParaRPr lang="en-GB"/>
          </a:p>
        </p:txBody>
      </p:sp>
      <p:sp>
        <p:nvSpPr>
          <p:cNvPr id="3" name="Content Placeholder 2">
            <a:extLst>
              <a:ext uri="{FF2B5EF4-FFF2-40B4-BE49-F238E27FC236}">
                <a16:creationId xmlns:a16="http://schemas.microsoft.com/office/drawing/2014/main" xmlns="" id="{7AD40006-5797-4C2B-AEB9-44BC7CE42050}"/>
              </a:ext>
            </a:extLst>
          </p:cNvPr>
          <p:cNvSpPr>
            <a:spLocks noGrp="1"/>
          </p:cNvSpPr>
          <p:nvPr>
            <p:ph idx="1"/>
          </p:nvPr>
        </p:nvSpPr>
        <p:spPr>
          <a:xfrm>
            <a:off x="323528" y="1091971"/>
            <a:ext cx="8676964" cy="5248275"/>
          </a:xfrm>
        </p:spPr>
        <p:txBody>
          <a:bodyPr/>
          <a:lstStyle/>
          <a:p>
            <a:pPr lvl="1"/>
            <a:r>
              <a:rPr lang="en-US" sz="2800"/>
              <a:t>Tính giá trị biểu thức </a:t>
            </a:r>
            <a:r>
              <a:rPr lang="en-US" sz="2800">
                <a:solidFill>
                  <a:srgbClr val="FF0000"/>
                </a:solidFill>
              </a:rPr>
              <a:t>2</a:t>
            </a:r>
            <a:r>
              <a:rPr lang="en-US" sz="2800" baseline="30000">
                <a:solidFill>
                  <a:srgbClr val="FF0000"/>
                </a:solidFill>
              </a:rPr>
              <a:t>n</a:t>
            </a:r>
            <a:r>
              <a:rPr lang="en-US" sz="2800"/>
              <a:t>, trong đó n nhập từ bàn phím.</a:t>
            </a:r>
            <a:endParaRPr lang="en-GB"/>
          </a:p>
        </p:txBody>
      </p:sp>
      <p:sp>
        <p:nvSpPr>
          <p:cNvPr id="4" name="Date Placeholder 3">
            <a:extLst>
              <a:ext uri="{FF2B5EF4-FFF2-40B4-BE49-F238E27FC236}">
                <a16:creationId xmlns:a16="http://schemas.microsoft.com/office/drawing/2014/main" xmlns="" id="{5FE815A2-BB0D-4645-A0F1-54527B91DE1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001D83CF-BD32-41A6-A4D6-1D225BC3B402}"/>
              </a:ext>
            </a:extLst>
          </p:cNvPr>
          <p:cNvSpPr>
            <a:spLocks noGrp="1"/>
          </p:cNvSpPr>
          <p:nvPr>
            <p:ph type="sldNum" sz="quarter" idx="11"/>
          </p:nvPr>
        </p:nvSpPr>
        <p:spPr/>
        <p:txBody>
          <a:bodyPr/>
          <a:lstStyle/>
          <a:p>
            <a:pPr>
              <a:defRPr/>
            </a:pPr>
            <a:fld id="{812A3249-7FF3-4311-A461-F791DB37E44E}" type="slidenum">
              <a:rPr lang="en-US" altLang="en-US" smtClean="0"/>
              <a:pPr>
                <a:defRPr/>
              </a:pPr>
              <a:t>115</a:t>
            </a:fld>
            <a:endParaRPr lang="en-US" altLang="en-US"/>
          </a:p>
        </p:txBody>
      </p:sp>
      <p:pic>
        <p:nvPicPr>
          <p:cNvPr id="6" name="Picture 5">
            <a:extLst>
              <a:ext uri="{FF2B5EF4-FFF2-40B4-BE49-F238E27FC236}">
                <a16:creationId xmlns:a16="http://schemas.microsoft.com/office/drawing/2014/main" xmlns="" id="{4AE2A6C2-4C27-4AC1-83A7-E4D73142AC61}"/>
              </a:ext>
            </a:extLst>
          </p:cNvPr>
          <p:cNvPicPr>
            <a:picLocks noChangeAspect="1"/>
          </p:cNvPicPr>
          <p:nvPr/>
        </p:nvPicPr>
        <p:blipFill>
          <a:blip r:embed="rId2"/>
          <a:stretch>
            <a:fillRect/>
          </a:stretch>
        </p:blipFill>
        <p:spPr>
          <a:xfrm>
            <a:off x="111032" y="1736812"/>
            <a:ext cx="8889460" cy="4204215"/>
          </a:xfrm>
          <a:prstGeom prst="rect">
            <a:avLst/>
          </a:prstGeom>
        </p:spPr>
      </p:pic>
      <p:pic>
        <p:nvPicPr>
          <p:cNvPr id="7" name="Picture 6">
            <a:extLst>
              <a:ext uri="{FF2B5EF4-FFF2-40B4-BE49-F238E27FC236}">
                <a16:creationId xmlns:a16="http://schemas.microsoft.com/office/drawing/2014/main" xmlns="" id="{53E9347D-5E88-425C-9591-E749DCEE8CE4}"/>
              </a:ext>
            </a:extLst>
          </p:cNvPr>
          <p:cNvPicPr>
            <a:picLocks noChangeAspect="1"/>
          </p:cNvPicPr>
          <p:nvPr/>
        </p:nvPicPr>
        <p:blipFill>
          <a:blip r:embed="rId3"/>
          <a:stretch>
            <a:fillRect/>
          </a:stretch>
        </p:blipFill>
        <p:spPr>
          <a:xfrm>
            <a:off x="4676878" y="3550208"/>
            <a:ext cx="4365959" cy="1296144"/>
          </a:xfrm>
          <a:prstGeom prst="rect">
            <a:avLst/>
          </a:prstGeom>
        </p:spPr>
      </p:pic>
    </p:spTree>
    <p:extLst>
      <p:ext uri="{BB962C8B-B14F-4D97-AF65-F5344CB8AC3E}">
        <p14:creationId xmlns:p14="http://schemas.microsoft.com/office/powerpoint/2010/main" val="36988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ED9228-13DB-4891-BBCC-BD82FECB58CA}"/>
              </a:ext>
            </a:extLst>
          </p:cNvPr>
          <p:cNvSpPr>
            <a:spLocks noGrp="1"/>
          </p:cNvSpPr>
          <p:nvPr>
            <p:ph type="title"/>
          </p:nvPr>
        </p:nvSpPr>
        <p:spPr/>
        <p:txBody>
          <a:bodyPr/>
          <a:lstStyle/>
          <a:p>
            <a:r>
              <a:rPr lang="en-US"/>
              <a:t>Vòng lặp for – Ví dụ</a:t>
            </a:r>
            <a:endParaRPr lang="en-GB"/>
          </a:p>
        </p:txBody>
      </p:sp>
      <p:sp>
        <p:nvSpPr>
          <p:cNvPr id="3" name="Content Placeholder 2">
            <a:extLst>
              <a:ext uri="{FF2B5EF4-FFF2-40B4-BE49-F238E27FC236}">
                <a16:creationId xmlns:a16="http://schemas.microsoft.com/office/drawing/2014/main" xmlns="" id="{B29CCD2E-9F2B-4792-A271-36C952BD693E}"/>
              </a:ext>
            </a:extLst>
          </p:cNvPr>
          <p:cNvSpPr>
            <a:spLocks noGrp="1"/>
          </p:cNvSpPr>
          <p:nvPr>
            <p:ph idx="1"/>
          </p:nvPr>
        </p:nvSpPr>
        <p:spPr/>
        <p:txBody>
          <a:bodyPr/>
          <a:lstStyle/>
          <a:p>
            <a:r>
              <a:rPr lang="en-US"/>
              <a:t>Nhập n từ bàn phím, tính n giai thừa</a:t>
            </a:r>
            <a:endParaRPr lang="en-GB"/>
          </a:p>
        </p:txBody>
      </p:sp>
      <p:sp>
        <p:nvSpPr>
          <p:cNvPr id="4" name="Date Placeholder 3">
            <a:extLst>
              <a:ext uri="{FF2B5EF4-FFF2-40B4-BE49-F238E27FC236}">
                <a16:creationId xmlns:a16="http://schemas.microsoft.com/office/drawing/2014/main" xmlns="" id="{1C9AE57C-9685-4D41-84D0-41A66BF82C76}"/>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4663C10-64A1-4DAA-8CAD-D1AB1958F97B}"/>
              </a:ext>
            </a:extLst>
          </p:cNvPr>
          <p:cNvSpPr>
            <a:spLocks noGrp="1"/>
          </p:cNvSpPr>
          <p:nvPr>
            <p:ph type="sldNum" sz="quarter" idx="11"/>
          </p:nvPr>
        </p:nvSpPr>
        <p:spPr/>
        <p:txBody>
          <a:bodyPr/>
          <a:lstStyle/>
          <a:p>
            <a:pPr>
              <a:defRPr/>
            </a:pPr>
            <a:fld id="{812A3249-7FF3-4311-A461-F791DB37E44E}" type="slidenum">
              <a:rPr lang="en-US" altLang="en-US" smtClean="0"/>
              <a:pPr>
                <a:defRPr/>
              </a:pPr>
              <a:t>116</a:t>
            </a:fld>
            <a:endParaRPr lang="en-US" altLang="en-US"/>
          </a:p>
        </p:txBody>
      </p:sp>
      <p:sp>
        <p:nvSpPr>
          <p:cNvPr id="6" name="TextBox 5">
            <a:extLst>
              <a:ext uri="{FF2B5EF4-FFF2-40B4-BE49-F238E27FC236}">
                <a16:creationId xmlns:a16="http://schemas.microsoft.com/office/drawing/2014/main" xmlns="" id="{7245EC52-E824-40BF-9FF9-6EFAB29719B9}"/>
              </a:ext>
            </a:extLst>
          </p:cNvPr>
          <p:cNvSpPr txBox="1"/>
          <p:nvPr/>
        </p:nvSpPr>
        <p:spPr>
          <a:xfrm>
            <a:off x="1295636" y="1880828"/>
            <a:ext cx="5782352" cy="2123658"/>
          </a:xfrm>
          <a:prstGeom prst="rect">
            <a:avLst/>
          </a:prstGeom>
          <a:noFill/>
        </p:spPr>
        <p:txBody>
          <a:bodyPr wrap="none" rtlCol="0">
            <a:spAutoFit/>
          </a:bodyPr>
          <a:lstStyle/>
          <a:p>
            <a:pPr algn="l"/>
            <a:r>
              <a:rPr lang="en-GB" sz="2200" b="1">
                <a:solidFill>
                  <a:srgbClr val="7F0055"/>
                </a:solidFill>
                <a:latin typeface="Consolas" panose="020B0609020204030204" pitchFamily="49" charset="0"/>
              </a:rPr>
              <a:t>int</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n</a:t>
            </a:r>
            <a:r>
              <a:rPr lang="en-GB" sz="2200" b="1">
                <a:solidFill>
                  <a:srgbClr val="000000"/>
                </a:solidFill>
                <a:latin typeface="Consolas" panose="020B0609020204030204" pitchFamily="49" charset="0"/>
              </a:rPr>
              <a:t>=</a:t>
            </a:r>
            <a:r>
              <a:rPr lang="en-GB" sz="2200" b="1">
                <a:solidFill>
                  <a:srgbClr val="6A3E3E"/>
                </a:solidFill>
                <a:latin typeface="Consolas" panose="020B0609020204030204" pitchFamily="49" charset="0"/>
              </a:rPr>
              <a:t>sc</a:t>
            </a:r>
            <a:r>
              <a:rPr lang="en-GB" sz="2200" b="1">
                <a:solidFill>
                  <a:srgbClr val="000000"/>
                </a:solidFill>
                <a:latin typeface="Consolas" panose="020B0609020204030204" pitchFamily="49" charset="0"/>
              </a:rPr>
              <a:t>.nextInt();</a:t>
            </a:r>
          </a:p>
          <a:p>
            <a:pPr algn="l"/>
            <a:r>
              <a:rPr lang="en-GB" sz="2200" b="1">
                <a:solidFill>
                  <a:srgbClr val="7F0055"/>
                </a:solidFill>
                <a:latin typeface="Consolas" panose="020B0609020204030204" pitchFamily="49" charset="0"/>
              </a:rPr>
              <a:t>int</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giaiThua</a:t>
            </a:r>
            <a:r>
              <a:rPr lang="en-GB" sz="2200" b="1">
                <a:solidFill>
                  <a:srgbClr val="000000"/>
                </a:solidFill>
                <a:latin typeface="Consolas" panose="020B0609020204030204" pitchFamily="49" charset="0"/>
              </a:rPr>
              <a:t>=1;</a:t>
            </a:r>
          </a:p>
          <a:p>
            <a:pPr algn="l"/>
            <a:r>
              <a:rPr lang="nn-NO" sz="2200" b="1">
                <a:solidFill>
                  <a:srgbClr val="7F0055"/>
                </a:solidFill>
                <a:latin typeface="Consolas" panose="020B0609020204030204" pitchFamily="49" charset="0"/>
              </a:rPr>
              <a:t>for</a:t>
            </a:r>
            <a:r>
              <a:rPr lang="nn-NO" sz="2200" b="1">
                <a:solidFill>
                  <a:srgbClr val="000000"/>
                </a:solidFill>
                <a:latin typeface="Consolas" panose="020B0609020204030204" pitchFamily="49" charset="0"/>
              </a:rPr>
              <a:t>(</a:t>
            </a:r>
            <a:r>
              <a:rPr lang="nn-NO" sz="2200" b="1">
                <a:solidFill>
                  <a:srgbClr val="7F0055"/>
                </a:solidFill>
                <a:latin typeface="Consolas" panose="020B0609020204030204" pitchFamily="49" charset="0"/>
              </a:rPr>
              <a:t>int</a:t>
            </a:r>
            <a:r>
              <a:rPr lang="nn-NO" sz="2200" b="1">
                <a:solidFill>
                  <a:srgbClr val="000000"/>
                </a:solidFill>
                <a:latin typeface="Consolas" panose="020B0609020204030204" pitchFamily="49" charset="0"/>
              </a:rPr>
              <a:t> </a:t>
            </a:r>
            <a:r>
              <a:rPr lang="nn-NO" sz="2200" b="1">
                <a:solidFill>
                  <a:srgbClr val="6A3E3E"/>
                </a:solidFill>
                <a:latin typeface="Consolas" panose="020B0609020204030204" pitchFamily="49" charset="0"/>
              </a:rPr>
              <a:t>i</a:t>
            </a:r>
            <a:r>
              <a:rPr lang="nn-NO" sz="2200" b="1">
                <a:solidFill>
                  <a:srgbClr val="000000"/>
                </a:solidFill>
                <a:latin typeface="Consolas" panose="020B0609020204030204" pitchFamily="49" charset="0"/>
              </a:rPr>
              <a:t>=1; </a:t>
            </a:r>
            <a:r>
              <a:rPr lang="nn-NO" sz="2200" b="1">
                <a:solidFill>
                  <a:srgbClr val="6A3E3E"/>
                </a:solidFill>
                <a:latin typeface="Consolas" panose="020B0609020204030204" pitchFamily="49" charset="0"/>
              </a:rPr>
              <a:t>i</a:t>
            </a:r>
            <a:r>
              <a:rPr lang="nn-NO" sz="2200" b="1">
                <a:solidFill>
                  <a:srgbClr val="000000"/>
                </a:solidFill>
                <a:latin typeface="Consolas" panose="020B0609020204030204" pitchFamily="49" charset="0"/>
              </a:rPr>
              <a:t>&lt;=</a:t>
            </a:r>
            <a:r>
              <a:rPr lang="nn-NO" sz="2200" b="1">
                <a:solidFill>
                  <a:srgbClr val="6A3E3E"/>
                </a:solidFill>
                <a:latin typeface="Consolas" panose="020B0609020204030204" pitchFamily="49" charset="0"/>
              </a:rPr>
              <a:t>n</a:t>
            </a:r>
            <a:r>
              <a:rPr lang="nn-NO" sz="2200" b="1">
                <a:solidFill>
                  <a:srgbClr val="000000"/>
                </a:solidFill>
                <a:latin typeface="Consolas" panose="020B0609020204030204" pitchFamily="49" charset="0"/>
              </a:rPr>
              <a:t>; </a:t>
            </a:r>
            <a:r>
              <a:rPr lang="nn-NO" sz="2200" b="1">
                <a:solidFill>
                  <a:srgbClr val="6A3E3E"/>
                </a:solidFill>
                <a:latin typeface="Consolas" panose="020B0609020204030204" pitchFamily="49" charset="0"/>
              </a:rPr>
              <a:t>i</a:t>
            </a:r>
            <a:r>
              <a:rPr lang="nn-NO" sz="2200" b="1">
                <a:solidFill>
                  <a:srgbClr val="000000"/>
                </a:solidFill>
                <a:latin typeface="Consolas" panose="020B0609020204030204" pitchFamily="49" charset="0"/>
              </a:rPr>
              <a:t>++) {</a:t>
            </a:r>
          </a:p>
          <a:p>
            <a:pPr algn="l"/>
            <a:r>
              <a:rPr lang="en-GB" sz="2200">
                <a:solidFill>
                  <a:srgbClr val="6A3E3E"/>
                </a:solidFill>
                <a:latin typeface="Consolas" panose="020B0609020204030204" pitchFamily="49" charset="0"/>
              </a:rPr>
              <a:t>giaiThua</a:t>
            </a:r>
            <a:r>
              <a:rPr lang="en-GB" sz="2200">
                <a:solidFill>
                  <a:srgbClr val="000000"/>
                </a:solidFill>
                <a:latin typeface="Consolas" panose="020B0609020204030204" pitchFamily="49" charset="0"/>
              </a:rPr>
              <a:t>=</a:t>
            </a:r>
            <a:r>
              <a:rPr lang="en-GB" sz="2200">
                <a:solidFill>
                  <a:srgbClr val="6A3E3E"/>
                </a:solidFill>
                <a:latin typeface="Consolas" panose="020B0609020204030204" pitchFamily="49" charset="0"/>
              </a:rPr>
              <a:t>giaiThua</a:t>
            </a:r>
            <a:r>
              <a:rPr lang="en-GB" sz="2200">
                <a:solidFill>
                  <a:srgbClr val="000000"/>
                </a:solidFill>
                <a:latin typeface="Consolas" panose="020B0609020204030204" pitchFamily="49" charset="0"/>
              </a:rPr>
              <a:t>*</a:t>
            </a:r>
            <a:r>
              <a:rPr lang="en-GB" sz="2200">
                <a:solidFill>
                  <a:srgbClr val="6A3E3E"/>
                </a:solidFill>
                <a:latin typeface="Consolas" panose="020B0609020204030204" pitchFamily="49" charset="0"/>
              </a:rPr>
              <a:t>i</a:t>
            </a:r>
            <a:r>
              <a:rPr lang="en-GB" sz="2200">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6A3E3E"/>
                </a:solidFill>
                <a:latin typeface="Consolas" panose="020B0609020204030204" pitchFamily="49" charset="0"/>
              </a:rPr>
              <a:t>n</a:t>
            </a:r>
            <a:r>
              <a:rPr lang="en-GB" sz="2200" b="1" i="1">
                <a:solidFill>
                  <a:srgbClr val="000000"/>
                </a:solidFill>
                <a:latin typeface="Consolas" panose="020B0609020204030204" pitchFamily="49" charset="0"/>
              </a:rPr>
              <a:t>+</a:t>
            </a:r>
            <a:r>
              <a:rPr lang="en-GB" sz="2200" b="1" i="1">
                <a:solidFill>
                  <a:srgbClr val="2A00FF"/>
                </a:solidFill>
                <a:latin typeface="Consolas" panose="020B0609020204030204" pitchFamily="49" charset="0"/>
              </a:rPr>
              <a:t>"!="</a:t>
            </a:r>
            <a:r>
              <a:rPr lang="en-GB" sz="2200" b="1" i="1">
                <a:solidFill>
                  <a:srgbClr val="000000"/>
                </a:solidFill>
                <a:latin typeface="Consolas" panose="020B0609020204030204" pitchFamily="49" charset="0"/>
              </a:rPr>
              <a:t>+</a:t>
            </a:r>
            <a:r>
              <a:rPr lang="en-GB" sz="2200" b="1" i="1">
                <a:solidFill>
                  <a:srgbClr val="6A3E3E"/>
                </a:solidFill>
                <a:latin typeface="Consolas" panose="020B0609020204030204" pitchFamily="49" charset="0"/>
              </a:rPr>
              <a:t>giaiThua</a:t>
            </a:r>
            <a:r>
              <a:rPr lang="en-GB" sz="2200" b="1" i="1">
                <a:solidFill>
                  <a:srgbClr val="000000"/>
                </a:solidFill>
                <a:latin typeface="Consolas" panose="020B0609020204030204" pitchFamily="49" charset="0"/>
              </a:rPr>
              <a:t>);</a:t>
            </a:r>
            <a:endParaRPr lang="en-GB" sz="2200"/>
          </a:p>
        </p:txBody>
      </p:sp>
    </p:spTree>
    <p:extLst>
      <p:ext uri="{BB962C8B-B14F-4D97-AF65-F5344CB8AC3E}">
        <p14:creationId xmlns:p14="http://schemas.microsoft.com/office/powerpoint/2010/main" val="318627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CA6AD-F9B5-4A93-A447-CEB17B8C7E0D}"/>
              </a:ext>
            </a:extLst>
          </p:cNvPr>
          <p:cNvSpPr>
            <a:spLocks noGrp="1"/>
          </p:cNvSpPr>
          <p:nvPr>
            <p:ph type="title"/>
          </p:nvPr>
        </p:nvSpPr>
        <p:spPr/>
        <p:txBody>
          <a:bodyPr/>
          <a:lstStyle/>
          <a:p>
            <a:r>
              <a:rPr lang="en-US"/>
              <a:t>Ý nghĩa và cách sử dụng break, continue</a:t>
            </a:r>
            <a:endParaRPr lang="en-GB"/>
          </a:p>
        </p:txBody>
      </p:sp>
      <p:sp>
        <p:nvSpPr>
          <p:cNvPr id="3" name="Content Placeholder 2">
            <a:extLst>
              <a:ext uri="{FF2B5EF4-FFF2-40B4-BE49-F238E27FC236}">
                <a16:creationId xmlns:a16="http://schemas.microsoft.com/office/drawing/2014/main" xmlns="" id="{CD28176A-0E5C-40C5-853E-BD3AE04D5071}"/>
              </a:ext>
            </a:extLst>
          </p:cNvPr>
          <p:cNvSpPr>
            <a:spLocks noGrp="1"/>
          </p:cNvSpPr>
          <p:nvPr>
            <p:ph idx="1"/>
          </p:nvPr>
        </p:nvSpPr>
        <p:spPr/>
        <p:txBody>
          <a:bodyPr/>
          <a:lstStyle/>
          <a:p>
            <a:r>
              <a:rPr lang="en-US"/>
              <a:t>Cách dùng break</a:t>
            </a:r>
          </a:p>
          <a:p>
            <a:pPr lvl="1"/>
            <a:r>
              <a:rPr lang="en-US"/>
              <a:t>Dùng để thoát khỏi vòng lặp chứa nó trực tiếp (không làm bất kỳ dòng lệnh nào bên dưới nữa).</a:t>
            </a:r>
          </a:p>
          <a:p>
            <a:pPr lvl="1"/>
            <a:r>
              <a:rPr lang="en-US"/>
              <a:t>Thường khi đã đạt được giới hạn nào đó hoặc muốn thoát khỏi vòng lặp vĩnh cửu ta sẽ dung break</a:t>
            </a:r>
          </a:p>
        </p:txBody>
      </p:sp>
      <p:sp>
        <p:nvSpPr>
          <p:cNvPr id="4" name="Date Placeholder 3">
            <a:extLst>
              <a:ext uri="{FF2B5EF4-FFF2-40B4-BE49-F238E27FC236}">
                <a16:creationId xmlns:a16="http://schemas.microsoft.com/office/drawing/2014/main" xmlns="" id="{4A033715-86CC-431F-87E8-413AD477B49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F2E0D69-C485-4E03-B3E3-2D516B531FAD}"/>
              </a:ext>
            </a:extLst>
          </p:cNvPr>
          <p:cNvSpPr>
            <a:spLocks noGrp="1"/>
          </p:cNvSpPr>
          <p:nvPr>
            <p:ph type="sldNum" sz="quarter" idx="11"/>
          </p:nvPr>
        </p:nvSpPr>
        <p:spPr/>
        <p:txBody>
          <a:bodyPr/>
          <a:lstStyle/>
          <a:p>
            <a:pPr>
              <a:defRPr/>
            </a:pPr>
            <a:fld id="{812A3249-7FF3-4311-A461-F791DB37E44E}" type="slidenum">
              <a:rPr lang="en-US" altLang="en-US" smtClean="0"/>
              <a:pPr>
                <a:defRPr/>
              </a:pPr>
              <a:t>117</a:t>
            </a:fld>
            <a:endParaRPr lang="en-US" altLang="en-US"/>
          </a:p>
        </p:txBody>
      </p:sp>
    </p:spTree>
    <p:extLst>
      <p:ext uri="{BB962C8B-B14F-4D97-AF65-F5344CB8AC3E}">
        <p14:creationId xmlns:p14="http://schemas.microsoft.com/office/powerpoint/2010/main" val="274809088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CA6AD-F9B5-4A93-A447-CEB17B8C7E0D}"/>
              </a:ext>
            </a:extLst>
          </p:cNvPr>
          <p:cNvSpPr>
            <a:spLocks noGrp="1"/>
          </p:cNvSpPr>
          <p:nvPr>
            <p:ph type="title"/>
          </p:nvPr>
        </p:nvSpPr>
        <p:spPr/>
        <p:txBody>
          <a:bodyPr/>
          <a:lstStyle/>
          <a:p>
            <a:r>
              <a:rPr lang="en-US"/>
              <a:t>Ý nghĩa và cách sử dụng break, continue</a:t>
            </a:r>
            <a:endParaRPr lang="en-GB"/>
          </a:p>
        </p:txBody>
      </p:sp>
      <p:sp>
        <p:nvSpPr>
          <p:cNvPr id="3" name="Content Placeholder 2">
            <a:extLst>
              <a:ext uri="{FF2B5EF4-FFF2-40B4-BE49-F238E27FC236}">
                <a16:creationId xmlns:a16="http://schemas.microsoft.com/office/drawing/2014/main" xmlns="" id="{CD28176A-0E5C-40C5-853E-BD3AE04D5071}"/>
              </a:ext>
            </a:extLst>
          </p:cNvPr>
          <p:cNvSpPr>
            <a:spLocks noGrp="1"/>
          </p:cNvSpPr>
          <p:nvPr>
            <p:ph idx="1"/>
          </p:nvPr>
        </p:nvSpPr>
        <p:spPr/>
        <p:txBody>
          <a:bodyPr/>
          <a:lstStyle/>
          <a:p>
            <a:r>
              <a:rPr lang="en-US"/>
              <a:t>Cách dùng break</a:t>
            </a:r>
          </a:p>
          <a:p>
            <a:r>
              <a:rPr lang="en-US"/>
              <a:t>Ví dụ thoát vòng lặp khi đạt được giới hạn</a:t>
            </a:r>
          </a:p>
          <a:p>
            <a:endParaRPr lang="en-US"/>
          </a:p>
          <a:p>
            <a:endParaRPr lang="en-US"/>
          </a:p>
          <a:p>
            <a:endParaRPr lang="en-US"/>
          </a:p>
          <a:p>
            <a:endParaRPr lang="en-US"/>
          </a:p>
          <a:p>
            <a:endParaRPr lang="en-US"/>
          </a:p>
          <a:p>
            <a:endParaRPr lang="en-US"/>
          </a:p>
          <a:p>
            <a:pPr lvl="1"/>
            <a:r>
              <a:rPr lang="en-US"/>
              <a:t>i=?</a:t>
            </a:r>
          </a:p>
          <a:p>
            <a:pPr lvl="1"/>
            <a:r>
              <a:rPr lang="en-US"/>
              <a:t>t=?</a:t>
            </a:r>
          </a:p>
        </p:txBody>
      </p:sp>
      <p:sp>
        <p:nvSpPr>
          <p:cNvPr id="4" name="Date Placeholder 3">
            <a:extLst>
              <a:ext uri="{FF2B5EF4-FFF2-40B4-BE49-F238E27FC236}">
                <a16:creationId xmlns:a16="http://schemas.microsoft.com/office/drawing/2014/main" xmlns="" id="{4A033715-86CC-431F-87E8-413AD477B49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F2E0D69-C485-4E03-B3E3-2D516B531FAD}"/>
              </a:ext>
            </a:extLst>
          </p:cNvPr>
          <p:cNvSpPr>
            <a:spLocks noGrp="1"/>
          </p:cNvSpPr>
          <p:nvPr>
            <p:ph type="sldNum" sz="quarter" idx="11"/>
          </p:nvPr>
        </p:nvSpPr>
        <p:spPr/>
        <p:txBody>
          <a:bodyPr/>
          <a:lstStyle/>
          <a:p>
            <a:pPr>
              <a:defRPr/>
            </a:pPr>
            <a:fld id="{812A3249-7FF3-4311-A461-F791DB37E44E}" type="slidenum">
              <a:rPr lang="en-US" altLang="en-US" smtClean="0"/>
              <a:pPr>
                <a:defRPr/>
              </a:pPr>
              <a:t>118</a:t>
            </a:fld>
            <a:endParaRPr lang="en-US" altLang="en-US"/>
          </a:p>
        </p:txBody>
      </p:sp>
      <p:sp>
        <p:nvSpPr>
          <p:cNvPr id="6" name="TextBox 5">
            <a:extLst>
              <a:ext uri="{FF2B5EF4-FFF2-40B4-BE49-F238E27FC236}">
                <a16:creationId xmlns:a16="http://schemas.microsoft.com/office/drawing/2014/main" xmlns="" id="{ED3171A8-8F26-4C25-96DF-2CE4D46A1607}"/>
              </a:ext>
            </a:extLst>
          </p:cNvPr>
          <p:cNvSpPr txBox="1"/>
          <p:nvPr/>
        </p:nvSpPr>
        <p:spPr>
          <a:xfrm>
            <a:off x="1097158" y="2204864"/>
            <a:ext cx="1890666" cy="3139321"/>
          </a:xfrm>
          <a:prstGeom prst="rect">
            <a:avLst/>
          </a:prstGeom>
          <a:noFill/>
        </p:spPr>
        <p:txBody>
          <a:bodyPr wrap="square" rtlCol="0">
            <a:spAutoFit/>
          </a:bodyPr>
          <a:lstStyle/>
          <a:p>
            <a:r>
              <a:rPr lang="en-US" sz="2200"/>
              <a:t>int n=10;</a:t>
            </a:r>
          </a:p>
          <a:p>
            <a:r>
              <a:rPr lang="en-US" sz="2200"/>
              <a:t>int i=0;</a:t>
            </a:r>
          </a:p>
          <a:p>
            <a:r>
              <a:rPr lang="en-US" sz="2200"/>
              <a:t>int t=0;</a:t>
            </a:r>
          </a:p>
          <a:p>
            <a:r>
              <a:rPr lang="en-US" sz="2200"/>
              <a:t>While(i&lt;n){</a:t>
            </a:r>
          </a:p>
          <a:p>
            <a:r>
              <a:rPr lang="en-US" sz="2200"/>
              <a:t>t=t+i;</a:t>
            </a:r>
          </a:p>
          <a:p>
            <a:r>
              <a:rPr lang="en-US" sz="2200"/>
              <a:t>if(t&gt;=5)	</a:t>
            </a:r>
          </a:p>
          <a:p>
            <a:r>
              <a:rPr lang="en-US" sz="2200"/>
              <a:t>       break;</a:t>
            </a:r>
          </a:p>
          <a:p>
            <a:r>
              <a:rPr lang="en-US" sz="2200"/>
              <a:t>i++;</a:t>
            </a:r>
          </a:p>
          <a:p>
            <a:r>
              <a:rPr lang="en-US" sz="2200"/>
              <a:t>}</a:t>
            </a:r>
            <a:endParaRPr lang="en-GB" sz="2200"/>
          </a:p>
        </p:txBody>
      </p:sp>
      <p:sp>
        <p:nvSpPr>
          <p:cNvPr id="7" name="TextBox 6">
            <a:extLst>
              <a:ext uri="{FF2B5EF4-FFF2-40B4-BE49-F238E27FC236}">
                <a16:creationId xmlns:a16="http://schemas.microsoft.com/office/drawing/2014/main" xmlns="" id="{F30049CB-F99E-44E3-B1D0-12C010214547}"/>
              </a:ext>
            </a:extLst>
          </p:cNvPr>
          <p:cNvSpPr txBox="1"/>
          <p:nvPr/>
        </p:nvSpPr>
        <p:spPr>
          <a:xfrm>
            <a:off x="4103950" y="2456892"/>
            <a:ext cx="4104456" cy="2123658"/>
          </a:xfrm>
          <a:prstGeom prst="rect">
            <a:avLst/>
          </a:prstGeom>
          <a:noFill/>
        </p:spPr>
        <p:txBody>
          <a:bodyPr wrap="square" rtlCol="0">
            <a:spAutoFit/>
          </a:bodyPr>
          <a:lstStyle/>
          <a:p>
            <a:r>
              <a:rPr lang="en-US" sz="2200"/>
              <a:t>i=0, t=0</a:t>
            </a:r>
          </a:p>
          <a:p>
            <a:r>
              <a:rPr lang="en-US" sz="2200"/>
              <a:t>1)t=t+i=0+0, i++</a:t>
            </a:r>
            <a:r>
              <a:rPr lang="en-US" sz="2200">
                <a:sym typeface="Wingdings" panose="05000000000000000000" pitchFamily="2" charset="2"/>
              </a:rPr>
              <a:t>i=1</a:t>
            </a:r>
          </a:p>
          <a:p>
            <a:r>
              <a:rPr lang="en-US" sz="2200">
                <a:sym typeface="Wingdings" panose="05000000000000000000" pitchFamily="2" charset="2"/>
              </a:rPr>
              <a:t>2)t=t+i=0+1=1,i++i=2</a:t>
            </a:r>
          </a:p>
          <a:p>
            <a:r>
              <a:rPr lang="en-US" sz="2200">
                <a:sym typeface="Wingdings" panose="05000000000000000000" pitchFamily="2" charset="2"/>
              </a:rPr>
              <a:t>3)t=t+i=1+2=3, i++i=3</a:t>
            </a:r>
          </a:p>
          <a:p>
            <a:r>
              <a:rPr lang="en-US" sz="2200">
                <a:sym typeface="Wingdings" panose="05000000000000000000" pitchFamily="2" charset="2"/>
              </a:rPr>
              <a:t>4)t=t+i=3+3=6, dừng </a:t>
            </a:r>
          </a:p>
          <a:p>
            <a:r>
              <a:rPr lang="en-US" sz="2200">
                <a:sym typeface="Wingdings" panose="05000000000000000000" pitchFamily="2" charset="2"/>
              </a:rPr>
              <a:t>Vì 6&gt;=5break;</a:t>
            </a:r>
            <a:endParaRPr lang="en-GB" sz="2200"/>
          </a:p>
        </p:txBody>
      </p:sp>
    </p:spTree>
    <p:extLst>
      <p:ext uri="{BB962C8B-B14F-4D97-AF65-F5344CB8AC3E}">
        <p14:creationId xmlns:p14="http://schemas.microsoft.com/office/powerpoint/2010/main" val="144051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CA6AD-F9B5-4A93-A447-CEB17B8C7E0D}"/>
              </a:ext>
            </a:extLst>
          </p:cNvPr>
          <p:cNvSpPr>
            <a:spLocks noGrp="1"/>
          </p:cNvSpPr>
          <p:nvPr>
            <p:ph type="title"/>
          </p:nvPr>
        </p:nvSpPr>
        <p:spPr/>
        <p:txBody>
          <a:bodyPr/>
          <a:lstStyle/>
          <a:p>
            <a:r>
              <a:rPr lang="en-US"/>
              <a:t>Ý nghĩa và cách sử dụng break, continue</a:t>
            </a:r>
            <a:endParaRPr lang="en-GB"/>
          </a:p>
        </p:txBody>
      </p:sp>
      <p:sp>
        <p:nvSpPr>
          <p:cNvPr id="3" name="Content Placeholder 2">
            <a:extLst>
              <a:ext uri="{FF2B5EF4-FFF2-40B4-BE49-F238E27FC236}">
                <a16:creationId xmlns:a16="http://schemas.microsoft.com/office/drawing/2014/main" xmlns="" id="{CD28176A-0E5C-40C5-853E-BD3AE04D5071}"/>
              </a:ext>
            </a:extLst>
          </p:cNvPr>
          <p:cNvSpPr>
            <a:spLocks noGrp="1"/>
          </p:cNvSpPr>
          <p:nvPr>
            <p:ph idx="1"/>
          </p:nvPr>
        </p:nvSpPr>
        <p:spPr/>
        <p:txBody>
          <a:bodyPr/>
          <a:lstStyle/>
          <a:p>
            <a:r>
              <a:rPr lang="en-US"/>
              <a:t>Ví dụ thoát vòng lặp vĩnh cửu</a:t>
            </a:r>
          </a:p>
          <a:p>
            <a:endParaRPr lang="en-US"/>
          </a:p>
          <a:p>
            <a:endParaRPr lang="en-US"/>
          </a:p>
          <a:p>
            <a:endParaRPr lang="en-US"/>
          </a:p>
          <a:p>
            <a:endParaRPr lang="en-US"/>
          </a:p>
          <a:p>
            <a:endParaRPr lang="en-US"/>
          </a:p>
          <a:p>
            <a:endParaRPr lang="en-US"/>
          </a:p>
        </p:txBody>
      </p:sp>
      <p:sp>
        <p:nvSpPr>
          <p:cNvPr id="4" name="Date Placeholder 3">
            <a:extLst>
              <a:ext uri="{FF2B5EF4-FFF2-40B4-BE49-F238E27FC236}">
                <a16:creationId xmlns:a16="http://schemas.microsoft.com/office/drawing/2014/main" xmlns="" id="{4A033715-86CC-431F-87E8-413AD477B49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F2E0D69-C485-4E03-B3E3-2D516B531FAD}"/>
              </a:ext>
            </a:extLst>
          </p:cNvPr>
          <p:cNvSpPr>
            <a:spLocks noGrp="1"/>
          </p:cNvSpPr>
          <p:nvPr>
            <p:ph type="sldNum" sz="quarter" idx="11"/>
          </p:nvPr>
        </p:nvSpPr>
        <p:spPr/>
        <p:txBody>
          <a:bodyPr/>
          <a:lstStyle/>
          <a:p>
            <a:pPr>
              <a:defRPr/>
            </a:pPr>
            <a:fld id="{812A3249-7FF3-4311-A461-F791DB37E44E}" type="slidenum">
              <a:rPr lang="en-US" altLang="en-US" smtClean="0"/>
              <a:pPr>
                <a:defRPr/>
              </a:pPr>
              <a:t>119</a:t>
            </a:fld>
            <a:endParaRPr lang="en-US" altLang="en-US"/>
          </a:p>
        </p:txBody>
      </p:sp>
      <p:sp>
        <p:nvSpPr>
          <p:cNvPr id="8" name="TextBox 7">
            <a:extLst>
              <a:ext uri="{FF2B5EF4-FFF2-40B4-BE49-F238E27FC236}">
                <a16:creationId xmlns:a16="http://schemas.microsoft.com/office/drawing/2014/main" xmlns="" id="{70A6D7FD-632F-4B8A-94C7-F65B705F5078}"/>
              </a:ext>
            </a:extLst>
          </p:cNvPr>
          <p:cNvSpPr txBox="1"/>
          <p:nvPr/>
        </p:nvSpPr>
        <p:spPr>
          <a:xfrm>
            <a:off x="1338410" y="1772816"/>
            <a:ext cx="6009979" cy="4247317"/>
          </a:xfrm>
          <a:prstGeom prst="rect">
            <a:avLst/>
          </a:prstGeom>
          <a:noFill/>
        </p:spPr>
        <p:txBody>
          <a:bodyPr wrap="none" rtlCol="0">
            <a:spAutoFit/>
          </a:bodyPr>
          <a:lstStyle/>
          <a:p>
            <a:pPr algn="l"/>
            <a:r>
              <a:rPr lang="en-GB" sz="1800" b="1">
                <a:solidFill>
                  <a:srgbClr val="7F0055"/>
                </a:solidFill>
                <a:latin typeface="Consolas" panose="020B0609020204030204" pitchFamily="49" charset="0"/>
              </a:rPr>
              <a:t>while</a:t>
            </a:r>
            <a:r>
              <a:rPr lang="en-GB" sz="1800" b="1">
                <a:solidFill>
                  <a:srgbClr val="000000"/>
                </a:solidFill>
                <a:latin typeface="Consolas" panose="020B0609020204030204" pitchFamily="49" charset="0"/>
              </a:rPr>
              <a:t>(</a:t>
            </a:r>
            <a:r>
              <a:rPr lang="en-GB" sz="1800" b="1">
                <a:solidFill>
                  <a:srgbClr val="7F0055"/>
                </a:solidFill>
                <a:latin typeface="Consolas" panose="020B0609020204030204" pitchFamily="49" charset="0"/>
              </a:rPr>
              <a:t>true</a:t>
            </a:r>
            <a:r>
              <a:rPr lang="en-GB" sz="1800" b="1">
                <a:solidFill>
                  <a:srgbClr val="000000"/>
                </a:solidFill>
                <a:latin typeface="Consolas" panose="020B0609020204030204" pitchFamily="49" charset="0"/>
              </a:rPr>
              <a:t>)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a:t>
            </a:r>
            <a:r>
              <a:rPr lang="en-GB" sz="1800" b="1" i="1">
                <a:solidFill>
                  <a:srgbClr val="2A00FF"/>
                </a:solidFill>
                <a:latin typeface="Consolas" panose="020B0609020204030204" pitchFamily="49" charset="0"/>
              </a:rPr>
              <a:t>"Nhập a = "</a:t>
            </a:r>
            <a:r>
              <a:rPr lang="en-GB" sz="1800" b="1" i="1">
                <a:solidFill>
                  <a:srgbClr val="000000"/>
                </a:solidFill>
                <a:latin typeface="Consolas" panose="020B0609020204030204" pitchFamily="49" charset="0"/>
              </a:rPr>
              <a:t>);</a:t>
            </a:r>
          </a:p>
          <a:p>
            <a:pPr algn="l"/>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 </a:t>
            </a:r>
            <a:r>
              <a:rPr lang="en-CA" sz="1800" b="1">
                <a:solidFill>
                  <a:srgbClr val="6A3E3E"/>
                </a:solidFill>
                <a:latin typeface="Consolas" panose="020B0609020204030204" pitchFamily="49" charset="0"/>
              </a:rPr>
              <a:t>a</a:t>
            </a:r>
            <a:r>
              <a:rPr lang="en-CA" sz="1800" b="1">
                <a:solidFill>
                  <a:srgbClr val="000000"/>
                </a:solidFill>
                <a:latin typeface="Consolas" panose="020B0609020204030204" pitchFamily="49" charset="0"/>
              </a:rPr>
              <a:t>=</a:t>
            </a:r>
            <a:r>
              <a:rPr lang="en-CA" sz="1800" b="1" u="sng">
                <a:solidFill>
                  <a:srgbClr val="7F0055"/>
                </a:solidFill>
                <a:latin typeface="Consolas" panose="020B0609020204030204" pitchFamily="49" charset="0"/>
              </a:rPr>
              <a:t>new</a:t>
            </a:r>
            <a:r>
              <a:rPr lang="en-CA" sz="1800" b="1" u="sng">
                <a:solidFill>
                  <a:srgbClr val="000000"/>
                </a:solidFill>
                <a:latin typeface="Consolas" panose="020B0609020204030204" pitchFamily="49" charset="0"/>
              </a:rPr>
              <a:t> Scanner(System.</a:t>
            </a:r>
            <a:r>
              <a:rPr lang="en-CA" sz="1800" b="1" i="1" u="sng">
                <a:solidFill>
                  <a:srgbClr val="0000C0"/>
                </a:solidFill>
                <a:latin typeface="Consolas" panose="020B0609020204030204" pitchFamily="49" charset="0"/>
              </a:rPr>
              <a:t>in</a:t>
            </a:r>
            <a:r>
              <a:rPr lang="en-CA" sz="1800" b="1" i="1" u="sng">
                <a:solidFill>
                  <a:srgbClr val="000000"/>
                </a:solidFill>
                <a:latin typeface="Consolas" panose="020B0609020204030204" pitchFamily="49" charset="0"/>
              </a:rPr>
              <a:t>).nextInt();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a:t>
            </a:r>
            <a:r>
              <a:rPr lang="en-GB" sz="1800" b="1" i="1">
                <a:solidFill>
                  <a:srgbClr val="2A00FF"/>
                </a:solidFill>
                <a:latin typeface="Consolas" panose="020B0609020204030204" pitchFamily="49" charset="0"/>
              </a:rPr>
              <a:t>"Nhập b = "</a:t>
            </a:r>
            <a:r>
              <a:rPr lang="en-GB" sz="1800" b="1" i="1">
                <a:solidFill>
                  <a:srgbClr val="000000"/>
                </a:solidFill>
                <a:latin typeface="Consolas" panose="020B0609020204030204" pitchFamily="49" charset="0"/>
              </a:rPr>
              <a:t>);</a:t>
            </a:r>
          </a:p>
          <a:p>
            <a:pPr algn="l"/>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 </a:t>
            </a:r>
            <a:r>
              <a:rPr lang="en-CA" sz="1800" b="1">
                <a:solidFill>
                  <a:srgbClr val="6A3E3E"/>
                </a:solidFill>
                <a:latin typeface="Consolas" panose="020B0609020204030204" pitchFamily="49" charset="0"/>
              </a:rPr>
              <a:t>b</a:t>
            </a:r>
            <a:r>
              <a:rPr lang="en-CA" sz="1800" b="1">
                <a:solidFill>
                  <a:srgbClr val="000000"/>
                </a:solidFill>
                <a:latin typeface="Consolas" panose="020B0609020204030204" pitchFamily="49" charset="0"/>
              </a:rPr>
              <a:t>= </a:t>
            </a:r>
            <a:r>
              <a:rPr lang="en-CA" sz="1800" b="1" u="sng">
                <a:solidFill>
                  <a:srgbClr val="7F0055"/>
                </a:solidFill>
                <a:latin typeface="Consolas" panose="020B0609020204030204" pitchFamily="49" charset="0"/>
              </a:rPr>
              <a:t>new</a:t>
            </a:r>
            <a:r>
              <a:rPr lang="en-CA" sz="1800" b="1" u="sng">
                <a:solidFill>
                  <a:srgbClr val="000000"/>
                </a:solidFill>
                <a:latin typeface="Consolas" panose="020B0609020204030204" pitchFamily="49" charset="0"/>
              </a:rPr>
              <a:t> Scanner(System.</a:t>
            </a:r>
            <a:r>
              <a:rPr lang="en-CA" sz="1800" b="1" i="1" u="sng">
                <a:solidFill>
                  <a:srgbClr val="0000C0"/>
                </a:solidFill>
                <a:latin typeface="Consolas" panose="020B0609020204030204" pitchFamily="49" charset="0"/>
              </a:rPr>
              <a:t>in</a:t>
            </a:r>
            <a:r>
              <a:rPr lang="en-CA" sz="1800" b="1" i="1" u="sng">
                <a:solidFill>
                  <a:srgbClr val="000000"/>
                </a:solidFill>
                <a:latin typeface="Consolas" panose="020B0609020204030204" pitchFamily="49" charset="0"/>
              </a:rPr>
              <a:t>).nextInt();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6A3E3E"/>
                </a:solidFill>
                <a:latin typeface="Consolas" panose="020B0609020204030204" pitchFamily="49" charset="0"/>
              </a:rPr>
              <a:t>a</a:t>
            </a:r>
            <a:r>
              <a:rPr lang="en-GB" sz="1800" b="1" i="1">
                <a:solidFill>
                  <a:srgbClr val="000000"/>
                </a:solidFill>
                <a:latin typeface="Consolas" panose="020B0609020204030204" pitchFamily="49" charset="0"/>
              </a:rPr>
              <a:t>+</a:t>
            </a:r>
            <a:r>
              <a:rPr lang="en-GB" sz="1800" b="1" i="1">
                <a:solidFill>
                  <a:srgbClr val="2A00FF"/>
                </a:solidFill>
                <a:latin typeface="Consolas" panose="020B0609020204030204" pitchFamily="49" charset="0"/>
              </a:rPr>
              <a:t>"+"</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b</a:t>
            </a:r>
            <a:r>
              <a:rPr lang="en-GB" sz="1800" b="1" i="1">
                <a:solidFill>
                  <a:srgbClr val="000000"/>
                </a:solidFill>
                <a:latin typeface="Consolas" panose="020B0609020204030204" pitchFamily="49" charset="0"/>
              </a:rPr>
              <a:t>+</a:t>
            </a:r>
            <a:r>
              <a:rPr lang="en-GB" sz="1800" b="1" i="1">
                <a:solidFill>
                  <a:srgbClr val="2A00FF"/>
                </a:solidFill>
                <a:latin typeface="Consolas" panose="020B0609020204030204" pitchFamily="49" charset="0"/>
              </a:rPr>
              <a:t>"="</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a</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b</a:t>
            </a:r>
            <a:r>
              <a:rPr lang="en-GB" sz="1800" b="1" i="1">
                <a:solidFill>
                  <a:srgbClr val="000000"/>
                </a:solidFill>
                <a:latin typeface="Consolas" panose="020B0609020204030204" pitchFamily="49" charset="0"/>
              </a:rPr>
              <a:t>));</a:t>
            </a:r>
            <a:endParaRPr lang="en-GB" sz="1800">
              <a:solidFill>
                <a:srgbClr val="3F7F5F"/>
              </a:solidFill>
              <a:latin typeface="Consolas" panose="020B0609020204030204" pitchFamily="49" charset="0"/>
            </a:endParaRPr>
          </a:p>
          <a:p>
            <a:pPr algn="l"/>
            <a:endParaRPr lang="en-GB" sz="1800">
              <a:latin typeface="Consolas" panose="020B0609020204030204" pitchFamily="49" charset="0"/>
            </a:endParaRP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"Tiếp tục không?(c/k)"</a:t>
            </a:r>
            <a:r>
              <a:rPr lang="en-GB" sz="1800" b="1" i="1">
                <a:solidFill>
                  <a:srgbClr val="000000"/>
                </a:solidFill>
                <a:latin typeface="Consolas" panose="020B0609020204030204" pitchFamily="49" charset="0"/>
              </a:rPr>
              <a:t>);</a:t>
            </a:r>
          </a:p>
          <a:p>
            <a:pPr algn="l"/>
            <a:r>
              <a:rPr lang="en-CA" sz="1800">
                <a:solidFill>
                  <a:srgbClr val="000000"/>
                </a:solidFill>
                <a:latin typeface="Consolas" panose="020B0609020204030204" pitchFamily="49" charset="0"/>
              </a:rPr>
              <a:t>String </a:t>
            </a:r>
            <a:r>
              <a:rPr lang="en-CA" sz="1800">
                <a:solidFill>
                  <a:srgbClr val="6A3E3E"/>
                </a:solidFill>
                <a:latin typeface="Consolas" panose="020B0609020204030204" pitchFamily="49" charset="0"/>
              </a:rPr>
              <a:t>line</a:t>
            </a:r>
            <a:r>
              <a:rPr lang="en-CA" sz="1800">
                <a:solidFill>
                  <a:srgbClr val="000000"/>
                </a:solidFill>
                <a:latin typeface="Consolas" panose="020B0609020204030204" pitchFamily="49" charset="0"/>
              </a:rPr>
              <a:t>=</a:t>
            </a:r>
            <a:r>
              <a:rPr lang="en-CA" sz="1800" b="1" u="sng">
                <a:solidFill>
                  <a:srgbClr val="7F0055"/>
                </a:solidFill>
                <a:latin typeface="Consolas" panose="020B0609020204030204" pitchFamily="49" charset="0"/>
              </a:rPr>
              <a:t>new</a:t>
            </a:r>
            <a:r>
              <a:rPr lang="en-CA" sz="1800" b="1" u="sng">
                <a:solidFill>
                  <a:srgbClr val="000000"/>
                </a:solidFill>
                <a:latin typeface="Consolas" panose="020B0609020204030204" pitchFamily="49" charset="0"/>
              </a:rPr>
              <a:t> Scanner(System.</a:t>
            </a:r>
            <a:r>
              <a:rPr lang="en-CA" sz="1800" b="1" i="1" u="sng">
                <a:solidFill>
                  <a:srgbClr val="0000C0"/>
                </a:solidFill>
                <a:latin typeface="Consolas" panose="020B0609020204030204" pitchFamily="49" charset="0"/>
              </a:rPr>
              <a:t>in</a:t>
            </a:r>
            <a:r>
              <a:rPr lang="en-CA" sz="1800" b="1" i="1" u="sng">
                <a:solidFill>
                  <a:srgbClr val="000000"/>
                </a:solidFill>
                <a:latin typeface="Consolas" panose="020B0609020204030204" pitchFamily="49" charset="0"/>
              </a:rPr>
              <a:t>).nextLine();</a:t>
            </a:r>
          </a:p>
          <a:p>
            <a:pPr algn="l"/>
            <a:endParaRPr lang="en-GB" sz="1800">
              <a:latin typeface="Consolas" panose="020B0609020204030204" pitchFamily="49" charset="0"/>
            </a:endParaRPr>
          </a:p>
          <a:p>
            <a:pPr algn="l"/>
            <a:r>
              <a:rPr lang="en-GB" sz="1800" b="1">
                <a:solidFill>
                  <a:srgbClr val="7F0055"/>
                </a:solidFill>
                <a:latin typeface="Consolas" panose="020B0609020204030204" pitchFamily="49" charset="0"/>
              </a:rPr>
              <a:t>if</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line</a:t>
            </a:r>
            <a:r>
              <a:rPr lang="en-GB" sz="1800" b="1">
                <a:solidFill>
                  <a:srgbClr val="000000"/>
                </a:solidFill>
                <a:latin typeface="Consolas" panose="020B0609020204030204" pitchFamily="49" charset="0"/>
              </a:rPr>
              <a:t>.equalsIgnoreCase(</a:t>
            </a:r>
            <a:r>
              <a:rPr lang="en-GB" sz="1800" b="1">
                <a:solidFill>
                  <a:srgbClr val="2A00FF"/>
                </a:solidFill>
                <a:latin typeface="Consolas" panose="020B0609020204030204" pitchFamily="49" charset="0"/>
              </a:rPr>
              <a:t>"k"</a:t>
            </a:r>
            <a:r>
              <a:rPr lang="en-GB" sz="1800" b="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break</a:t>
            </a:r>
            <a:r>
              <a:rPr lang="en-GB" sz="1800" b="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"Bye bye!!!"</a:t>
            </a:r>
            <a:r>
              <a:rPr lang="en-GB" sz="1800" b="1" i="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endParaRPr lang="en-GB"/>
          </a:p>
        </p:txBody>
      </p:sp>
    </p:spTree>
    <p:extLst>
      <p:ext uri="{BB962C8B-B14F-4D97-AF65-F5344CB8AC3E}">
        <p14:creationId xmlns:p14="http://schemas.microsoft.com/office/powerpoint/2010/main" val="9367533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6B12B0-C192-4FEA-BD1C-A84AC603BCF5}"/>
              </a:ext>
            </a:extLst>
          </p:cNvPr>
          <p:cNvSpPr>
            <a:spLocks noGrp="1"/>
          </p:cNvSpPr>
          <p:nvPr>
            <p:ph type="title"/>
          </p:nvPr>
        </p:nvSpPr>
        <p:spPr/>
        <p:txBody>
          <a:bodyPr/>
          <a:lstStyle/>
          <a:p>
            <a:r>
              <a:rPr lang="en-US"/>
              <a:t>Các công cụ lập trình với Java –notepad </a:t>
            </a:r>
            <a:r>
              <a:rPr lang="en-US" baseline="30000">
                <a:solidFill>
                  <a:schemeClr val="bg1">
                    <a:lumMod val="65000"/>
                  </a:schemeClr>
                </a:solidFill>
              </a:rPr>
              <a:t>[5]</a:t>
            </a:r>
            <a:r>
              <a:rPr lang="en-US"/>
              <a:t> </a:t>
            </a:r>
            <a:endParaRPr lang="en-GB"/>
          </a:p>
        </p:txBody>
      </p:sp>
      <p:sp>
        <p:nvSpPr>
          <p:cNvPr id="3" name="Content Placeholder 2">
            <a:extLst>
              <a:ext uri="{FF2B5EF4-FFF2-40B4-BE49-F238E27FC236}">
                <a16:creationId xmlns:a16="http://schemas.microsoft.com/office/drawing/2014/main" xmlns="" id="{7C022788-0856-475D-BCE0-22B1C3FCCC7A}"/>
              </a:ext>
            </a:extLst>
          </p:cNvPr>
          <p:cNvSpPr>
            <a:spLocks noGrp="1"/>
          </p:cNvSpPr>
          <p:nvPr>
            <p:ph idx="1"/>
          </p:nvPr>
        </p:nvSpPr>
        <p:spPr/>
        <p:txBody>
          <a:bodyPr/>
          <a:lstStyle/>
          <a:p>
            <a:r>
              <a:rPr lang="en-US"/>
              <a:t>Nodepad là công cụ đơn giản nhất để soạn thảo coding java:</a:t>
            </a:r>
          </a:p>
        </p:txBody>
      </p:sp>
      <p:sp>
        <p:nvSpPr>
          <p:cNvPr id="4" name="Date Placeholder 3">
            <a:extLst>
              <a:ext uri="{FF2B5EF4-FFF2-40B4-BE49-F238E27FC236}">
                <a16:creationId xmlns:a16="http://schemas.microsoft.com/office/drawing/2014/main" xmlns="" id="{85ADC7D6-C75B-42E4-9881-27A9518BA59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49404D5D-87EA-4F44-BEC3-3D35EC14D598}"/>
              </a:ext>
            </a:extLst>
          </p:cNvPr>
          <p:cNvSpPr>
            <a:spLocks noGrp="1"/>
          </p:cNvSpPr>
          <p:nvPr>
            <p:ph type="sldNum" sz="quarter" idx="11"/>
          </p:nvPr>
        </p:nvSpPr>
        <p:spPr/>
        <p:txBody>
          <a:bodyPr/>
          <a:lstStyle/>
          <a:p>
            <a:pPr>
              <a:defRPr/>
            </a:pPr>
            <a:fld id="{5F4B234B-ADCF-47EA-94FA-1884F3D26864}" type="slidenum">
              <a:rPr lang="en-US" altLang="en-US" smtClean="0"/>
              <a:pPr>
                <a:defRPr/>
              </a:pPr>
              <a:t>12</a:t>
            </a:fld>
            <a:endParaRPr lang="en-US" altLang="en-US"/>
          </a:p>
        </p:txBody>
      </p:sp>
      <p:pic>
        <p:nvPicPr>
          <p:cNvPr id="9" name="Picture 8">
            <a:extLst>
              <a:ext uri="{FF2B5EF4-FFF2-40B4-BE49-F238E27FC236}">
                <a16:creationId xmlns:a16="http://schemas.microsoft.com/office/drawing/2014/main" xmlns="" id="{35B2A92E-B698-4036-B318-1857E6962110}"/>
              </a:ext>
            </a:extLst>
          </p:cNvPr>
          <p:cNvPicPr>
            <a:picLocks noChangeAspect="1"/>
          </p:cNvPicPr>
          <p:nvPr/>
        </p:nvPicPr>
        <p:blipFill>
          <a:blip r:embed="rId3"/>
          <a:stretch>
            <a:fillRect/>
          </a:stretch>
        </p:blipFill>
        <p:spPr>
          <a:xfrm>
            <a:off x="1372920" y="2138468"/>
            <a:ext cx="6853170" cy="2581064"/>
          </a:xfrm>
          <a:prstGeom prst="rect">
            <a:avLst/>
          </a:prstGeom>
        </p:spPr>
      </p:pic>
    </p:spTree>
    <p:extLst>
      <p:ext uri="{BB962C8B-B14F-4D97-AF65-F5344CB8AC3E}">
        <p14:creationId xmlns:p14="http://schemas.microsoft.com/office/powerpoint/2010/main" val="6867494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7CA6AD-F9B5-4A93-A447-CEB17B8C7E0D}"/>
              </a:ext>
            </a:extLst>
          </p:cNvPr>
          <p:cNvSpPr>
            <a:spLocks noGrp="1"/>
          </p:cNvSpPr>
          <p:nvPr>
            <p:ph type="title"/>
          </p:nvPr>
        </p:nvSpPr>
        <p:spPr/>
        <p:txBody>
          <a:bodyPr/>
          <a:lstStyle/>
          <a:p>
            <a:r>
              <a:rPr lang="en-US"/>
              <a:t>Ý nghĩa và cách sử dụng break, continue</a:t>
            </a:r>
            <a:endParaRPr lang="en-GB"/>
          </a:p>
        </p:txBody>
      </p:sp>
      <p:sp>
        <p:nvSpPr>
          <p:cNvPr id="3" name="Content Placeholder 2">
            <a:extLst>
              <a:ext uri="{FF2B5EF4-FFF2-40B4-BE49-F238E27FC236}">
                <a16:creationId xmlns:a16="http://schemas.microsoft.com/office/drawing/2014/main" xmlns="" id="{CD28176A-0E5C-40C5-853E-BD3AE04D5071}"/>
              </a:ext>
            </a:extLst>
          </p:cNvPr>
          <p:cNvSpPr>
            <a:spLocks noGrp="1"/>
          </p:cNvSpPr>
          <p:nvPr>
            <p:ph idx="1"/>
          </p:nvPr>
        </p:nvSpPr>
        <p:spPr/>
        <p:txBody>
          <a:bodyPr/>
          <a:lstStyle/>
          <a:p>
            <a:r>
              <a:rPr lang="en-US"/>
              <a:t>Cách dùng continue</a:t>
            </a:r>
          </a:p>
          <a:p>
            <a:pPr lvl="1"/>
            <a:r>
              <a:rPr lang="en-US"/>
              <a:t>Continue dùng để bỏ qua các lệnh bên dưới và chuyển qua lần lặp tiếp theo</a:t>
            </a:r>
          </a:p>
          <a:p>
            <a:pPr lvl="1"/>
            <a:r>
              <a:rPr lang="en-US"/>
              <a:t>Ví dụ:</a:t>
            </a:r>
            <a:endParaRPr lang="en-GB"/>
          </a:p>
        </p:txBody>
      </p:sp>
      <p:sp>
        <p:nvSpPr>
          <p:cNvPr id="4" name="Date Placeholder 3">
            <a:extLst>
              <a:ext uri="{FF2B5EF4-FFF2-40B4-BE49-F238E27FC236}">
                <a16:creationId xmlns:a16="http://schemas.microsoft.com/office/drawing/2014/main" xmlns="" id="{4A033715-86CC-431F-87E8-413AD477B49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F2E0D69-C485-4E03-B3E3-2D516B531FAD}"/>
              </a:ext>
            </a:extLst>
          </p:cNvPr>
          <p:cNvSpPr>
            <a:spLocks noGrp="1"/>
          </p:cNvSpPr>
          <p:nvPr>
            <p:ph type="sldNum" sz="quarter" idx="11"/>
          </p:nvPr>
        </p:nvSpPr>
        <p:spPr/>
        <p:txBody>
          <a:bodyPr/>
          <a:lstStyle/>
          <a:p>
            <a:pPr>
              <a:defRPr/>
            </a:pPr>
            <a:fld id="{812A3249-7FF3-4311-A461-F791DB37E44E}" type="slidenum">
              <a:rPr lang="en-US" altLang="en-US" smtClean="0"/>
              <a:pPr>
                <a:defRPr/>
              </a:pPr>
              <a:t>120</a:t>
            </a:fld>
            <a:endParaRPr lang="en-US" altLang="en-US"/>
          </a:p>
        </p:txBody>
      </p:sp>
      <p:sp>
        <p:nvSpPr>
          <p:cNvPr id="6" name="TextBox 5">
            <a:extLst>
              <a:ext uri="{FF2B5EF4-FFF2-40B4-BE49-F238E27FC236}">
                <a16:creationId xmlns:a16="http://schemas.microsoft.com/office/drawing/2014/main" xmlns="" id="{A986484E-815E-4136-ABB0-DAD670B937D6}"/>
              </a:ext>
            </a:extLst>
          </p:cNvPr>
          <p:cNvSpPr txBox="1"/>
          <p:nvPr/>
        </p:nvSpPr>
        <p:spPr>
          <a:xfrm>
            <a:off x="2400300" y="3022864"/>
            <a:ext cx="3852337" cy="1631216"/>
          </a:xfrm>
          <a:prstGeom prst="rect">
            <a:avLst/>
          </a:prstGeom>
          <a:noFill/>
        </p:spPr>
        <p:txBody>
          <a:bodyPr wrap="none" rtlCol="0">
            <a:spAutoFit/>
          </a:bodyPr>
          <a:lstStyle/>
          <a:p>
            <a:pPr algn="l"/>
            <a:r>
              <a:rPr lang="nn-NO" sz="2000" b="1">
                <a:solidFill>
                  <a:srgbClr val="7F0055"/>
                </a:solidFill>
                <a:latin typeface="Consolas" panose="020B0609020204030204" pitchFamily="49" charset="0"/>
              </a:rPr>
              <a:t>for</a:t>
            </a:r>
            <a:r>
              <a:rPr lang="nn-NO" sz="2000" b="1">
                <a:solidFill>
                  <a:srgbClr val="000000"/>
                </a:solidFill>
                <a:latin typeface="Consolas" panose="020B0609020204030204" pitchFamily="49" charset="0"/>
              </a:rPr>
              <a:t>(</a:t>
            </a:r>
            <a:r>
              <a:rPr lang="nn-NO" sz="2000" b="1">
                <a:solidFill>
                  <a:srgbClr val="7F0055"/>
                </a:solidFill>
                <a:latin typeface="Consolas" panose="020B0609020204030204" pitchFamily="49" charset="0"/>
              </a:rPr>
              <a:t>int</a:t>
            </a:r>
            <a:r>
              <a:rPr lang="nn-NO" sz="2000" b="1">
                <a:solidFill>
                  <a:srgbClr val="000000"/>
                </a:solidFill>
                <a:latin typeface="Consolas" panose="020B0609020204030204" pitchFamily="49" charset="0"/>
              </a:rPr>
              <a:t> </a:t>
            </a:r>
            <a:r>
              <a:rPr lang="nn-NO" sz="2000" b="1">
                <a:solidFill>
                  <a:srgbClr val="6A3E3E"/>
                </a:solidFill>
                <a:latin typeface="Consolas" panose="020B0609020204030204" pitchFamily="49" charset="0"/>
              </a:rPr>
              <a:t>i</a:t>
            </a:r>
            <a:r>
              <a:rPr lang="nn-NO" sz="2000" b="1">
                <a:solidFill>
                  <a:srgbClr val="000000"/>
                </a:solidFill>
                <a:latin typeface="Consolas" panose="020B0609020204030204" pitchFamily="49" charset="0"/>
              </a:rPr>
              <a:t>=0; </a:t>
            </a:r>
            <a:r>
              <a:rPr lang="nn-NO" sz="2000" b="1">
                <a:solidFill>
                  <a:srgbClr val="6A3E3E"/>
                </a:solidFill>
                <a:latin typeface="Consolas" panose="020B0609020204030204" pitchFamily="49" charset="0"/>
              </a:rPr>
              <a:t>i</a:t>
            </a:r>
            <a:r>
              <a:rPr lang="nn-NO" sz="2000" b="1">
                <a:solidFill>
                  <a:srgbClr val="000000"/>
                </a:solidFill>
                <a:latin typeface="Consolas" panose="020B0609020204030204" pitchFamily="49" charset="0"/>
              </a:rPr>
              <a:t>&lt;10; </a:t>
            </a:r>
            <a:r>
              <a:rPr lang="nn-NO" sz="2000" b="1">
                <a:solidFill>
                  <a:srgbClr val="6A3E3E"/>
                </a:solidFill>
                <a:latin typeface="Consolas" panose="020B0609020204030204" pitchFamily="49" charset="0"/>
              </a:rPr>
              <a:t>i</a:t>
            </a:r>
            <a:r>
              <a:rPr lang="nn-NO" sz="2000" b="1">
                <a:solidFill>
                  <a:srgbClr val="000000"/>
                </a:solidFill>
                <a:latin typeface="Consolas" panose="020B0609020204030204" pitchFamily="49" charset="0"/>
              </a:rPr>
              <a:t>++) {</a:t>
            </a:r>
          </a:p>
          <a:p>
            <a:pPr algn="l"/>
            <a:r>
              <a:rPr lang="en-GB" sz="2000" b="1">
                <a:solidFill>
                  <a:srgbClr val="7F0055"/>
                </a:solidFill>
                <a:latin typeface="Consolas" panose="020B0609020204030204" pitchFamily="49" charset="0"/>
              </a:rPr>
              <a:t>if</a:t>
            </a:r>
            <a:r>
              <a:rPr lang="en-GB" sz="2000" b="1">
                <a:solidFill>
                  <a:srgbClr val="000000"/>
                </a:solidFill>
                <a:latin typeface="Consolas" panose="020B0609020204030204" pitchFamily="49" charset="0"/>
              </a:rPr>
              <a:t>(</a:t>
            </a:r>
            <a:r>
              <a:rPr lang="en-GB" sz="2000" b="1">
                <a:solidFill>
                  <a:srgbClr val="6A3E3E"/>
                </a:solidFill>
                <a:latin typeface="Consolas" panose="020B0609020204030204" pitchFamily="49" charset="0"/>
              </a:rPr>
              <a:t>i</a:t>
            </a:r>
            <a:r>
              <a:rPr lang="en-GB" sz="2000" b="1">
                <a:solidFill>
                  <a:srgbClr val="000000"/>
                </a:solidFill>
                <a:latin typeface="Consolas" panose="020B0609020204030204" pitchFamily="49" charset="0"/>
              </a:rPr>
              <a:t>%3==0)</a:t>
            </a:r>
          </a:p>
          <a:p>
            <a:pPr algn="l"/>
            <a:r>
              <a:rPr lang="en-GB" sz="2000" b="1">
                <a:solidFill>
                  <a:srgbClr val="7F0055"/>
                </a:solidFill>
                <a:latin typeface="Consolas" panose="020B0609020204030204" pitchFamily="49" charset="0"/>
              </a:rPr>
              <a:t>	continue</a:t>
            </a:r>
            <a:r>
              <a:rPr lang="en-GB" sz="2000" b="1">
                <a:solidFill>
                  <a:srgbClr val="000000"/>
                </a:solidFill>
                <a:latin typeface="Consolas" panose="020B0609020204030204" pitchFamily="49" charset="0"/>
              </a:rPr>
              <a:t>;</a:t>
            </a:r>
          </a:p>
          <a:p>
            <a:pPr algn="l"/>
            <a:r>
              <a:rPr lang="en-GB" sz="2000">
                <a:solidFill>
                  <a:srgbClr val="000000"/>
                </a:solidFill>
                <a:latin typeface="Consolas" panose="020B0609020204030204" pitchFamily="49" charset="0"/>
              </a:rPr>
              <a:t>System.</a:t>
            </a:r>
            <a:r>
              <a:rPr lang="en-GB" sz="2000" b="1" i="1">
                <a:solidFill>
                  <a:srgbClr val="0000C0"/>
                </a:solidFill>
                <a:latin typeface="Consolas" panose="020B0609020204030204" pitchFamily="49" charset="0"/>
              </a:rPr>
              <a:t>out</a:t>
            </a:r>
            <a:r>
              <a:rPr lang="en-GB" sz="2000" b="1" i="1">
                <a:solidFill>
                  <a:srgbClr val="000000"/>
                </a:solidFill>
                <a:latin typeface="Consolas" panose="020B0609020204030204" pitchFamily="49" charset="0"/>
              </a:rPr>
              <a:t>.print(</a:t>
            </a:r>
            <a:r>
              <a:rPr lang="en-GB" sz="2000" b="1" i="1">
                <a:solidFill>
                  <a:srgbClr val="6A3E3E"/>
                </a:solidFill>
                <a:latin typeface="Consolas" panose="020B0609020204030204" pitchFamily="49" charset="0"/>
              </a:rPr>
              <a:t>i+ “ ”</a:t>
            </a:r>
            <a:r>
              <a:rPr lang="en-GB" sz="2000" b="1" i="1">
                <a:solidFill>
                  <a:srgbClr val="000000"/>
                </a:solidFill>
                <a:latin typeface="Consolas" panose="020B0609020204030204" pitchFamily="49" charset="0"/>
              </a:rPr>
              <a:t>);</a:t>
            </a:r>
          </a:p>
          <a:p>
            <a:pPr algn="l"/>
            <a:r>
              <a:rPr lang="en-GB" sz="2000">
                <a:solidFill>
                  <a:srgbClr val="000000"/>
                </a:solidFill>
                <a:latin typeface="Consolas" panose="020B0609020204030204" pitchFamily="49" charset="0"/>
              </a:rPr>
              <a:t>}</a:t>
            </a:r>
            <a:endParaRPr lang="en-GB" sz="2000"/>
          </a:p>
        </p:txBody>
      </p:sp>
      <p:pic>
        <p:nvPicPr>
          <p:cNvPr id="8" name="Picture 7">
            <a:extLst>
              <a:ext uri="{FF2B5EF4-FFF2-40B4-BE49-F238E27FC236}">
                <a16:creationId xmlns:a16="http://schemas.microsoft.com/office/drawing/2014/main" xmlns="" id="{6EF84ABA-E5FF-466B-B614-308941783661}"/>
              </a:ext>
            </a:extLst>
          </p:cNvPr>
          <p:cNvPicPr>
            <a:picLocks noChangeAspect="1"/>
          </p:cNvPicPr>
          <p:nvPr/>
        </p:nvPicPr>
        <p:blipFill>
          <a:blip r:embed="rId3"/>
          <a:stretch>
            <a:fillRect/>
          </a:stretch>
        </p:blipFill>
        <p:spPr>
          <a:xfrm>
            <a:off x="2400300" y="4867033"/>
            <a:ext cx="4115916" cy="1339023"/>
          </a:xfrm>
          <a:prstGeom prst="rect">
            <a:avLst/>
          </a:prstGeom>
        </p:spPr>
      </p:pic>
    </p:spTree>
    <p:extLst>
      <p:ext uri="{BB962C8B-B14F-4D97-AF65-F5344CB8AC3E}">
        <p14:creationId xmlns:p14="http://schemas.microsoft.com/office/powerpoint/2010/main" val="231301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12886B-A016-4245-9180-0D73D32F9293}"/>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69C6F26F-85A1-4940-B199-E57B665BEF44}"/>
              </a:ext>
            </a:extLst>
          </p:cNvPr>
          <p:cNvSpPr>
            <a:spLocks noGrp="1"/>
          </p:cNvSpPr>
          <p:nvPr>
            <p:ph idx="1"/>
          </p:nvPr>
        </p:nvSpPr>
        <p:spPr/>
        <p:txBody>
          <a:bodyPr/>
          <a:lstStyle/>
          <a:p>
            <a:r>
              <a:rPr lang="en-US"/>
              <a:t>Yêu cầu 1. biện luận phương trình bậc 2</a:t>
            </a:r>
          </a:p>
          <a:p>
            <a:pPr marL="0" indent="0">
              <a:buNone/>
            </a:pPr>
            <a:r>
              <a:rPr lang="en-US"/>
              <a:t>		ax</a:t>
            </a:r>
            <a:r>
              <a:rPr lang="en-US" baseline="30000"/>
              <a:t>2</a:t>
            </a:r>
            <a:r>
              <a:rPr lang="en-US"/>
              <a:t>+bx+c=0</a:t>
            </a:r>
          </a:p>
          <a:p>
            <a:r>
              <a:rPr lang="en-US"/>
              <a:t>Yêu cầu 2. viết chương trình nhập từ bàn phím 2 số a, b và một ký tự ch. Nếu (dùng switch):</a:t>
            </a:r>
          </a:p>
          <a:p>
            <a:pPr lvl="1"/>
            <a:r>
              <a:rPr lang="en-US"/>
              <a:t>Ch là ‘</a:t>
            </a:r>
            <a:r>
              <a:rPr lang="en-US">
                <a:solidFill>
                  <a:srgbClr val="FF0000"/>
                </a:solidFill>
              </a:rPr>
              <a:t>+</a:t>
            </a:r>
            <a:r>
              <a:rPr lang="en-US"/>
              <a:t>’ thì thực hiện phép tính </a:t>
            </a:r>
            <a:r>
              <a:rPr lang="en-US">
                <a:solidFill>
                  <a:srgbClr val="FF0000"/>
                </a:solidFill>
              </a:rPr>
              <a:t>a+b</a:t>
            </a:r>
            <a:r>
              <a:rPr lang="en-US"/>
              <a:t> và in kết quả</a:t>
            </a:r>
          </a:p>
          <a:p>
            <a:pPr lvl="1"/>
            <a:r>
              <a:rPr lang="en-US"/>
              <a:t>Ch là ‘</a:t>
            </a:r>
            <a:r>
              <a:rPr lang="en-US">
                <a:solidFill>
                  <a:srgbClr val="FF0000"/>
                </a:solidFill>
              </a:rPr>
              <a:t>-</a:t>
            </a:r>
            <a:r>
              <a:rPr lang="en-US"/>
              <a:t>’ thì thực hiện phép tính </a:t>
            </a:r>
            <a:r>
              <a:rPr lang="en-US">
                <a:solidFill>
                  <a:srgbClr val="FF0000"/>
                </a:solidFill>
              </a:rPr>
              <a:t>a-b </a:t>
            </a:r>
            <a:r>
              <a:rPr lang="en-US"/>
              <a:t>và in kết quả</a:t>
            </a:r>
          </a:p>
          <a:p>
            <a:pPr lvl="1"/>
            <a:r>
              <a:rPr lang="en-US"/>
              <a:t>Ch là ‘</a:t>
            </a:r>
            <a:r>
              <a:rPr lang="en-US">
                <a:solidFill>
                  <a:srgbClr val="FF0000"/>
                </a:solidFill>
              </a:rPr>
              <a:t>*</a:t>
            </a:r>
            <a:r>
              <a:rPr lang="en-US"/>
              <a:t>’ thì thực hiện phép tính </a:t>
            </a:r>
            <a:r>
              <a:rPr lang="en-US">
                <a:solidFill>
                  <a:srgbClr val="FF0000"/>
                </a:solidFill>
              </a:rPr>
              <a:t>a*b</a:t>
            </a:r>
            <a:r>
              <a:rPr lang="en-US"/>
              <a:t> và in kết quả</a:t>
            </a:r>
          </a:p>
          <a:p>
            <a:pPr lvl="1"/>
            <a:r>
              <a:rPr lang="en-US"/>
              <a:t>Ch là </a:t>
            </a:r>
            <a:r>
              <a:rPr lang="en-US">
                <a:solidFill>
                  <a:srgbClr val="FF0000"/>
                </a:solidFill>
              </a:rPr>
              <a:t>‘/’</a:t>
            </a:r>
            <a:r>
              <a:rPr lang="en-US"/>
              <a:t> thì thực hiện phép tính </a:t>
            </a:r>
            <a:r>
              <a:rPr lang="en-US">
                <a:solidFill>
                  <a:srgbClr val="FF0000"/>
                </a:solidFill>
              </a:rPr>
              <a:t>a/b</a:t>
            </a:r>
            <a:r>
              <a:rPr lang="en-US"/>
              <a:t> và in kết quả</a:t>
            </a:r>
          </a:p>
          <a:p>
            <a:pPr marL="0" indent="0">
              <a:buNone/>
            </a:pPr>
            <a:endParaRPr lang="en-GB"/>
          </a:p>
        </p:txBody>
      </p:sp>
      <p:sp>
        <p:nvSpPr>
          <p:cNvPr id="4" name="Date Placeholder 3">
            <a:extLst>
              <a:ext uri="{FF2B5EF4-FFF2-40B4-BE49-F238E27FC236}">
                <a16:creationId xmlns:a16="http://schemas.microsoft.com/office/drawing/2014/main" xmlns="" id="{9043B9DC-5D53-4755-A7CE-203FE1A854DA}"/>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6850E0A-3BE9-44D1-BC1A-4ECE02FCF8BC}"/>
              </a:ext>
            </a:extLst>
          </p:cNvPr>
          <p:cNvSpPr>
            <a:spLocks noGrp="1"/>
          </p:cNvSpPr>
          <p:nvPr>
            <p:ph type="sldNum" sz="quarter" idx="11"/>
          </p:nvPr>
        </p:nvSpPr>
        <p:spPr/>
        <p:txBody>
          <a:bodyPr/>
          <a:lstStyle/>
          <a:p>
            <a:pPr>
              <a:defRPr/>
            </a:pPr>
            <a:fld id="{812A3249-7FF3-4311-A461-F791DB37E44E}" type="slidenum">
              <a:rPr lang="en-US" altLang="en-US" smtClean="0"/>
              <a:pPr>
                <a:defRPr/>
              </a:pPr>
              <a:t>121</a:t>
            </a:fld>
            <a:endParaRPr lang="en-US" altLang="en-US"/>
          </a:p>
        </p:txBody>
      </p:sp>
    </p:spTree>
    <p:extLst>
      <p:ext uri="{BB962C8B-B14F-4D97-AF65-F5344CB8AC3E}">
        <p14:creationId xmlns:p14="http://schemas.microsoft.com/office/powerpoint/2010/main" val="26793437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20553-E93A-42EE-9625-282C090876A9}"/>
              </a:ext>
            </a:extLst>
          </p:cNvPr>
          <p:cNvSpPr>
            <a:spLocks noGrp="1"/>
          </p:cNvSpPr>
          <p:nvPr>
            <p:ph type="title"/>
          </p:nvPr>
        </p:nvSpPr>
        <p:spPr/>
        <p:txBody>
          <a:bodyPr/>
          <a:lstStyle/>
          <a:p>
            <a:r>
              <a:rPr lang="en-US"/>
              <a:t>Bài tập rèn luyện</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73A25D00-10CD-4AD1-AFC7-7E844E3896D9}"/>
                  </a:ext>
                </a:extLst>
              </p:cNvPr>
              <p:cNvSpPr>
                <a:spLocks noGrp="1"/>
              </p:cNvSpPr>
              <p:nvPr>
                <p:ph idx="1"/>
              </p:nvPr>
            </p:nvSpPr>
            <p:spPr/>
            <p:txBody>
              <a:bodyPr/>
              <a:lstStyle/>
              <a:p>
                <a:r>
                  <a:rPr lang="en-US"/>
                  <a:t>Yêu cầu 3: tính dãy toán học</a:t>
                </a:r>
              </a:p>
              <a:p>
                <a:pPr marL="0" indent="0">
                  <a:buNone/>
                </a:pPr>
                <a:r>
                  <a:rPr lang="en-US"/>
                  <a:t>S</a:t>
                </a:r>
                <a:r>
                  <a:rPr lang="en-US" baseline="-25000"/>
                  <a:t>(x,n)</a:t>
                </a:r>
                <a:r>
                  <a:rPr lang="en-US"/>
                  <a:t>=x + </a:t>
                </a:r>
                <a14:m>
                  <m:oMath xmlns:m="http://schemas.openxmlformats.org/officeDocument/2006/math">
                    <m:f>
                      <m:fPr>
                        <m:ctrlPr>
                          <a:rPr lang="en-US" i="1" smtClean="0">
                            <a:latin typeface="Cambria Math"/>
                          </a:rPr>
                        </m:ctrlPr>
                      </m:fPr>
                      <m:num>
                        <m:sSup>
                          <m:sSupPr>
                            <m:ctrlPr>
                              <a:rPr lang="en-US" i="1" smtClean="0">
                                <a:latin typeface="Cambria Math"/>
                              </a:rPr>
                            </m:ctrlPr>
                          </m:sSupPr>
                          <m:e>
                            <m:r>
                              <a:rPr lang="en-US" b="1" i="1" smtClean="0">
                                <a:latin typeface="Cambria Math" panose="02040503050406030204" pitchFamily="18" charset="0"/>
                              </a:rPr>
                              <m:t>𝒙</m:t>
                            </m:r>
                          </m:e>
                          <m:sup>
                            <m:r>
                              <a:rPr lang="en-US" b="1" i="1" smtClean="0">
                                <a:latin typeface="Cambria Math" panose="02040503050406030204" pitchFamily="18" charset="0"/>
                              </a:rPr>
                              <m:t>𝟐</m:t>
                            </m:r>
                          </m:sup>
                        </m:sSup>
                      </m:num>
                      <m:den>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𝟐</m:t>
                        </m:r>
                      </m:den>
                    </m:f>
                  </m:oMath>
                </a14:m>
                <a:r>
                  <a:rPr lang="en-GB"/>
                  <a:t> + </a:t>
                </a:r>
                <a:r>
                  <a:rPr lang="en-US"/>
                  <a:t> </a:t>
                </a:r>
                <a14:m>
                  <m:oMath xmlns:m="http://schemas.openxmlformats.org/officeDocument/2006/math">
                    <m:f>
                      <m:fPr>
                        <m:ctrlPr>
                          <a:rPr lang="en-US" i="1">
                            <a:latin typeface="Cambria Math"/>
                          </a:rPr>
                        </m:ctrlPr>
                      </m:fPr>
                      <m:num>
                        <m:sSup>
                          <m:sSupPr>
                            <m:ctrlPr>
                              <a:rPr lang="en-US" i="1">
                                <a:latin typeface="Cambria Math"/>
                              </a:rPr>
                            </m:ctrlPr>
                          </m:sSupPr>
                          <m:e>
                            <m:r>
                              <a:rPr lang="en-US" i="1">
                                <a:latin typeface="Cambria Math" panose="02040503050406030204" pitchFamily="18" charset="0"/>
                              </a:rPr>
                              <m:t>𝒙</m:t>
                            </m:r>
                          </m:e>
                          <m:sup>
                            <m:r>
                              <a:rPr lang="en-US" b="1" i="1" smtClean="0">
                                <a:latin typeface="Cambria Math" panose="02040503050406030204" pitchFamily="18" charset="0"/>
                              </a:rPr>
                              <m:t>𝟑</m:t>
                            </m:r>
                          </m:sup>
                        </m:sSup>
                      </m:num>
                      <m:den>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𝟑</m:t>
                        </m:r>
                      </m:den>
                    </m:f>
                    <m:r>
                      <m:rPr>
                        <m:nor/>
                      </m:rPr>
                      <a:rPr lang="en-US" b="1" i="0" smtClean="0">
                        <a:latin typeface="Cambria Math" panose="02040503050406030204" pitchFamily="18" charset="0"/>
                      </a:rPr>
                      <m:t>+...</m:t>
                    </m:r>
                    <m:r>
                      <m:rPr>
                        <m:nor/>
                      </m:rPr>
                      <a:rPr lang="en-US"/>
                      <m:t>+ </m:t>
                    </m:r>
                    <m:f>
                      <m:fPr>
                        <m:ctrlPr>
                          <a:rPr lang="en-US" i="1">
                            <a:latin typeface="Cambria Math"/>
                          </a:rPr>
                        </m:ctrlPr>
                      </m:fPr>
                      <m:num>
                        <m:sSup>
                          <m:sSupPr>
                            <m:ctrlPr>
                              <a:rPr lang="en-US" i="1">
                                <a:latin typeface="Cambria Math"/>
                              </a:rPr>
                            </m:ctrlPr>
                          </m:sSupPr>
                          <m:e>
                            <m:r>
                              <a:rPr lang="en-US" i="1">
                                <a:latin typeface="Cambria Math" panose="02040503050406030204" pitchFamily="18" charset="0"/>
                              </a:rPr>
                              <m:t>𝒙</m:t>
                            </m:r>
                          </m:e>
                          <m:sup>
                            <m:r>
                              <a:rPr lang="en-US" b="1" i="1" smtClean="0">
                                <a:latin typeface="Cambria Math" panose="02040503050406030204" pitchFamily="18" charset="0"/>
                              </a:rPr>
                              <m:t>𝒏</m:t>
                            </m:r>
                          </m:sup>
                        </m:sSup>
                      </m:num>
                      <m:den>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𝒏</m:t>
                        </m:r>
                      </m:den>
                    </m:f>
                  </m:oMath>
                </a14:m>
                <a:endParaRPr lang="en-GB"/>
              </a:p>
              <a:p>
                <a:r>
                  <a:rPr lang="en-GB"/>
                  <a:t>Yêu cầu 4: vẽ hình </a:t>
                </a:r>
              </a:p>
            </p:txBody>
          </p:sp>
        </mc:Choice>
        <mc:Fallback xmlns="">
          <p:sp>
            <p:nvSpPr>
              <p:cNvPr id="3" name="Content Placeholder 2">
                <a:extLst>
                  <a:ext uri="{FF2B5EF4-FFF2-40B4-BE49-F238E27FC236}">
                    <a16:creationId xmlns:a16="http://schemas.microsoft.com/office/drawing/2014/main" id="{73A25D00-10CD-4AD1-AFC7-7E844E3896D9}"/>
                  </a:ext>
                </a:extLst>
              </p:cNvPr>
              <p:cNvSpPr>
                <a:spLocks noGrp="1" noRot="1" noChangeAspect="1" noMove="1" noResize="1" noEditPoints="1" noAdjustHandles="1" noChangeArrowheads="1" noChangeShapeType="1" noTextEdit="1"/>
              </p:cNvSpPr>
              <p:nvPr>
                <p:ph idx="1"/>
              </p:nvPr>
            </p:nvSpPr>
            <p:spPr>
              <a:blipFill>
                <a:blip r:embed="rId2"/>
                <a:stretch>
                  <a:fillRect l="-1871" t="-2091"/>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xmlns="" id="{14C6C667-FEAD-4CC0-8104-3E51F63561A7}"/>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6F3388E7-5791-459C-925D-86D8AC8A363F}"/>
              </a:ext>
            </a:extLst>
          </p:cNvPr>
          <p:cNvSpPr>
            <a:spLocks noGrp="1"/>
          </p:cNvSpPr>
          <p:nvPr>
            <p:ph type="sldNum" sz="quarter" idx="11"/>
          </p:nvPr>
        </p:nvSpPr>
        <p:spPr/>
        <p:txBody>
          <a:bodyPr/>
          <a:lstStyle/>
          <a:p>
            <a:pPr>
              <a:defRPr/>
            </a:pPr>
            <a:fld id="{812A3249-7FF3-4311-A461-F791DB37E44E}" type="slidenum">
              <a:rPr lang="en-US" altLang="en-US" smtClean="0"/>
              <a:pPr>
                <a:defRPr/>
              </a:pPr>
              <a:t>122</a:t>
            </a:fld>
            <a:endParaRPr lang="en-US" altLang="en-US"/>
          </a:p>
        </p:txBody>
      </p:sp>
      <p:sp>
        <p:nvSpPr>
          <p:cNvPr id="6" name="TextBox 5">
            <a:extLst>
              <a:ext uri="{FF2B5EF4-FFF2-40B4-BE49-F238E27FC236}">
                <a16:creationId xmlns:a16="http://schemas.microsoft.com/office/drawing/2014/main" xmlns="" id="{850A0CA5-F211-4272-B261-0825F4F4A9A9}"/>
              </a:ext>
            </a:extLst>
          </p:cNvPr>
          <p:cNvSpPr txBox="1"/>
          <p:nvPr/>
        </p:nvSpPr>
        <p:spPr>
          <a:xfrm>
            <a:off x="1259632" y="3140968"/>
            <a:ext cx="889987" cy="1631216"/>
          </a:xfrm>
          <a:prstGeom prst="rect">
            <a:avLst/>
          </a:prstGeom>
          <a:noFill/>
        </p:spPr>
        <p:txBody>
          <a:bodyPr wrap="none" rtlCol="0">
            <a:spAutoFit/>
          </a:bodyPr>
          <a:lstStyle/>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endParaRPr lang="en-GB" sz="2000"/>
          </a:p>
        </p:txBody>
      </p:sp>
      <p:sp>
        <p:nvSpPr>
          <p:cNvPr id="7" name="TextBox 6">
            <a:extLst>
              <a:ext uri="{FF2B5EF4-FFF2-40B4-BE49-F238E27FC236}">
                <a16:creationId xmlns:a16="http://schemas.microsoft.com/office/drawing/2014/main" xmlns="" id="{2AB2DCA6-9290-4A9A-9D55-BE53B08B9E85}"/>
              </a:ext>
            </a:extLst>
          </p:cNvPr>
          <p:cNvSpPr txBox="1"/>
          <p:nvPr/>
        </p:nvSpPr>
        <p:spPr>
          <a:xfrm>
            <a:off x="1072802" y="4797355"/>
            <a:ext cx="864339" cy="369332"/>
          </a:xfrm>
          <a:prstGeom prst="rect">
            <a:avLst/>
          </a:prstGeom>
          <a:noFill/>
        </p:spPr>
        <p:txBody>
          <a:bodyPr wrap="none" rtlCol="0">
            <a:spAutoFit/>
          </a:bodyPr>
          <a:lstStyle/>
          <a:p>
            <a:r>
              <a:rPr lang="en-US"/>
              <a:t>Hình 1</a:t>
            </a:r>
            <a:endParaRPr lang="en-GB"/>
          </a:p>
        </p:txBody>
      </p:sp>
      <p:sp>
        <p:nvSpPr>
          <p:cNvPr id="9" name="TextBox 8">
            <a:extLst>
              <a:ext uri="{FF2B5EF4-FFF2-40B4-BE49-F238E27FC236}">
                <a16:creationId xmlns:a16="http://schemas.microsoft.com/office/drawing/2014/main" xmlns="" id="{D2A771EB-4F7F-4571-9634-8657C2808F30}"/>
              </a:ext>
            </a:extLst>
          </p:cNvPr>
          <p:cNvSpPr txBox="1"/>
          <p:nvPr/>
        </p:nvSpPr>
        <p:spPr>
          <a:xfrm>
            <a:off x="2519772" y="3140968"/>
            <a:ext cx="889987" cy="1631216"/>
          </a:xfrm>
          <a:prstGeom prst="rect">
            <a:avLst/>
          </a:prstGeom>
          <a:noFill/>
        </p:spPr>
        <p:txBody>
          <a:bodyPr wrap="none" rtlCol="0">
            <a:spAutoFit/>
          </a:bodyPr>
          <a:lstStyle/>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endParaRPr lang="en-GB" sz="2000"/>
          </a:p>
        </p:txBody>
      </p:sp>
      <p:sp>
        <p:nvSpPr>
          <p:cNvPr id="11" name="TextBox 10">
            <a:extLst>
              <a:ext uri="{FF2B5EF4-FFF2-40B4-BE49-F238E27FC236}">
                <a16:creationId xmlns:a16="http://schemas.microsoft.com/office/drawing/2014/main" xmlns="" id="{A3382FB5-ECD5-44CB-9CDB-B9DA11E2D845}"/>
              </a:ext>
            </a:extLst>
          </p:cNvPr>
          <p:cNvSpPr txBox="1"/>
          <p:nvPr/>
        </p:nvSpPr>
        <p:spPr>
          <a:xfrm>
            <a:off x="5734243" y="2987080"/>
            <a:ext cx="889987" cy="1938992"/>
          </a:xfrm>
          <a:prstGeom prst="rect">
            <a:avLst/>
          </a:prstGeom>
          <a:noFill/>
        </p:spPr>
        <p:txBody>
          <a:bodyPr wrap="none" rtlCol="0">
            <a:spAutoFit/>
          </a:bodyPr>
          <a:lstStyle/>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p>
          <a:p>
            <a:pPr marL="0" indent="0" algn="l">
              <a:buNone/>
            </a:pPr>
            <a:r>
              <a:rPr lang="en-GB" sz="2000">
                <a:solidFill>
                  <a:srgbClr val="000000"/>
                </a:solidFill>
                <a:latin typeface="Consolas" panose="020B0609020204030204" pitchFamily="49" charset="0"/>
              </a:rPr>
              <a:t>*</a:t>
            </a:r>
            <a:endParaRPr lang="en-GB" sz="2000"/>
          </a:p>
        </p:txBody>
      </p:sp>
      <p:sp>
        <p:nvSpPr>
          <p:cNvPr id="12" name="TextBox 11">
            <a:extLst>
              <a:ext uri="{FF2B5EF4-FFF2-40B4-BE49-F238E27FC236}">
                <a16:creationId xmlns:a16="http://schemas.microsoft.com/office/drawing/2014/main" xmlns="" id="{3DE3A617-46FF-495C-B247-CF9A57076848}"/>
              </a:ext>
            </a:extLst>
          </p:cNvPr>
          <p:cNvSpPr txBox="1"/>
          <p:nvPr/>
        </p:nvSpPr>
        <p:spPr>
          <a:xfrm>
            <a:off x="3983391" y="3140968"/>
            <a:ext cx="889987" cy="1631216"/>
          </a:xfrm>
          <a:prstGeom prst="rect">
            <a:avLst/>
          </a:prstGeom>
          <a:noFill/>
        </p:spPr>
        <p:txBody>
          <a:bodyPr wrap="none" rtlCol="0">
            <a:spAutoFit/>
          </a:bodyPr>
          <a:lstStyle/>
          <a:p>
            <a:pPr marL="0" indent="0" algn="r">
              <a:buNone/>
            </a:pPr>
            <a:r>
              <a:rPr lang="en-GB" sz="2000">
                <a:solidFill>
                  <a:srgbClr val="000000"/>
                </a:solidFill>
                <a:latin typeface="Consolas" panose="020B0609020204030204" pitchFamily="49" charset="0"/>
              </a:rPr>
              <a:t>*</a:t>
            </a:r>
          </a:p>
          <a:p>
            <a:pPr marL="0" indent="0" algn="r">
              <a:buNone/>
            </a:pPr>
            <a:r>
              <a:rPr lang="en-GB" sz="2000">
                <a:solidFill>
                  <a:srgbClr val="000000"/>
                </a:solidFill>
                <a:latin typeface="Consolas" panose="020B0609020204030204" pitchFamily="49" charset="0"/>
              </a:rPr>
              <a:t>**</a:t>
            </a:r>
          </a:p>
          <a:p>
            <a:pPr marL="0" indent="0" algn="r">
              <a:buNone/>
            </a:pPr>
            <a:r>
              <a:rPr lang="en-GB" sz="2000">
                <a:solidFill>
                  <a:srgbClr val="000000"/>
                </a:solidFill>
                <a:latin typeface="Consolas" panose="020B0609020204030204" pitchFamily="49" charset="0"/>
              </a:rPr>
              <a:t>***</a:t>
            </a:r>
          </a:p>
          <a:p>
            <a:pPr marL="0" indent="0" algn="r">
              <a:buNone/>
            </a:pPr>
            <a:r>
              <a:rPr lang="en-GB" sz="2000">
                <a:solidFill>
                  <a:srgbClr val="000000"/>
                </a:solidFill>
                <a:latin typeface="Consolas" panose="020B0609020204030204" pitchFamily="49" charset="0"/>
              </a:rPr>
              <a:t>****</a:t>
            </a:r>
          </a:p>
          <a:p>
            <a:pPr marL="0" indent="0" algn="r">
              <a:buNone/>
            </a:pPr>
            <a:r>
              <a:rPr lang="en-GB" sz="2000">
                <a:solidFill>
                  <a:srgbClr val="000000"/>
                </a:solidFill>
                <a:latin typeface="Consolas" panose="020B0609020204030204" pitchFamily="49" charset="0"/>
              </a:rPr>
              <a:t>*****</a:t>
            </a:r>
            <a:endParaRPr lang="en-GB" sz="2000"/>
          </a:p>
        </p:txBody>
      </p:sp>
      <p:sp>
        <p:nvSpPr>
          <p:cNvPr id="13" name="TextBox 12">
            <a:extLst>
              <a:ext uri="{FF2B5EF4-FFF2-40B4-BE49-F238E27FC236}">
                <a16:creationId xmlns:a16="http://schemas.microsoft.com/office/drawing/2014/main" xmlns="" id="{A730214D-FF45-47C3-80F9-D7710E57DF8E}"/>
              </a:ext>
            </a:extLst>
          </p:cNvPr>
          <p:cNvSpPr txBox="1"/>
          <p:nvPr/>
        </p:nvSpPr>
        <p:spPr>
          <a:xfrm>
            <a:off x="2532595" y="4741406"/>
            <a:ext cx="864339" cy="369332"/>
          </a:xfrm>
          <a:prstGeom prst="rect">
            <a:avLst/>
          </a:prstGeom>
          <a:noFill/>
        </p:spPr>
        <p:txBody>
          <a:bodyPr wrap="none" rtlCol="0">
            <a:spAutoFit/>
          </a:bodyPr>
          <a:lstStyle/>
          <a:p>
            <a:r>
              <a:rPr lang="en-US"/>
              <a:t>Hình 2</a:t>
            </a:r>
            <a:endParaRPr lang="en-GB"/>
          </a:p>
        </p:txBody>
      </p:sp>
      <p:sp>
        <p:nvSpPr>
          <p:cNvPr id="14" name="TextBox 13">
            <a:extLst>
              <a:ext uri="{FF2B5EF4-FFF2-40B4-BE49-F238E27FC236}">
                <a16:creationId xmlns:a16="http://schemas.microsoft.com/office/drawing/2014/main" xmlns="" id="{461ABED7-1BFC-45BC-9466-10164E849A59}"/>
              </a:ext>
            </a:extLst>
          </p:cNvPr>
          <p:cNvSpPr txBox="1"/>
          <p:nvPr/>
        </p:nvSpPr>
        <p:spPr>
          <a:xfrm>
            <a:off x="3963549" y="4741406"/>
            <a:ext cx="864339" cy="369332"/>
          </a:xfrm>
          <a:prstGeom prst="rect">
            <a:avLst/>
          </a:prstGeom>
          <a:noFill/>
        </p:spPr>
        <p:txBody>
          <a:bodyPr wrap="none" rtlCol="0">
            <a:spAutoFit/>
          </a:bodyPr>
          <a:lstStyle/>
          <a:p>
            <a:r>
              <a:rPr lang="en-US"/>
              <a:t>Hình 3</a:t>
            </a:r>
            <a:endParaRPr lang="en-GB"/>
          </a:p>
        </p:txBody>
      </p:sp>
      <p:sp>
        <p:nvSpPr>
          <p:cNvPr id="15" name="TextBox 14">
            <a:extLst>
              <a:ext uri="{FF2B5EF4-FFF2-40B4-BE49-F238E27FC236}">
                <a16:creationId xmlns:a16="http://schemas.microsoft.com/office/drawing/2014/main" xmlns="" id="{1CE9EC99-162D-40FC-8ADA-89B6CA0E26E8}"/>
              </a:ext>
            </a:extLst>
          </p:cNvPr>
          <p:cNvSpPr txBox="1"/>
          <p:nvPr/>
        </p:nvSpPr>
        <p:spPr>
          <a:xfrm>
            <a:off x="5505830" y="4762887"/>
            <a:ext cx="864339" cy="369332"/>
          </a:xfrm>
          <a:prstGeom prst="rect">
            <a:avLst/>
          </a:prstGeom>
          <a:noFill/>
        </p:spPr>
        <p:txBody>
          <a:bodyPr wrap="none" rtlCol="0">
            <a:spAutoFit/>
          </a:bodyPr>
          <a:lstStyle/>
          <a:p>
            <a:r>
              <a:rPr lang="en-US"/>
              <a:t>Hình 4</a:t>
            </a:r>
            <a:endParaRPr lang="en-GB"/>
          </a:p>
        </p:txBody>
      </p:sp>
    </p:spTree>
    <p:extLst>
      <p:ext uri="{BB962C8B-B14F-4D97-AF65-F5344CB8AC3E}">
        <p14:creationId xmlns:p14="http://schemas.microsoft.com/office/powerpoint/2010/main" val="30176128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52D673-95F0-4302-A41B-82ED0CBE1269}"/>
              </a:ext>
            </a:extLst>
          </p:cNvPr>
          <p:cNvSpPr>
            <a:spLocks noGrp="1"/>
          </p:cNvSpPr>
          <p:nvPr>
            <p:ph type="title"/>
          </p:nvPr>
        </p:nvSpPr>
        <p:spPr/>
        <p:txBody>
          <a:bodyPr/>
          <a:lstStyle/>
          <a:p>
            <a:r>
              <a:rPr lang="en-US"/>
              <a:t>Bài tập về nhà</a:t>
            </a:r>
            <a:endParaRPr lang="en-GB"/>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4BA6479B-1B39-4A3E-86AC-EED259F35C0E}"/>
                  </a:ext>
                </a:extLst>
              </p:cNvPr>
              <p:cNvSpPr>
                <a:spLocks noGrp="1"/>
              </p:cNvSpPr>
              <p:nvPr>
                <p:ph idx="1"/>
              </p:nvPr>
            </p:nvSpPr>
            <p:spPr>
              <a:xfrm>
                <a:off x="609600" y="1133053"/>
                <a:ext cx="8534400" cy="5248275"/>
              </a:xfrm>
            </p:spPr>
            <p:txBody>
              <a:bodyPr/>
              <a:lstStyle/>
              <a:p>
                <a:r>
                  <a:rPr lang="en-US" b="0"/>
                  <a:t>Tìm ước số chung lớn của 2 số nguyên dương a, b</a:t>
                </a:r>
              </a:p>
              <a:p>
                <a:r>
                  <a:rPr lang="en-US" b="0"/>
                  <a:t>Kiểm tra số nguyên dương n có phải là số hoàn thiện (Perfect number) hay không?(Số hoàn thiện là số có tổng các ước số của nó(không kể nó)thì bằng chính nó). Ví dụ: 6 có ước chung là 1, 2, 3 và 6=1+2+3</a:t>
                </a:r>
                <a:r>
                  <a:rPr lang="en-US" b="0">
                    <a:sym typeface="Wingdings" panose="05000000000000000000" pitchFamily="2" charset="2"/>
                  </a:rPr>
                  <a:t>6 là số hoàn thiện</a:t>
                </a:r>
              </a:p>
              <a:p>
                <a:r>
                  <a:rPr lang="en-US" b="0">
                    <a:sym typeface="Wingdings" panose="05000000000000000000" pitchFamily="2" charset="2"/>
                  </a:rPr>
                  <a:t>Kiểm tra số nguyên dương n có các chữ số toàn là chữ số chẵn hay không?</a:t>
                </a:r>
              </a:p>
              <a:p>
                <a:r>
                  <a:rPr lang="en-US" b="0">
                    <a:sym typeface="Wingdings" panose="05000000000000000000" pitchFamily="2" charset="2"/>
                  </a:rPr>
                  <a:t>Nhập x,n. Tính S(x,n)=x+</a:t>
                </a:r>
                <a14:m>
                  <m:oMath xmlns:m="http://schemas.openxmlformats.org/officeDocument/2006/math">
                    <m:f>
                      <m:fPr>
                        <m:ctrlPr>
                          <a:rPr lang="en-US" b="0" i="1" smtClean="0">
                            <a:latin typeface="Cambria Math"/>
                            <a:sym typeface="Wingdings" panose="05000000000000000000" pitchFamily="2" charset="2"/>
                          </a:rPr>
                        </m:ctrlPr>
                      </m:fPr>
                      <m:num>
                        <m:sSup>
                          <m:sSupPr>
                            <m:ctrlPr>
                              <a:rPr lang="en-US" b="0" i="1" smtClean="0">
                                <a:latin typeface="Cambria Math"/>
                                <a:sym typeface="Wingdings" panose="05000000000000000000" pitchFamily="2" charset="2"/>
                              </a:rPr>
                            </m:ctrlPr>
                          </m:sSupPr>
                          <m:e>
                            <m:r>
                              <a:rPr lang="en-US" b="0" i="1" smtClean="0">
                                <a:latin typeface="Cambria Math" panose="02040503050406030204" pitchFamily="18" charset="0"/>
                                <a:sym typeface="Wingdings" panose="05000000000000000000" pitchFamily="2" charset="2"/>
                              </a:rPr>
                              <m:t>𝑥</m:t>
                            </m:r>
                          </m:e>
                          <m:sup>
                            <m:r>
                              <a:rPr lang="en-US" b="0" i="1" smtClean="0">
                                <a:latin typeface="Cambria Math" panose="02040503050406030204" pitchFamily="18" charset="0"/>
                                <a:sym typeface="Wingdings" panose="05000000000000000000" pitchFamily="2" charset="2"/>
                              </a:rPr>
                              <m:t>3</m:t>
                            </m:r>
                          </m:sup>
                        </m:sSup>
                      </m:num>
                      <m:den>
                        <m:r>
                          <a:rPr lang="en-US" b="0" i="1" smtClean="0">
                            <a:latin typeface="Cambria Math" panose="02040503050406030204" pitchFamily="18" charset="0"/>
                            <a:sym typeface="Wingdings" panose="05000000000000000000" pitchFamily="2" charset="2"/>
                          </a:rPr>
                          <m:t>3!</m:t>
                        </m:r>
                      </m:den>
                    </m:f>
                  </m:oMath>
                </a14:m>
                <a:r>
                  <a:rPr lang="en-GB" b="0"/>
                  <a:t>+</a:t>
                </a:r>
                <a:r>
                  <a:rPr lang="en-US" b="0">
                    <a:sym typeface="Wingdings" panose="05000000000000000000" pitchFamily="2" charset="2"/>
                  </a:rPr>
                  <a:t> </a:t>
                </a:r>
                <a14:m>
                  <m:oMath xmlns:m="http://schemas.openxmlformats.org/officeDocument/2006/math">
                    <m:f>
                      <m:fPr>
                        <m:ctrlPr>
                          <a:rPr lang="en-US" b="0" i="1">
                            <a:latin typeface="Cambria Math"/>
                            <a:sym typeface="Wingdings" panose="05000000000000000000" pitchFamily="2" charset="2"/>
                          </a:rPr>
                        </m:ctrlPr>
                      </m:fPr>
                      <m:num>
                        <m:sSup>
                          <m:sSupPr>
                            <m:ctrlPr>
                              <a:rPr lang="en-US" b="0" i="1">
                                <a:latin typeface="Cambria Math"/>
                                <a:sym typeface="Wingdings" panose="05000000000000000000" pitchFamily="2" charset="2"/>
                              </a:rPr>
                            </m:ctrlPr>
                          </m:sSupPr>
                          <m:e>
                            <m:r>
                              <a:rPr lang="en-US" b="0" i="1">
                                <a:latin typeface="Cambria Math" panose="02040503050406030204" pitchFamily="18" charset="0"/>
                                <a:sym typeface="Wingdings" panose="05000000000000000000" pitchFamily="2" charset="2"/>
                              </a:rPr>
                              <m:t>𝑥</m:t>
                            </m:r>
                          </m:e>
                          <m:sup>
                            <m:r>
                              <a:rPr lang="en-US" b="0" i="1" smtClean="0">
                                <a:latin typeface="Cambria Math" panose="02040503050406030204" pitchFamily="18" charset="0"/>
                                <a:sym typeface="Wingdings" panose="05000000000000000000" pitchFamily="2" charset="2"/>
                              </a:rPr>
                              <m:t>5</m:t>
                            </m:r>
                          </m:sup>
                        </m:sSup>
                      </m:num>
                      <m:den>
                        <m:r>
                          <a:rPr lang="en-US" b="0" i="1" smtClean="0">
                            <a:latin typeface="Cambria Math" panose="02040503050406030204" pitchFamily="18" charset="0"/>
                            <a:sym typeface="Wingdings" panose="05000000000000000000" pitchFamily="2" charset="2"/>
                          </a:rPr>
                          <m:t>5</m:t>
                        </m:r>
                        <m:r>
                          <a:rPr lang="en-US" b="0" i="1">
                            <a:latin typeface="Cambria Math" panose="02040503050406030204" pitchFamily="18" charset="0"/>
                            <a:sym typeface="Wingdings" panose="05000000000000000000" pitchFamily="2" charset="2"/>
                          </a:rPr>
                          <m:t>!</m:t>
                        </m:r>
                      </m:den>
                    </m:f>
                  </m:oMath>
                </a14:m>
                <a:r>
                  <a:rPr lang="en-GB" b="0"/>
                  <a:t>+…+</a:t>
                </a:r>
                <a:r>
                  <a:rPr lang="en-US" b="0">
                    <a:sym typeface="Wingdings" panose="05000000000000000000" pitchFamily="2" charset="2"/>
                  </a:rPr>
                  <a:t> </a:t>
                </a:r>
                <a14:m>
                  <m:oMath xmlns:m="http://schemas.openxmlformats.org/officeDocument/2006/math">
                    <m:f>
                      <m:fPr>
                        <m:ctrlPr>
                          <a:rPr lang="en-US" b="0" i="1">
                            <a:latin typeface="Cambria Math"/>
                            <a:sym typeface="Wingdings" panose="05000000000000000000" pitchFamily="2" charset="2"/>
                          </a:rPr>
                        </m:ctrlPr>
                      </m:fPr>
                      <m:num>
                        <m:sSup>
                          <m:sSupPr>
                            <m:ctrlPr>
                              <a:rPr lang="en-US" b="0" i="1">
                                <a:latin typeface="Cambria Math"/>
                                <a:sym typeface="Wingdings" panose="05000000000000000000" pitchFamily="2" charset="2"/>
                              </a:rPr>
                            </m:ctrlPr>
                          </m:sSupPr>
                          <m:e>
                            <m:r>
                              <a:rPr lang="en-US" b="0" i="1">
                                <a:latin typeface="Cambria Math" panose="02040503050406030204" pitchFamily="18" charset="0"/>
                                <a:sym typeface="Wingdings" panose="05000000000000000000" pitchFamily="2" charset="2"/>
                              </a:rPr>
                              <m:t>𝑥</m:t>
                            </m:r>
                          </m:e>
                          <m:sup>
                            <m:r>
                              <a:rPr lang="en-US" b="0" i="1" smtClean="0">
                                <a:latin typeface="Cambria Math" panose="02040503050406030204" pitchFamily="18" charset="0"/>
                                <a:sym typeface="Wingdings" panose="05000000000000000000" pitchFamily="2" charset="2"/>
                              </a:rPr>
                              <m:t>2</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+1</m:t>
                            </m:r>
                          </m:sup>
                        </m:sSup>
                      </m:num>
                      <m:den>
                        <m:r>
                          <a:rPr lang="en-US" b="0" i="1" smtClean="0">
                            <a:latin typeface="Cambria Math" panose="02040503050406030204" pitchFamily="18" charset="0"/>
                            <a:sym typeface="Wingdings" panose="05000000000000000000" pitchFamily="2" charset="2"/>
                          </a:rPr>
                          <m:t>(2</m:t>
                        </m:r>
                        <m:r>
                          <a:rPr lang="en-US" b="0" i="1" smtClean="0">
                            <a:latin typeface="Cambria Math" panose="02040503050406030204" pitchFamily="18" charset="0"/>
                            <a:sym typeface="Wingdings" panose="05000000000000000000" pitchFamily="2" charset="2"/>
                          </a:rPr>
                          <m:t>𝑛</m:t>
                        </m:r>
                        <m:r>
                          <a:rPr lang="en-US" b="0" i="1" smtClean="0">
                            <a:latin typeface="Cambria Math" panose="02040503050406030204" pitchFamily="18" charset="0"/>
                            <a:sym typeface="Wingdings" panose="05000000000000000000" pitchFamily="2" charset="2"/>
                          </a:rPr>
                          <m:t>+1)!</m:t>
                        </m:r>
                      </m:den>
                    </m:f>
                  </m:oMath>
                </a14:m>
                <a:endParaRPr lang="en-GB" b="0"/>
              </a:p>
            </p:txBody>
          </p:sp>
        </mc:Choice>
        <mc:Fallback xmlns="">
          <p:sp>
            <p:nvSpPr>
              <p:cNvPr id="3" name="Content Placeholder 2">
                <a:extLst>
                  <a:ext uri="{FF2B5EF4-FFF2-40B4-BE49-F238E27FC236}">
                    <a16:creationId xmlns:a16="http://schemas.microsoft.com/office/drawing/2014/main" id="{4BA6479B-1B39-4A3E-86AC-EED259F35C0E}"/>
                  </a:ext>
                </a:extLst>
              </p:cNvPr>
              <p:cNvSpPr>
                <a:spLocks noGrp="1" noRot="1" noChangeAspect="1" noMove="1" noResize="1" noEditPoints="1" noAdjustHandles="1" noChangeArrowheads="1" noChangeShapeType="1" noTextEdit="1"/>
              </p:cNvSpPr>
              <p:nvPr>
                <p:ph idx="1"/>
              </p:nvPr>
            </p:nvSpPr>
            <p:spPr>
              <a:xfrm>
                <a:off x="609600" y="1133053"/>
                <a:ext cx="8534400" cy="5248275"/>
              </a:xfrm>
              <a:blipFill>
                <a:blip r:embed="rId2"/>
                <a:stretch>
                  <a:fillRect l="-1786" t="-2091" r="-1643"/>
                </a:stretch>
              </a:blipFill>
            </p:spPr>
            <p:txBody>
              <a:bodyPr/>
              <a:lstStyle/>
              <a:p>
                <a:r>
                  <a:rPr lang="en-GB">
                    <a:noFill/>
                  </a:rPr>
                  <a:t> </a:t>
                </a:r>
              </a:p>
            </p:txBody>
          </p:sp>
        </mc:Fallback>
      </mc:AlternateContent>
      <p:sp>
        <p:nvSpPr>
          <p:cNvPr id="4" name="Date Placeholder 3">
            <a:extLst>
              <a:ext uri="{FF2B5EF4-FFF2-40B4-BE49-F238E27FC236}">
                <a16:creationId xmlns:a16="http://schemas.microsoft.com/office/drawing/2014/main" xmlns="" id="{E07340DC-FC00-4F1F-8D24-28BD5E84C97B}"/>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D52143B-331E-4C57-9F04-9FBC16218B1F}"/>
              </a:ext>
            </a:extLst>
          </p:cNvPr>
          <p:cNvSpPr>
            <a:spLocks noGrp="1"/>
          </p:cNvSpPr>
          <p:nvPr>
            <p:ph type="sldNum" sz="quarter" idx="11"/>
          </p:nvPr>
        </p:nvSpPr>
        <p:spPr/>
        <p:txBody>
          <a:bodyPr/>
          <a:lstStyle/>
          <a:p>
            <a:pPr>
              <a:defRPr/>
            </a:pPr>
            <a:fld id="{812A3249-7FF3-4311-A461-F791DB37E44E}" type="slidenum">
              <a:rPr lang="en-US" altLang="en-US" smtClean="0"/>
              <a:pPr>
                <a:defRPr/>
              </a:pPr>
              <a:t>123</a:t>
            </a:fld>
            <a:endParaRPr lang="en-US" altLang="en-US"/>
          </a:p>
        </p:txBody>
      </p:sp>
    </p:spTree>
    <p:extLst>
      <p:ext uri="{BB962C8B-B14F-4D97-AF65-F5344CB8AC3E}">
        <p14:creationId xmlns:p14="http://schemas.microsoft.com/office/powerpoint/2010/main" val="319431612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06A4A-11D7-47E0-9703-F397EF0F548B}"/>
              </a:ext>
            </a:extLst>
          </p:cNvPr>
          <p:cNvSpPr>
            <a:spLocks noGrp="1"/>
          </p:cNvSpPr>
          <p:nvPr>
            <p:ph type="title"/>
          </p:nvPr>
        </p:nvSpPr>
        <p:spPr/>
        <p:txBody>
          <a:bodyPr/>
          <a:lstStyle/>
          <a:p>
            <a:r>
              <a:rPr lang="en-US" sz="2800"/>
              <a:t>NỘI DUNG CHƯƠNG 1 – Phần 4 (Chuỗi)</a:t>
            </a:r>
            <a:endParaRPr lang="en-GB" sz="2800"/>
          </a:p>
        </p:txBody>
      </p:sp>
      <p:sp>
        <p:nvSpPr>
          <p:cNvPr id="3" name="Content Placeholder 2">
            <a:extLst>
              <a:ext uri="{FF2B5EF4-FFF2-40B4-BE49-F238E27FC236}">
                <a16:creationId xmlns:a16="http://schemas.microsoft.com/office/drawing/2014/main" xmlns="" id="{D1433B74-8D1D-4979-BD07-6E1441A61460}"/>
              </a:ext>
            </a:extLst>
          </p:cNvPr>
          <p:cNvSpPr>
            <a:spLocks noGrp="1"/>
          </p:cNvSpPr>
          <p:nvPr>
            <p:ph idx="1"/>
          </p:nvPr>
        </p:nvSpPr>
        <p:spPr/>
        <p:txBody>
          <a:bodyPr/>
          <a:lstStyle/>
          <a:p>
            <a:r>
              <a:rPr lang="en-US"/>
              <a:t>Các thư viện xử lý chuỗi</a:t>
            </a:r>
          </a:p>
          <a:p>
            <a:r>
              <a:rPr lang="en-US"/>
              <a:t>Khai báo chuỗi</a:t>
            </a:r>
          </a:p>
          <a:p>
            <a:r>
              <a:rPr lang="en-US"/>
              <a:t>Các phương thức xử lý chuỗi thường dùng</a:t>
            </a:r>
          </a:p>
        </p:txBody>
      </p:sp>
      <p:sp>
        <p:nvSpPr>
          <p:cNvPr id="4" name="Date Placeholder 3">
            <a:extLst>
              <a:ext uri="{FF2B5EF4-FFF2-40B4-BE49-F238E27FC236}">
                <a16:creationId xmlns:a16="http://schemas.microsoft.com/office/drawing/2014/main" xmlns="" id="{D6C555CB-3EB3-483C-9B0C-CD5748D557A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641C6E22-BA7A-4113-91A5-5F89E7CFDCC5}"/>
              </a:ext>
            </a:extLst>
          </p:cNvPr>
          <p:cNvSpPr>
            <a:spLocks noGrp="1"/>
          </p:cNvSpPr>
          <p:nvPr>
            <p:ph type="sldNum" sz="quarter" idx="11"/>
          </p:nvPr>
        </p:nvSpPr>
        <p:spPr/>
        <p:txBody>
          <a:bodyPr/>
          <a:lstStyle/>
          <a:p>
            <a:pPr>
              <a:defRPr/>
            </a:pPr>
            <a:fld id="{812A3249-7FF3-4311-A461-F791DB37E44E}" type="slidenum">
              <a:rPr lang="en-US" altLang="en-US" smtClean="0"/>
              <a:pPr>
                <a:defRPr/>
              </a:pPr>
              <a:t>124</a:t>
            </a:fld>
            <a:endParaRPr lang="en-US" altLang="en-US"/>
          </a:p>
        </p:txBody>
      </p:sp>
    </p:spTree>
    <p:extLst>
      <p:ext uri="{BB962C8B-B14F-4D97-AF65-F5344CB8AC3E}">
        <p14:creationId xmlns:p14="http://schemas.microsoft.com/office/powerpoint/2010/main" val="88292479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9DAB86-D099-4243-B386-75DC6761A38C}"/>
              </a:ext>
            </a:extLst>
          </p:cNvPr>
          <p:cNvSpPr>
            <a:spLocks noGrp="1"/>
          </p:cNvSpPr>
          <p:nvPr>
            <p:ph type="title"/>
          </p:nvPr>
        </p:nvSpPr>
        <p:spPr/>
        <p:txBody>
          <a:bodyPr/>
          <a:lstStyle/>
          <a:p>
            <a:r>
              <a:rPr lang="en-US"/>
              <a:t>Giới thiệu chuỗi</a:t>
            </a:r>
            <a:endParaRPr lang="en-GB"/>
          </a:p>
        </p:txBody>
      </p:sp>
      <p:sp>
        <p:nvSpPr>
          <p:cNvPr id="3" name="Content Placeholder 2">
            <a:extLst>
              <a:ext uri="{FF2B5EF4-FFF2-40B4-BE49-F238E27FC236}">
                <a16:creationId xmlns:a16="http://schemas.microsoft.com/office/drawing/2014/main" xmlns="" id="{A6F4E6EE-C16F-4109-ACEA-1F4856118850}"/>
              </a:ext>
            </a:extLst>
          </p:cNvPr>
          <p:cNvSpPr>
            <a:spLocks noGrp="1"/>
          </p:cNvSpPr>
          <p:nvPr>
            <p:ph idx="1"/>
          </p:nvPr>
        </p:nvSpPr>
        <p:spPr/>
        <p:txBody>
          <a:bodyPr/>
          <a:lstStyle/>
          <a:p>
            <a:r>
              <a:rPr lang="en-US"/>
              <a:t>Chuỗi trong Java là một dãy các ký tự Unicode</a:t>
            </a:r>
          </a:p>
          <a:p>
            <a:r>
              <a:rPr lang="en-US"/>
              <a:t>Lớp </a:t>
            </a:r>
            <a:r>
              <a:rPr lang="en-US">
                <a:solidFill>
                  <a:srgbClr val="FF0000"/>
                </a:solidFill>
              </a:rPr>
              <a:t>String</a:t>
            </a:r>
            <a:r>
              <a:rPr lang="en-US"/>
              <a:t> là lớp </a:t>
            </a:r>
            <a:r>
              <a:rPr lang="en-US">
                <a:solidFill>
                  <a:srgbClr val="FF0000"/>
                </a:solidFill>
              </a:rPr>
              <a:t>immutable</a:t>
            </a:r>
            <a:r>
              <a:rPr lang="en-US"/>
              <a:t> dùng để thao tác với chuỗi</a:t>
            </a:r>
          </a:p>
          <a:p>
            <a:endParaRPr lang="en-GB"/>
          </a:p>
        </p:txBody>
      </p:sp>
      <p:sp>
        <p:nvSpPr>
          <p:cNvPr id="4" name="Date Placeholder 3">
            <a:extLst>
              <a:ext uri="{FF2B5EF4-FFF2-40B4-BE49-F238E27FC236}">
                <a16:creationId xmlns:a16="http://schemas.microsoft.com/office/drawing/2014/main" xmlns="" id="{26DC2EC6-883D-4151-A790-6CFE2401051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B13198B-1029-4E71-AE20-D6CA28F89E2E}"/>
              </a:ext>
            </a:extLst>
          </p:cNvPr>
          <p:cNvSpPr>
            <a:spLocks noGrp="1"/>
          </p:cNvSpPr>
          <p:nvPr>
            <p:ph type="sldNum" sz="quarter" idx="11"/>
          </p:nvPr>
        </p:nvSpPr>
        <p:spPr/>
        <p:txBody>
          <a:bodyPr/>
          <a:lstStyle/>
          <a:p>
            <a:pPr>
              <a:defRPr/>
            </a:pPr>
            <a:fld id="{812A3249-7FF3-4311-A461-F791DB37E44E}" type="slidenum">
              <a:rPr lang="en-US" altLang="en-US" smtClean="0"/>
              <a:pPr>
                <a:defRPr/>
              </a:pPr>
              <a:t>125</a:t>
            </a:fld>
            <a:endParaRPr lang="en-US" altLang="en-US"/>
          </a:p>
        </p:txBody>
      </p:sp>
      <p:sp>
        <p:nvSpPr>
          <p:cNvPr id="6" name="TextBox 5">
            <a:extLst>
              <a:ext uri="{FF2B5EF4-FFF2-40B4-BE49-F238E27FC236}">
                <a16:creationId xmlns:a16="http://schemas.microsoft.com/office/drawing/2014/main" xmlns="" id="{5B0E9BF2-07DB-4472-8372-103272EEC3C2}"/>
              </a:ext>
            </a:extLst>
          </p:cNvPr>
          <p:cNvSpPr txBox="1"/>
          <p:nvPr/>
        </p:nvSpPr>
        <p:spPr>
          <a:xfrm>
            <a:off x="1823221" y="3281110"/>
            <a:ext cx="5716630" cy="1015663"/>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3000"/>
              <a:t>String str1= “Hello”;</a:t>
            </a:r>
          </a:p>
          <a:p>
            <a:r>
              <a:rPr lang="en-US" sz="3000" b="1"/>
              <a:t>String</a:t>
            </a:r>
            <a:r>
              <a:rPr lang="en-US" sz="3000"/>
              <a:t> str2 = new </a:t>
            </a:r>
            <a:r>
              <a:rPr lang="en-US" sz="3000" b="1"/>
              <a:t>String</a:t>
            </a:r>
            <a:r>
              <a:rPr lang="en-US" sz="3000"/>
              <a:t>(“Hello”); </a:t>
            </a:r>
            <a:endParaRPr lang="en-GB" sz="3000"/>
          </a:p>
        </p:txBody>
      </p:sp>
    </p:spTree>
    <p:extLst>
      <p:ext uri="{BB962C8B-B14F-4D97-AF65-F5344CB8AC3E}">
        <p14:creationId xmlns:p14="http://schemas.microsoft.com/office/powerpoint/2010/main" val="3933979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560EAA-1AFB-4C8D-9DA8-24A585D066B0}"/>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2F428DB0-819B-441E-B43F-751E9F12473B}"/>
              </a:ext>
            </a:extLst>
          </p:cNvPr>
          <p:cNvSpPr>
            <a:spLocks noGrp="1"/>
          </p:cNvSpPr>
          <p:nvPr>
            <p:ph idx="1"/>
          </p:nvPr>
        </p:nvSpPr>
        <p:spPr/>
        <p:txBody>
          <a:bodyPr/>
          <a:lstStyle/>
          <a:p>
            <a:r>
              <a:rPr lang="en-US"/>
              <a:t>Hàm tìm chuỗi (indexOf, lastIndexOf, Kiểm tra chuỗi – contains)</a:t>
            </a:r>
          </a:p>
          <a:p>
            <a:r>
              <a:rPr lang="en-US"/>
              <a:t>Hàm trích lọc chuỗi – substring</a:t>
            </a:r>
          </a:p>
          <a:p>
            <a:r>
              <a:rPr lang="en-US"/>
              <a:t>Hàm trích đổi chuỗi (replace, replaceFirst)</a:t>
            </a:r>
          </a:p>
          <a:p>
            <a:r>
              <a:rPr lang="en-US"/>
              <a:t>Hàm xóa khoản trắng dư thừa – trim</a:t>
            </a:r>
          </a:p>
          <a:p>
            <a:r>
              <a:rPr lang="en-US"/>
              <a:t>Hàm so sánh chuỗi (equal, equaIsgnoreCase, compareTo, compareToIgnorecase)</a:t>
            </a:r>
          </a:p>
          <a:p>
            <a:r>
              <a:rPr lang="en-US"/>
              <a:t>Hàm tách và nối chuỗi (Split - StringBuilder)</a:t>
            </a:r>
          </a:p>
          <a:p>
            <a:r>
              <a:rPr lang="en-US"/>
              <a:t>Hàm đổi chuỗi HOA-thường (toUpper, toLower)</a:t>
            </a:r>
          </a:p>
          <a:p>
            <a:endParaRPr lang="en-US"/>
          </a:p>
          <a:p>
            <a:endParaRPr lang="en-US"/>
          </a:p>
          <a:p>
            <a:pPr lvl="1"/>
            <a:endParaRPr lang="en-US" sz="3000"/>
          </a:p>
          <a:p>
            <a:pPr lvl="1"/>
            <a:endParaRPr lang="en-US" sz="3000"/>
          </a:p>
          <a:p>
            <a:endParaRPr lang="en-GB"/>
          </a:p>
        </p:txBody>
      </p:sp>
      <p:sp>
        <p:nvSpPr>
          <p:cNvPr id="4" name="Date Placeholder 3">
            <a:extLst>
              <a:ext uri="{FF2B5EF4-FFF2-40B4-BE49-F238E27FC236}">
                <a16:creationId xmlns:a16="http://schemas.microsoft.com/office/drawing/2014/main" xmlns="" id="{447BAD36-1C3D-4B19-AA77-D73CC1F3BE6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D7679C0-75BC-41B7-A605-2C1DA0474878}"/>
              </a:ext>
            </a:extLst>
          </p:cNvPr>
          <p:cNvSpPr>
            <a:spLocks noGrp="1"/>
          </p:cNvSpPr>
          <p:nvPr>
            <p:ph type="sldNum" sz="quarter" idx="11"/>
          </p:nvPr>
        </p:nvSpPr>
        <p:spPr/>
        <p:txBody>
          <a:bodyPr/>
          <a:lstStyle/>
          <a:p>
            <a:pPr>
              <a:defRPr/>
            </a:pPr>
            <a:fld id="{812A3249-7FF3-4311-A461-F791DB37E44E}" type="slidenum">
              <a:rPr lang="en-US" altLang="en-US" smtClean="0"/>
              <a:pPr>
                <a:defRPr/>
              </a:pPr>
              <a:t>126</a:t>
            </a:fld>
            <a:endParaRPr lang="en-US" altLang="en-US"/>
          </a:p>
        </p:txBody>
      </p:sp>
    </p:spTree>
    <p:extLst>
      <p:ext uri="{BB962C8B-B14F-4D97-AF65-F5344CB8AC3E}">
        <p14:creationId xmlns:p14="http://schemas.microsoft.com/office/powerpoint/2010/main" val="101665704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90FF2-9362-4472-BAED-BCC2D276844B}"/>
              </a:ext>
            </a:extLst>
          </p:cNvPr>
          <p:cNvSpPr>
            <a:spLocks noGrp="1"/>
          </p:cNvSpPr>
          <p:nvPr>
            <p:ph type="title"/>
          </p:nvPr>
        </p:nvSpPr>
        <p:spPr/>
        <p:txBody>
          <a:bodyPr/>
          <a:lstStyle/>
          <a:p>
            <a:r>
              <a:rPr lang="en-US"/>
              <a:t>Thư viện xử lý chuỗi – StringBuilder </a:t>
            </a:r>
            <a:endParaRPr lang="en-GB"/>
          </a:p>
        </p:txBody>
      </p:sp>
      <p:sp>
        <p:nvSpPr>
          <p:cNvPr id="3" name="Content Placeholder 2">
            <a:extLst>
              <a:ext uri="{FF2B5EF4-FFF2-40B4-BE49-F238E27FC236}">
                <a16:creationId xmlns:a16="http://schemas.microsoft.com/office/drawing/2014/main" xmlns="" id="{17E9E6F7-BB0F-4680-85E4-A1244C330EAC}"/>
              </a:ext>
            </a:extLst>
          </p:cNvPr>
          <p:cNvSpPr>
            <a:spLocks noGrp="1"/>
          </p:cNvSpPr>
          <p:nvPr>
            <p:ph idx="1"/>
          </p:nvPr>
        </p:nvSpPr>
        <p:spPr/>
        <p:txBody>
          <a:bodyPr/>
          <a:lstStyle/>
          <a:p>
            <a:r>
              <a:rPr lang="en-US"/>
              <a:t>StringBuilder</a:t>
            </a:r>
          </a:p>
          <a:p>
            <a:pPr lvl="1"/>
            <a:r>
              <a:rPr lang="en-US"/>
              <a:t>Là một lớp dùng để quản lý chuỗi, </a:t>
            </a:r>
            <a:r>
              <a:rPr lang="en-US">
                <a:solidFill>
                  <a:srgbClr val="0000FF"/>
                </a:solidFill>
              </a:rPr>
              <a:t>có thể</a:t>
            </a:r>
            <a:r>
              <a:rPr lang="en-US"/>
              <a:t> thay đổi kích thước và nội dung</a:t>
            </a:r>
          </a:p>
          <a:p>
            <a:pPr lvl="1"/>
            <a:r>
              <a:rPr lang="en-US"/>
              <a:t>Các hàm khởi tạo của lớp: </a:t>
            </a:r>
          </a:p>
          <a:p>
            <a:pPr lvl="1"/>
            <a:endParaRPr lang="en-US"/>
          </a:p>
          <a:p>
            <a:pPr lvl="1"/>
            <a:endParaRPr lang="en-US"/>
          </a:p>
          <a:p>
            <a:pPr lvl="1"/>
            <a:endParaRPr lang="en-US"/>
          </a:p>
          <a:p>
            <a:pPr lvl="1"/>
            <a:endParaRPr lang="en-US"/>
          </a:p>
        </p:txBody>
      </p:sp>
      <p:sp>
        <p:nvSpPr>
          <p:cNvPr id="4" name="Date Placeholder 3">
            <a:extLst>
              <a:ext uri="{FF2B5EF4-FFF2-40B4-BE49-F238E27FC236}">
                <a16:creationId xmlns:a16="http://schemas.microsoft.com/office/drawing/2014/main" xmlns="" id="{FB708DF3-63C4-4F61-B8F8-C28C8200F2D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3666055-74C9-4EA1-AF08-B9AF4235C265}"/>
              </a:ext>
            </a:extLst>
          </p:cNvPr>
          <p:cNvSpPr>
            <a:spLocks noGrp="1"/>
          </p:cNvSpPr>
          <p:nvPr>
            <p:ph type="sldNum" sz="quarter" idx="11"/>
          </p:nvPr>
        </p:nvSpPr>
        <p:spPr/>
        <p:txBody>
          <a:bodyPr/>
          <a:lstStyle/>
          <a:p>
            <a:pPr>
              <a:defRPr/>
            </a:pPr>
            <a:fld id="{812A3249-7FF3-4311-A461-F791DB37E44E}" type="slidenum">
              <a:rPr lang="en-US" altLang="en-US" smtClean="0"/>
              <a:pPr>
                <a:defRPr/>
              </a:pPr>
              <a:t>127</a:t>
            </a:fld>
            <a:endParaRPr lang="en-US" altLang="en-US"/>
          </a:p>
        </p:txBody>
      </p:sp>
      <p:sp>
        <p:nvSpPr>
          <p:cNvPr id="6" name="TextBox 5">
            <a:extLst>
              <a:ext uri="{FF2B5EF4-FFF2-40B4-BE49-F238E27FC236}">
                <a16:creationId xmlns:a16="http://schemas.microsoft.com/office/drawing/2014/main" xmlns="" id="{B013A492-840D-4C86-86D0-787B17002377}"/>
              </a:ext>
            </a:extLst>
          </p:cNvPr>
          <p:cNvSpPr txBox="1"/>
          <p:nvPr/>
        </p:nvSpPr>
        <p:spPr>
          <a:xfrm>
            <a:off x="10764688" y="2420888"/>
            <a:ext cx="184731" cy="369332"/>
          </a:xfrm>
          <a:prstGeom prst="rect">
            <a:avLst/>
          </a:prstGeom>
          <a:noFill/>
        </p:spPr>
        <p:txBody>
          <a:bodyPr wrap="none" rtlCol="0">
            <a:spAutoFit/>
          </a:bodyPr>
          <a:lstStyle/>
          <a:p>
            <a:endParaRPr lang="en-GB"/>
          </a:p>
        </p:txBody>
      </p:sp>
      <p:sp>
        <p:nvSpPr>
          <p:cNvPr id="7" name="TextBox 6">
            <a:extLst>
              <a:ext uri="{FF2B5EF4-FFF2-40B4-BE49-F238E27FC236}">
                <a16:creationId xmlns:a16="http://schemas.microsoft.com/office/drawing/2014/main" xmlns="" id="{E459251E-EBD2-47C4-844A-9FEC607B06B4}"/>
              </a:ext>
            </a:extLst>
          </p:cNvPr>
          <p:cNvSpPr txBox="1"/>
          <p:nvPr/>
        </p:nvSpPr>
        <p:spPr>
          <a:xfrm>
            <a:off x="689894" y="3095089"/>
            <a:ext cx="4854214" cy="2062103"/>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200">
                <a:latin typeface=".VnArial" panose="020B7200000000000000" pitchFamily="34" charset="0"/>
              </a:rPr>
              <a:t>//Khởi tạo</a:t>
            </a:r>
          </a:p>
          <a:p>
            <a:r>
              <a:rPr lang="en-US" sz="3200">
                <a:latin typeface=".VnArial" panose="020B7200000000000000" pitchFamily="34" charset="0"/>
              </a:rPr>
              <a:t>StringBuilder()</a:t>
            </a:r>
          </a:p>
          <a:p>
            <a:r>
              <a:rPr lang="en-US" sz="3200">
                <a:latin typeface=".VnArial" panose="020B7200000000000000" pitchFamily="34" charset="0"/>
              </a:rPr>
              <a:t>StringBuilder(int capacity)</a:t>
            </a:r>
          </a:p>
          <a:p>
            <a:r>
              <a:rPr lang="en-US" sz="3200">
                <a:latin typeface=".VnArial" panose="020B7200000000000000" pitchFamily="34" charset="0"/>
              </a:rPr>
              <a:t>StringBuilder(String s)</a:t>
            </a:r>
            <a:endParaRPr lang="en-GB" sz="3200">
              <a:latin typeface=".VnArial" panose="020B7200000000000000" pitchFamily="34" charset="0"/>
            </a:endParaRPr>
          </a:p>
        </p:txBody>
      </p:sp>
      <p:sp>
        <p:nvSpPr>
          <p:cNvPr id="8" name="TextBox 7">
            <a:extLst>
              <a:ext uri="{FF2B5EF4-FFF2-40B4-BE49-F238E27FC236}">
                <a16:creationId xmlns:a16="http://schemas.microsoft.com/office/drawing/2014/main" xmlns="" id="{879BF52D-FC67-40FB-88D0-6EA2F3C7F037}"/>
              </a:ext>
            </a:extLst>
          </p:cNvPr>
          <p:cNvSpPr txBox="1"/>
          <p:nvPr/>
        </p:nvSpPr>
        <p:spPr>
          <a:xfrm>
            <a:off x="5747522" y="2605554"/>
            <a:ext cx="3005951" cy="289310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200">
                <a:latin typeface=".VnArial" panose="020B7200000000000000" pitchFamily="34" charset="0"/>
              </a:rPr>
              <a:t>//Phương thức</a:t>
            </a:r>
          </a:p>
          <a:p>
            <a:r>
              <a:rPr lang="en-US" sz="3200">
                <a:latin typeface=".VnArial" panose="020B7200000000000000" pitchFamily="34" charset="0"/>
              </a:rPr>
              <a:t>append() //</a:t>
            </a:r>
            <a:r>
              <a:rPr lang="en-US" sz="1500">
                <a:latin typeface=".VnArial" panose="020B7200000000000000" pitchFamily="34" charset="0"/>
              </a:rPr>
              <a:t>nối choỗi</a:t>
            </a:r>
            <a:endParaRPr lang="en-US" sz="3200">
              <a:latin typeface=".VnArial" panose="020B7200000000000000" pitchFamily="34" charset="0"/>
            </a:endParaRPr>
          </a:p>
          <a:p>
            <a:r>
              <a:rPr lang="en-US" sz="3200">
                <a:latin typeface=".VnArial" panose="020B7200000000000000" pitchFamily="34" charset="0"/>
              </a:rPr>
              <a:t>insert()</a:t>
            </a:r>
          </a:p>
          <a:p>
            <a:r>
              <a:rPr lang="en-US" sz="3200">
                <a:latin typeface=".VnArial" panose="020B7200000000000000" pitchFamily="34" charset="0"/>
              </a:rPr>
              <a:t>delete()</a:t>
            </a:r>
          </a:p>
          <a:p>
            <a:r>
              <a:rPr lang="en-US" sz="3200">
                <a:latin typeface=".VnArial" panose="020B7200000000000000" pitchFamily="34" charset="0"/>
              </a:rPr>
              <a:t>reverse()</a:t>
            </a:r>
            <a:r>
              <a:rPr lang="en-US" sz="5400">
                <a:latin typeface=".VnArial" panose="020B7200000000000000" pitchFamily="34" charset="0"/>
              </a:rPr>
              <a:t> </a:t>
            </a:r>
            <a:r>
              <a:rPr lang="en-US" sz="1200">
                <a:latin typeface=".VnArial" panose="020B7200000000000000" pitchFamily="34" charset="0"/>
              </a:rPr>
              <a:t>//đảochoỗi</a:t>
            </a:r>
          </a:p>
        </p:txBody>
      </p:sp>
    </p:spTree>
    <p:extLst>
      <p:ext uri="{BB962C8B-B14F-4D97-AF65-F5344CB8AC3E}">
        <p14:creationId xmlns:p14="http://schemas.microsoft.com/office/powerpoint/2010/main" val="86700796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90FF2-9362-4472-BAED-BCC2D276844B}"/>
              </a:ext>
            </a:extLst>
          </p:cNvPr>
          <p:cNvSpPr>
            <a:spLocks noGrp="1"/>
          </p:cNvSpPr>
          <p:nvPr>
            <p:ph type="title"/>
          </p:nvPr>
        </p:nvSpPr>
        <p:spPr/>
        <p:txBody>
          <a:bodyPr/>
          <a:lstStyle/>
          <a:p>
            <a:r>
              <a:rPr lang="en-US"/>
              <a:t>Thư viện xử lý chuỗi – StringBuilder </a:t>
            </a:r>
            <a:endParaRPr lang="en-GB"/>
          </a:p>
        </p:txBody>
      </p:sp>
      <p:sp>
        <p:nvSpPr>
          <p:cNvPr id="3" name="Content Placeholder 2">
            <a:extLst>
              <a:ext uri="{FF2B5EF4-FFF2-40B4-BE49-F238E27FC236}">
                <a16:creationId xmlns:a16="http://schemas.microsoft.com/office/drawing/2014/main" xmlns="" id="{17E9E6F7-BB0F-4680-85E4-A1244C330EAC}"/>
              </a:ext>
            </a:extLst>
          </p:cNvPr>
          <p:cNvSpPr>
            <a:spLocks noGrp="1"/>
          </p:cNvSpPr>
          <p:nvPr>
            <p:ph idx="1"/>
          </p:nvPr>
        </p:nvSpPr>
        <p:spPr>
          <a:xfrm>
            <a:off x="467544" y="1091971"/>
            <a:ext cx="8534400" cy="5248275"/>
          </a:xfrm>
        </p:spPr>
        <p:txBody>
          <a:bodyPr/>
          <a:lstStyle/>
          <a:p>
            <a:r>
              <a:rPr lang="en-US"/>
              <a:t>StringBuilder</a:t>
            </a:r>
          </a:p>
          <a:p>
            <a:pPr lvl="1"/>
            <a:r>
              <a:rPr lang="en-US"/>
              <a:t>Ví dụ:</a:t>
            </a:r>
          </a:p>
          <a:p>
            <a:pPr marL="457200" lvl="1" indent="0">
              <a:buNone/>
            </a:pPr>
            <a:r>
              <a:rPr lang="en-US"/>
              <a:t>StringBuilder sb=new StringBuilder(); </a:t>
            </a:r>
            <a:r>
              <a:rPr lang="en-US" sz="1800">
                <a:solidFill>
                  <a:schemeClr val="bg1">
                    <a:lumMod val="65000"/>
                  </a:schemeClr>
                </a:solidFill>
              </a:rPr>
              <a:t>//khoi tao doi tuong rỗng</a:t>
            </a:r>
          </a:p>
          <a:p>
            <a:pPr marL="457200" lvl="1" indent="0">
              <a:buNone/>
            </a:pPr>
            <a:r>
              <a:rPr lang="en-US"/>
              <a:t>sb.append(“Wellcome to”);</a:t>
            </a:r>
          </a:p>
          <a:p>
            <a:pPr marL="457200" lvl="1" indent="0">
              <a:buNone/>
            </a:pPr>
            <a:r>
              <a:rPr lang="en-US"/>
              <a:t>sb.append(“Java”);</a:t>
            </a:r>
          </a:p>
          <a:p>
            <a:pPr marL="457200" lvl="1" indent="0">
              <a:buNone/>
            </a:pPr>
            <a:r>
              <a:rPr lang="en-US"/>
              <a:t>sb.append(“world”);</a:t>
            </a:r>
          </a:p>
          <a:p>
            <a:pPr marL="457200" lvl="1" indent="0">
              <a:buNone/>
            </a:pPr>
            <a:r>
              <a:rPr lang="en-US"/>
              <a:t>System.out.println(sb);</a:t>
            </a:r>
          </a:p>
          <a:p>
            <a:pPr marL="457200" lvl="1" indent="0">
              <a:buNone/>
            </a:pPr>
            <a:r>
              <a:rPr lang="en-US"/>
              <a:t>//Wellcome to Java world</a:t>
            </a:r>
          </a:p>
          <a:p>
            <a:pPr marL="457200" lvl="1" indent="0">
              <a:buNone/>
            </a:pPr>
            <a:endParaRPr lang="en-US"/>
          </a:p>
          <a:p>
            <a:pPr marL="457200" lvl="1" indent="0">
              <a:buNone/>
            </a:pPr>
            <a:endParaRPr lang="en-US"/>
          </a:p>
          <a:p>
            <a:pPr lvl="1"/>
            <a:endParaRPr lang="en-US"/>
          </a:p>
          <a:p>
            <a:pPr lvl="1"/>
            <a:endParaRPr lang="en-US"/>
          </a:p>
          <a:p>
            <a:pPr lvl="1"/>
            <a:endParaRPr lang="en-US"/>
          </a:p>
          <a:p>
            <a:pPr lvl="1"/>
            <a:endParaRPr lang="en-US"/>
          </a:p>
          <a:p>
            <a:pPr lvl="1"/>
            <a:endParaRPr lang="en-US"/>
          </a:p>
        </p:txBody>
      </p:sp>
      <p:sp>
        <p:nvSpPr>
          <p:cNvPr id="4" name="Date Placeholder 3">
            <a:extLst>
              <a:ext uri="{FF2B5EF4-FFF2-40B4-BE49-F238E27FC236}">
                <a16:creationId xmlns:a16="http://schemas.microsoft.com/office/drawing/2014/main" xmlns="" id="{FB708DF3-63C4-4F61-B8F8-C28C8200F2D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3666055-74C9-4EA1-AF08-B9AF4235C265}"/>
              </a:ext>
            </a:extLst>
          </p:cNvPr>
          <p:cNvSpPr>
            <a:spLocks noGrp="1"/>
          </p:cNvSpPr>
          <p:nvPr>
            <p:ph type="sldNum" sz="quarter" idx="11"/>
          </p:nvPr>
        </p:nvSpPr>
        <p:spPr/>
        <p:txBody>
          <a:bodyPr/>
          <a:lstStyle/>
          <a:p>
            <a:pPr>
              <a:defRPr/>
            </a:pPr>
            <a:fld id="{812A3249-7FF3-4311-A461-F791DB37E44E}" type="slidenum">
              <a:rPr lang="en-US" altLang="en-US" smtClean="0"/>
              <a:pPr>
                <a:defRPr/>
              </a:pPr>
              <a:t>128</a:t>
            </a:fld>
            <a:endParaRPr lang="en-US" altLang="en-US"/>
          </a:p>
        </p:txBody>
      </p:sp>
      <p:sp>
        <p:nvSpPr>
          <p:cNvPr id="6" name="TextBox 5">
            <a:extLst>
              <a:ext uri="{FF2B5EF4-FFF2-40B4-BE49-F238E27FC236}">
                <a16:creationId xmlns:a16="http://schemas.microsoft.com/office/drawing/2014/main" xmlns="" id="{B013A492-840D-4C86-86D0-787B17002377}"/>
              </a:ext>
            </a:extLst>
          </p:cNvPr>
          <p:cNvSpPr txBox="1"/>
          <p:nvPr/>
        </p:nvSpPr>
        <p:spPr>
          <a:xfrm>
            <a:off x="10764688" y="2420888"/>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128273585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90FF2-9362-4472-BAED-BCC2D276844B}"/>
              </a:ext>
            </a:extLst>
          </p:cNvPr>
          <p:cNvSpPr>
            <a:spLocks noGrp="1"/>
          </p:cNvSpPr>
          <p:nvPr>
            <p:ph type="title"/>
          </p:nvPr>
        </p:nvSpPr>
        <p:spPr/>
        <p:txBody>
          <a:bodyPr/>
          <a:lstStyle/>
          <a:p>
            <a:r>
              <a:rPr lang="en-US"/>
              <a:t>Thư viện xử lý chuỗi – StringTokenizer</a:t>
            </a:r>
            <a:endParaRPr lang="en-GB"/>
          </a:p>
        </p:txBody>
      </p:sp>
      <p:sp>
        <p:nvSpPr>
          <p:cNvPr id="3" name="Content Placeholder 2">
            <a:extLst>
              <a:ext uri="{FF2B5EF4-FFF2-40B4-BE49-F238E27FC236}">
                <a16:creationId xmlns:a16="http://schemas.microsoft.com/office/drawing/2014/main" xmlns="" id="{17E9E6F7-BB0F-4680-85E4-A1244C330EAC}"/>
              </a:ext>
            </a:extLst>
          </p:cNvPr>
          <p:cNvSpPr>
            <a:spLocks noGrp="1"/>
          </p:cNvSpPr>
          <p:nvPr>
            <p:ph idx="1"/>
          </p:nvPr>
        </p:nvSpPr>
        <p:spPr>
          <a:xfrm>
            <a:off x="467544" y="1091971"/>
            <a:ext cx="8534400" cy="5248275"/>
          </a:xfrm>
        </p:spPr>
        <p:txBody>
          <a:bodyPr/>
          <a:lstStyle/>
          <a:p>
            <a:pPr lvl="1"/>
            <a:r>
              <a:rPr lang="en-US" b="1"/>
              <a:t>StringTokennier(String str): </a:t>
            </a:r>
            <a:r>
              <a:rPr lang="en-US"/>
              <a:t>xây dựng một chuỗi tokenizer cho một chuỗi cụ thể str. Sử dụng delim mặc định là “\t\n\r\f”</a:t>
            </a:r>
            <a:endParaRPr lang="en-US" b="1"/>
          </a:p>
          <a:p>
            <a:pPr lvl="1"/>
            <a:r>
              <a:rPr lang="en-US" b="1"/>
              <a:t>StringTokennier(String str, String delim): </a:t>
            </a:r>
            <a:r>
              <a:rPr lang="en-US"/>
              <a:t>xây dựng một chuỗi tokenizer cho một chuỗi cụ thể str. Các ký tự trong delim là ký tự để phân tách token</a:t>
            </a:r>
          </a:p>
          <a:p>
            <a:pPr lvl="1"/>
            <a:r>
              <a:rPr lang="en-US" b="1"/>
              <a:t>StringTokenizer(String str, String delim, Boolean returnDelims): </a:t>
            </a:r>
            <a:r>
              <a:rPr lang="en-US"/>
              <a:t>xây dựng một chuỗi tokenizer cho một choỗi cụ thể có chiều dài =1, ngược lại thì delim sẽ được bỏ qua và xem như là một dấu phân cách giữa các token</a:t>
            </a:r>
          </a:p>
          <a:p>
            <a:pPr marL="457200" lvl="1" indent="0">
              <a:buNone/>
            </a:pPr>
            <a:endParaRPr lang="en-US"/>
          </a:p>
          <a:p>
            <a:pPr lvl="1"/>
            <a:endParaRPr lang="en-US"/>
          </a:p>
          <a:p>
            <a:pPr lvl="1"/>
            <a:endParaRPr lang="en-US"/>
          </a:p>
          <a:p>
            <a:pPr lvl="1"/>
            <a:endParaRPr lang="en-US"/>
          </a:p>
          <a:p>
            <a:pPr lvl="1"/>
            <a:endParaRPr lang="en-US"/>
          </a:p>
          <a:p>
            <a:pPr lvl="1"/>
            <a:endParaRPr lang="en-US"/>
          </a:p>
        </p:txBody>
      </p:sp>
      <p:sp>
        <p:nvSpPr>
          <p:cNvPr id="4" name="Date Placeholder 3">
            <a:extLst>
              <a:ext uri="{FF2B5EF4-FFF2-40B4-BE49-F238E27FC236}">
                <a16:creationId xmlns:a16="http://schemas.microsoft.com/office/drawing/2014/main" xmlns="" id="{FB708DF3-63C4-4F61-B8F8-C28C8200F2D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3666055-74C9-4EA1-AF08-B9AF4235C265}"/>
              </a:ext>
            </a:extLst>
          </p:cNvPr>
          <p:cNvSpPr>
            <a:spLocks noGrp="1"/>
          </p:cNvSpPr>
          <p:nvPr>
            <p:ph type="sldNum" sz="quarter" idx="11"/>
          </p:nvPr>
        </p:nvSpPr>
        <p:spPr/>
        <p:txBody>
          <a:bodyPr/>
          <a:lstStyle/>
          <a:p>
            <a:pPr>
              <a:defRPr/>
            </a:pPr>
            <a:fld id="{812A3249-7FF3-4311-A461-F791DB37E44E}" type="slidenum">
              <a:rPr lang="en-US" altLang="en-US" smtClean="0"/>
              <a:pPr>
                <a:defRPr/>
              </a:pPr>
              <a:t>129</a:t>
            </a:fld>
            <a:endParaRPr lang="en-US" altLang="en-US"/>
          </a:p>
        </p:txBody>
      </p:sp>
      <p:sp>
        <p:nvSpPr>
          <p:cNvPr id="6" name="TextBox 5">
            <a:extLst>
              <a:ext uri="{FF2B5EF4-FFF2-40B4-BE49-F238E27FC236}">
                <a16:creationId xmlns:a16="http://schemas.microsoft.com/office/drawing/2014/main" xmlns="" id="{B013A492-840D-4C86-86D0-787B17002377}"/>
              </a:ext>
            </a:extLst>
          </p:cNvPr>
          <p:cNvSpPr txBox="1"/>
          <p:nvPr/>
        </p:nvSpPr>
        <p:spPr>
          <a:xfrm>
            <a:off x="10764688" y="2420888"/>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1735513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AF949-BD9E-47F8-9BE8-91B0FFC90CBD}"/>
              </a:ext>
            </a:extLst>
          </p:cNvPr>
          <p:cNvSpPr>
            <a:spLocks noGrp="1"/>
          </p:cNvSpPr>
          <p:nvPr>
            <p:ph type="title"/>
          </p:nvPr>
        </p:nvSpPr>
        <p:spPr/>
        <p:txBody>
          <a:bodyPr/>
          <a:lstStyle/>
          <a:p>
            <a:r>
              <a:rPr lang="en-US"/>
              <a:t>Các công cụ lập trình với Java –eclipse </a:t>
            </a:r>
            <a:r>
              <a:rPr lang="en-US" baseline="30000">
                <a:solidFill>
                  <a:schemeClr val="bg1">
                    <a:lumMod val="65000"/>
                  </a:schemeClr>
                </a:solidFill>
              </a:rPr>
              <a:t>[5]</a:t>
            </a:r>
            <a:endParaRPr lang="en-GB"/>
          </a:p>
        </p:txBody>
      </p:sp>
      <p:sp>
        <p:nvSpPr>
          <p:cNvPr id="3" name="Content Placeholder 2">
            <a:extLst>
              <a:ext uri="{FF2B5EF4-FFF2-40B4-BE49-F238E27FC236}">
                <a16:creationId xmlns:a16="http://schemas.microsoft.com/office/drawing/2014/main" xmlns="" id="{B81510DE-508B-4A1B-BD5F-4E13DD00C338}"/>
              </a:ext>
            </a:extLst>
          </p:cNvPr>
          <p:cNvSpPr>
            <a:spLocks noGrp="1"/>
          </p:cNvSpPr>
          <p:nvPr>
            <p:ph idx="1"/>
          </p:nvPr>
        </p:nvSpPr>
        <p:spPr/>
        <p:txBody>
          <a:bodyPr/>
          <a:lstStyle/>
          <a:p>
            <a:r>
              <a:rPr lang="en-US"/>
              <a:t>Eclipse là một trong những công cụ nổi tiếng nhất hiện nay để lập trình Java</a:t>
            </a:r>
            <a:endParaRPr lang="en-GB"/>
          </a:p>
        </p:txBody>
      </p:sp>
      <p:sp>
        <p:nvSpPr>
          <p:cNvPr id="4" name="Date Placeholder 3">
            <a:extLst>
              <a:ext uri="{FF2B5EF4-FFF2-40B4-BE49-F238E27FC236}">
                <a16:creationId xmlns:a16="http://schemas.microsoft.com/office/drawing/2014/main" xmlns="" id="{7C9DF0CA-37EF-40C2-8393-2A4614132412}"/>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9184351A-6431-433B-9F45-519FE60CEDAE}"/>
              </a:ext>
            </a:extLst>
          </p:cNvPr>
          <p:cNvSpPr>
            <a:spLocks noGrp="1"/>
          </p:cNvSpPr>
          <p:nvPr>
            <p:ph type="sldNum" sz="quarter" idx="11"/>
          </p:nvPr>
        </p:nvSpPr>
        <p:spPr/>
        <p:txBody>
          <a:bodyPr/>
          <a:lstStyle/>
          <a:p>
            <a:pPr>
              <a:defRPr/>
            </a:pPr>
            <a:fld id="{5F4B234B-ADCF-47EA-94FA-1884F3D26864}" type="slidenum">
              <a:rPr lang="en-US" altLang="en-US" smtClean="0"/>
              <a:pPr>
                <a:defRPr/>
              </a:pPr>
              <a:t>13</a:t>
            </a:fld>
            <a:endParaRPr lang="en-US" altLang="en-US"/>
          </a:p>
        </p:txBody>
      </p:sp>
      <p:pic>
        <p:nvPicPr>
          <p:cNvPr id="7" name="Picture 6">
            <a:extLst>
              <a:ext uri="{FF2B5EF4-FFF2-40B4-BE49-F238E27FC236}">
                <a16:creationId xmlns:a16="http://schemas.microsoft.com/office/drawing/2014/main" xmlns="" id="{62CC9223-0B52-4360-8E30-B30177103345}"/>
              </a:ext>
            </a:extLst>
          </p:cNvPr>
          <p:cNvPicPr>
            <a:picLocks noChangeAspect="1"/>
          </p:cNvPicPr>
          <p:nvPr/>
        </p:nvPicPr>
        <p:blipFill rotWithShape="1">
          <a:blip r:embed="rId3"/>
          <a:srcRect l="38188" t="31100" r="18894" b="12201"/>
          <a:stretch/>
        </p:blipFill>
        <p:spPr>
          <a:xfrm>
            <a:off x="1747210" y="2115892"/>
            <a:ext cx="5868652" cy="4361108"/>
          </a:xfrm>
          <a:prstGeom prst="rect">
            <a:avLst/>
          </a:prstGeom>
        </p:spPr>
      </p:pic>
    </p:spTree>
    <p:extLst>
      <p:ext uri="{BB962C8B-B14F-4D97-AF65-F5344CB8AC3E}">
        <p14:creationId xmlns:p14="http://schemas.microsoft.com/office/powerpoint/2010/main" val="36295855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590FF2-9362-4472-BAED-BCC2D276844B}"/>
              </a:ext>
            </a:extLst>
          </p:cNvPr>
          <p:cNvSpPr>
            <a:spLocks noGrp="1"/>
          </p:cNvSpPr>
          <p:nvPr>
            <p:ph type="title"/>
          </p:nvPr>
        </p:nvSpPr>
        <p:spPr/>
        <p:txBody>
          <a:bodyPr/>
          <a:lstStyle/>
          <a:p>
            <a:r>
              <a:rPr lang="en-US"/>
              <a:t>Thư viện xử lý chuỗi – StringTokenizer</a:t>
            </a:r>
            <a:endParaRPr lang="en-GB"/>
          </a:p>
        </p:txBody>
      </p:sp>
      <p:sp>
        <p:nvSpPr>
          <p:cNvPr id="3" name="Content Placeholder 2">
            <a:extLst>
              <a:ext uri="{FF2B5EF4-FFF2-40B4-BE49-F238E27FC236}">
                <a16:creationId xmlns:a16="http://schemas.microsoft.com/office/drawing/2014/main" xmlns="" id="{17E9E6F7-BB0F-4680-85E4-A1244C330EAC}"/>
              </a:ext>
            </a:extLst>
          </p:cNvPr>
          <p:cNvSpPr>
            <a:spLocks noGrp="1"/>
          </p:cNvSpPr>
          <p:nvPr>
            <p:ph idx="1"/>
          </p:nvPr>
        </p:nvSpPr>
        <p:spPr>
          <a:xfrm>
            <a:off x="467544" y="1091971"/>
            <a:ext cx="8534400" cy="5248275"/>
          </a:xfrm>
        </p:spPr>
        <p:txBody>
          <a:bodyPr/>
          <a:lstStyle/>
          <a:p>
            <a:r>
              <a:rPr lang="en-US"/>
              <a:t>Ví dụ</a:t>
            </a:r>
          </a:p>
          <a:p>
            <a:pPr lvl="1"/>
            <a:endParaRPr lang="en-US"/>
          </a:p>
          <a:p>
            <a:pPr lvl="1"/>
            <a:endParaRPr lang="en-US"/>
          </a:p>
          <a:p>
            <a:pPr lvl="1"/>
            <a:endParaRPr lang="en-US"/>
          </a:p>
          <a:p>
            <a:pPr lvl="1"/>
            <a:endParaRPr lang="en-US"/>
          </a:p>
          <a:p>
            <a:pPr lvl="1"/>
            <a:endParaRPr lang="en-US"/>
          </a:p>
        </p:txBody>
      </p:sp>
      <p:sp>
        <p:nvSpPr>
          <p:cNvPr id="4" name="Date Placeholder 3">
            <a:extLst>
              <a:ext uri="{FF2B5EF4-FFF2-40B4-BE49-F238E27FC236}">
                <a16:creationId xmlns:a16="http://schemas.microsoft.com/office/drawing/2014/main" xmlns="" id="{FB708DF3-63C4-4F61-B8F8-C28C8200F2D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3666055-74C9-4EA1-AF08-B9AF4235C265}"/>
              </a:ext>
            </a:extLst>
          </p:cNvPr>
          <p:cNvSpPr>
            <a:spLocks noGrp="1"/>
          </p:cNvSpPr>
          <p:nvPr>
            <p:ph type="sldNum" sz="quarter" idx="11"/>
          </p:nvPr>
        </p:nvSpPr>
        <p:spPr/>
        <p:txBody>
          <a:bodyPr/>
          <a:lstStyle/>
          <a:p>
            <a:pPr>
              <a:defRPr/>
            </a:pPr>
            <a:fld id="{812A3249-7FF3-4311-A461-F791DB37E44E}" type="slidenum">
              <a:rPr lang="en-US" altLang="en-US" smtClean="0"/>
              <a:pPr>
                <a:defRPr/>
              </a:pPr>
              <a:t>130</a:t>
            </a:fld>
            <a:endParaRPr lang="en-US" altLang="en-US"/>
          </a:p>
        </p:txBody>
      </p:sp>
      <p:sp>
        <p:nvSpPr>
          <p:cNvPr id="6" name="TextBox 5">
            <a:extLst>
              <a:ext uri="{FF2B5EF4-FFF2-40B4-BE49-F238E27FC236}">
                <a16:creationId xmlns:a16="http://schemas.microsoft.com/office/drawing/2014/main" xmlns="" id="{B013A492-840D-4C86-86D0-787B17002377}"/>
              </a:ext>
            </a:extLst>
          </p:cNvPr>
          <p:cNvSpPr txBox="1"/>
          <p:nvPr/>
        </p:nvSpPr>
        <p:spPr>
          <a:xfrm>
            <a:off x="10764688" y="2420888"/>
            <a:ext cx="184731" cy="369332"/>
          </a:xfrm>
          <a:prstGeom prst="rect">
            <a:avLst/>
          </a:prstGeom>
          <a:noFill/>
        </p:spPr>
        <p:txBody>
          <a:bodyPr wrap="none" rtlCol="0">
            <a:spAutoFit/>
          </a:bodyPr>
          <a:lstStyle/>
          <a:p>
            <a:endParaRPr lang="en-GB"/>
          </a:p>
        </p:txBody>
      </p:sp>
      <p:sp>
        <p:nvSpPr>
          <p:cNvPr id="7" name="TextBox 6">
            <a:extLst>
              <a:ext uri="{FF2B5EF4-FFF2-40B4-BE49-F238E27FC236}">
                <a16:creationId xmlns:a16="http://schemas.microsoft.com/office/drawing/2014/main" xmlns="" id="{D6FD1F51-FE35-4E60-9689-6E8A9C748A37}"/>
              </a:ext>
            </a:extLst>
          </p:cNvPr>
          <p:cNvSpPr txBox="1"/>
          <p:nvPr/>
        </p:nvSpPr>
        <p:spPr>
          <a:xfrm>
            <a:off x="1656035" y="1789946"/>
            <a:ext cx="7096815" cy="1631216"/>
          </a:xfrm>
          <a:prstGeom prst="rect">
            <a:avLst/>
          </a:prstGeom>
          <a:noFill/>
        </p:spPr>
        <p:txBody>
          <a:bodyPr wrap="none" rtlCol="0">
            <a:spAutoFit/>
          </a:bodyPr>
          <a:lstStyle/>
          <a:p>
            <a:pPr algn="l"/>
            <a:r>
              <a:rPr lang="en-CA" sz="2000">
                <a:solidFill>
                  <a:srgbClr val="000000"/>
                </a:solidFill>
                <a:latin typeface="Consolas" panose="020B0609020204030204" pitchFamily="49" charset="0"/>
              </a:rPr>
              <a:t>String </a:t>
            </a:r>
            <a:r>
              <a:rPr lang="en-CA" sz="2000">
                <a:solidFill>
                  <a:srgbClr val="6A3E3E"/>
                </a:solidFill>
                <a:latin typeface="Consolas" panose="020B0609020204030204" pitchFamily="49" charset="0"/>
              </a:rPr>
              <a:t>s1</a:t>
            </a:r>
            <a:r>
              <a:rPr lang="en-CA" sz="2000">
                <a:solidFill>
                  <a:srgbClr val="000000"/>
                </a:solidFill>
                <a:latin typeface="Consolas" panose="020B0609020204030204" pitchFamily="49" charset="0"/>
              </a:rPr>
              <a:t>=</a:t>
            </a:r>
            <a:r>
              <a:rPr lang="en-CA" sz="2000">
                <a:solidFill>
                  <a:srgbClr val="2A00FF"/>
                </a:solidFill>
                <a:latin typeface="Consolas" panose="020B0609020204030204" pitchFamily="49" charset="0"/>
              </a:rPr>
              <a:t>"Lập trình Java"</a:t>
            </a:r>
            <a:r>
              <a:rPr lang="en-CA" sz="2000">
                <a:solidFill>
                  <a:srgbClr val="000000"/>
                </a:solidFill>
                <a:latin typeface="Consolas" panose="020B0609020204030204" pitchFamily="49" charset="0"/>
              </a:rPr>
              <a:t>;</a:t>
            </a:r>
          </a:p>
          <a:p>
            <a:pPr algn="l"/>
            <a:r>
              <a:rPr lang="en-CA" sz="2000">
                <a:solidFill>
                  <a:srgbClr val="000000"/>
                </a:solidFill>
                <a:latin typeface="Consolas" panose="020B0609020204030204" pitchFamily="49" charset="0"/>
              </a:rPr>
              <a:t>StringTokenizer </a:t>
            </a:r>
            <a:r>
              <a:rPr lang="en-CA" sz="2000">
                <a:solidFill>
                  <a:srgbClr val="6A3E3E"/>
                </a:solidFill>
                <a:latin typeface="Consolas" panose="020B0609020204030204" pitchFamily="49" charset="0"/>
              </a:rPr>
              <a:t>st1</a:t>
            </a:r>
            <a:r>
              <a:rPr lang="en-CA" sz="2000">
                <a:solidFill>
                  <a:srgbClr val="000000"/>
                </a:solidFill>
                <a:latin typeface="Consolas" panose="020B0609020204030204" pitchFamily="49" charset="0"/>
              </a:rPr>
              <a:t>=</a:t>
            </a:r>
            <a:r>
              <a:rPr lang="en-CA" sz="2000" b="1">
                <a:solidFill>
                  <a:srgbClr val="7F0055"/>
                </a:solidFill>
                <a:latin typeface="Consolas" panose="020B0609020204030204" pitchFamily="49" charset="0"/>
              </a:rPr>
              <a:t>new</a:t>
            </a:r>
            <a:r>
              <a:rPr lang="en-CA" sz="2000" b="1">
                <a:solidFill>
                  <a:srgbClr val="000000"/>
                </a:solidFill>
                <a:latin typeface="Consolas" panose="020B0609020204030204" pitchFamily="49" charset="0"/>
              </a:rPr>
              <a:t> StringTokenizer(</a:t>
            </a:r>
            <a:r>
              <a:rPr lang="en-CA" sz="2000" b="1">
                <a:solidFill>
                  <a:srgbClr val="6A3E3E"/>
                </a:solidFill>
                <a:latin typeface="Consolas" panose="020B0609020204030204" pitchFamily="49" charset="0"/>
              </a:rPr>
              <a:t>s1</a:t>
            </a:r>
            <a:r>
              <a:rPr lang="en-CA" sz="2000" b="1">
                <a:solidFill>
                  <a:srgbClr val="000000"/>
                </a:solidFill>
                <a:latin typeface="Consolas" panose="020B0609020204030204" pitchFamily="49" charset="0"/>
              </a:rPr>
              <a:t>);</a:t>
            </a:r>
          </a:p>
          <a:p>
            <a:pPr algn="l"/>
            <a:r>
              <a:rPr lang="en-GB" sz="2000" b="1">
                <a:solidFill>
                  <a:srgbClr val="7F0055"/>
                </a:solidFill>
                <a:latin typeface="Consolas" panose="020B0609020204030204" pitchFamily="49" charset="0"/>
              </a:rPr>
              <a:t>while</a:t>
            </a:r>
            <a:r>
              <a:rPr lang="en-GB" sz="2000" b="1">
                <a:solidFill>
                  <a:srgbClr val="000000"/>
                </a:solidFill>
                <a:latin typeface="Consolas" panose="020B0609020204030204" pitchFamily="49" charset="0"/>
              </a:rPr>
              <a:t>(</a:t>
            </a:r>
            <a:r>
              <a:rPr lang="en-GB" sz="2000" b="1">
                <a:solidFill>
                  <a:srgbClr val="6A3E3E"/>
                </a:solidFill>
                <a:latin typeface="Consolas" panose="020B0609020204030204" pitchFamily="49" charset="0"/>
              </a:rPr>
              <a:t>st1</a:t>
            </a:r>
            <a:r>
              <a:rPr lang="en-GB" sz="2000" b="1">
                <a:solidFill>
                  <a:srgbClr val="000000"/>
                </a:solidFill>
                <a:latin typeface="Consolas" panose="020B0609020204030204" pitchFamily="49" charset="0"/>
              </a:rPr>
              <a:t>.hasMoreTokens()) { //duyệt từng phần tử</a:t>
            </a:r>
          </a:p>
          <a:p>
            <a:pPr algn="l"/>
            <a:r>
              <a:rPr lang="en-GB" sz="2000">
                <a:solidFill>
                  <a:srgbClr val="000000"/>
                </a:solidFill>
                <a:latin typeface="Consolas" panose="020B0609020204030204" pitchFamily="49" charset="0"/>
              </a:rPr>
              <a:t>System.</a:t>
            </a:r>
            <a:r>
              <a:rPr lang="en-GB" sz="2000" b="1" i="1">
                <a:solidFill>
                  <a:srgbClr val="0000C0"/>
                </a:solidFill>
                <a:latin typeface="Consolas" panose="020B0609020204030204" pitchFamily="49" charset="0"/>
              </a:rPr>
              <a:t>out</a:t>
            </a:r>
            <a:r>
              <a:rPr lang="en-GB" sz="2000" b="1" i="1">
                <a:solidFill>
                  <a:srgbClr val="000000"/>
                </a:solidFill>
                <a:latin typeface="Consolas" panose="020B0609020204030204" pitchFamily="49" charset="0"/>
              </a:rPr>
              <a:t>.println(</a:t>
            </a:r>
            <a:r>
              <a:rPr lang="en-GB" sz="2000" b="1" i="1">
                <a:solidFill>
                  <a:srgbClr val="6A3E3E"/>
                </a:solidFill>
                <a:latin typeface="Consolas" panose="020B0609020204030204" pitchFamily="49" charset="0"/>
              </a:rPr>
              <a:t>st1</a:t>
            </a:r>
            <a:r>
              <a:rPr lang="en-GB" sz="2000" b="1" i="1">
                <a:solidFill>
                  <a:srgbClr val="000000"/>
                </a:solidFill>
                <a:latin typeface="Consolas" panose="020B0609020204030204" pitchFamily="49" charset="0"/>
              </a:rPr>
              <a:t>.nextToken());</a:t>
            </a:r>
          </a:p>
          <a:p>
            <a:pPr algn="l"/>
            <a:r>
              <a:rPr lang="en-GB" sz="2000">
                <a:solidFill>
                  <a:srgbClr val="000000"/>
                </a:solidFill>
                <a:latin typeface="Consolas" panose="020B0609020204030204" pitchFamily="49" charset="0"/>
              </a:rPr>
              <a:t>}</a:t>
            </a:r>
            <a:endParaRPr lang="en-GB" sz="2000"/>
          </a:p>
        </p:txBody>
      </p:sp>
      <p:sp>
        <p:nvSpPr>
          <p:cNvPr id="8" name="TextBox 7">
            <a:extLst>
              <a:ext uri="{FF2B5EF4-FFF2-40B4-BE49-F238E27FC236}">
                <a16:creationId xmlns:a16="http://schemas.microsoft.com/office/drawing/2014/main" xmlns="" id="{C6841482-A6AE-40B2-85F6-5E286325CB19}"/>
              </a:ext>
            </a:extLst>
          </p:cNvPr>
          <p:cNvSpPr txBox="1"/>
          <p:nvPr/>
        </p:nvSpPr>
        <p:spPr>
          <a:xfrm>
            <a:off x="1535189" y="3716108"/>
            <a:ext cx="7237879" cy="1938992"/>
          </a:xfrm>
          <a:prstGeom prst="rect">
            <a:avLst/>
          </a:prstGeom>
          <a:noFill/>
        </p:spPr>
        <p:txBody>
          <a:bodyPr wrap="none" rtlCol="0">
            <a:spAutoFit/>
          </a:bodyPr>
          <a:lstStyle/>
          <a:p>
            <a:pPr algn="l"/>
            <a:r>
              <a:rPr lang="en-GB" sz="2000">
                <a:solidFill>
                  <a:srgbClr val="000000"/>
                </a:solidFill>
                <a:latin typeface="Consolas" panose="020B0609020204030204" pitchFamily="49" charset="0"/>
              </a:rPr>
              <a:t>System.</a:t>
            </a:r>
            <a:r>
              <a:rPr lang="en-GB" sz="2000" b="1" i="1">
                <a:solidFill>
                  <a:srgbClr val="0000C0"/>
                </a:solidFill>
                <a:latin typeface="Consolas" panose="020B0609020204030204" pitchFamily="49" charset="0"/>
              </a:rPr>
              <a:t>out</a:t>
            </a:r>
            <a:r>
              <a:rPr lang="en-GB" sz="2000" b="1" i="1">
                <a:solidFill>
                  <a:srgbClr val="000000"/>
                </a:solidFill>
                <a:latin typeface="Consolas" panose="020B0609020204030204" pitchFamily="49" charset="0"/>
              </a:rPr>
              <a:t>.println(</a:t>
            </a:r>
            <a:r>
              <a:rPr lang="en-GB" sz="2000" b="1" i="1">
                <a:solidFill>
                  <a:srgbClr val="2A00FF"/>
                </a:solidFill>
                <a:latin typeface="Consolas" panose="020B0609020204030204" pitchFamily="49" charset="0"/>
              </a:rPr>
              <a:t>"---------------"</a:t>
            </a:r>
            <a:r>
              <a:rPr lang="en-GB" sz="2000" b="1" i="1">
                <a:solidFill>
                  <a:srgbClr val="000000"/>
                </a:solidFill>
                <a:latin typeface="Consolas" panose="020B0609020204030204" pitchFamily="49" charset="0"/>
              </a:rPr>
              <a:t>);</a:t>
            </a:r>
          </a:p>
          <a:p>
            <a:pPr algn="l"/>
            <a:r>
              <a:rPr lang="en-CA" sz="2000">
                <a:solidFill>
                  <a:srgbClr val="000000"/>
                </a:solidFill>
                <a:latin typeface="Consolas" panose="020B0609020204030204" pitchFamily="49" charset="0"/>
              </a:rPr>
              <a:t>String </a:t>
            </a:r>
            <a:r>
              <a:rPr lang="en-CA" sz="2000">
                <a:solidFill>
                  <a:srgbClr val="6A3E3E"/>
                </a:solidFill>
                <a:latin typeface="Consolas" panose="020B0609020204030204" pitchFamily="49" charset="0"/>
              </a:rPr>
              <a:t>s2</a:t>
            </a:r>
            <a:r>
              <a:rPr lang="en-CA" sz="2000">
                <a:solidFill>
                  <a:srgbClr val="000000"/>
                </a:solidFill>
                <a:latin typeface="Consolas" panose="020B0609020204030204" pitchFamily="49" charset="0"/>
              </a:rPr>
              <a:t>=</a:t>
            </a:r>
            <a:r>
              <a:rPr lang="en-CA" sz="2000">
                <a:solidFill>
                  <a:srgbClr val="2A00FF"/>
                </a:solidFill>
                <a:latin typeface="Consolas" panose="020B0609020204030204" pitchFamily="49" charset="0"/>
              </a:rPr>
              <a:t>"Lập;trình;java!"</a:t>
            </a:r>
            <a:r>
              <a:rPr lang="en-CA" sz="2000">
                <a:solidFill>
                  <a:srgbClr val="000000"/>
                </a:solidFill>
                <a:latin typeface="Consolas" panose="020B0609020204030204" pitchFamily="49" charset="0"/>
              </a:rPr>
              <a:t>;</a:t>
            </a:r>
          </a:p>
          <a:p>
            <a:pPr algn="l"/>
            <a:r>
              <a:rPr lang="en-CA" sz="2000">
                <a:solidFill>
                  <a:srgbClr val="000000"/>
                </a:solidFill>
                <a:latin typeface="Consolas" panose="020B0609020204030204" pitchFamily="49" charset="0"/>
              </a:rPr>
              <a:t>StringTokenizer </a:t>
            </a:r>
            <a:r>
              <a:rPr lang="en-CA" sz="2000">
                <a:solidFill>
                  <a:srgbClr val="6A3E3E"/>
                </a:solidFill>
                <a:latin typeface="Consolas" panose="020B0609020204030204" pitchFamily="49" charset="0"/>
              </a:rPr>
              <a:t>st2</a:t>
            </a:r>
            <a:r>
              <a:rPr lang="en-CA" sz="2000">
                <a:solidFill>
                  <a:srgbClr val="000000"/>
                </a:solidFill>
                <a:latin typeface="Consolas" panose="020B0609020204030204" pitchFamily="49" charset="0"/>
              </a:rPr>
              <a:t>=</a:t>
            </a:r>
            <a:r>
              <a:rPr lang="en-CA" sz="2000" b="1">
                <a:solidFill>
                  <a:srgbClr val="7F0055"/>
                </a:solidFill>
                <a:latin typeface="Consolas" panose="020B0609020204030204" pitchFamily="49" charset="0"/>
              </a:rPr>
              <a:t>new</a:t>
            </a:r>
            <a:r>
              <a:rPr lang="en-CA" sz="2000" b="1">
                <a:solidFill>
                  <a:srgbClr val="000000"/>
                </a:solidFill>
                <a:latin typeface="Consolas" panose="020B0609020204030204" pitchFamily="49" charset="0"/>
              </a:rPr>
              <a:t> StringTokenizer(</a:t>
            </a:r>
            <a:r>
              <a:rPr lang="en-CA" sz="2000" b="1">
                <a:solidFill>
                  <a:srgbClr val="6A3E3E"/>
                </a:solidFill>
                <a:latin typeface="Consolas" panose="020B0609020204030204" pitchFamily="49" charset="0"/>
              </a:rPr>
              <a:t>s2</a:t>
            </a:r>
            <a:r>
              <a:rPr lang="en-CA" sz="2000" b="1">
                <a:solidFill>
                  <a:srgbClr val="000000"/>
                </a:solidFill>
                <a:latin typeface="Consolas" panose="020B0609020204030204" pitchFamily="49" charset="0"/>
              </a:rPr>
              <a:t>,</a:t>
            </a:r>
            <a:r>
              <a:rPr lang="en-CA" sz="2000" b="1">
                <a:solidFill>
                  <a:srgbClr val="2A00FF"/>
                </a:solidFill>
                <a:latin typeface="Consolas" panose="020B0609020204030204" pitchFamily="49" charset="0"/>
              </a:rPr>
              <a:t>"; !"</a:t>
            </a:r>
            <a:r>
              <a:rPr lang="en-CA" sz="2000" b="1">
                <a:solidFill>
                  <a:srgbClr val="000000"/>
                </a:solidFill>
                <a:latin typeface="Consolas" panose="020B0609020204030204" pitchFamily="49" charset="0"/>
              </a:rPr>
              <a:t>);</a:t>
            </a:r>
          </a:p>
          <a:p>
            <a:pPr algn="l"/>
            <a:r>
              <a:rPr lang="en-GB" sz="2000" b="1">
                <a:solidFill>
                  <a:srgbClr val="7F0055"/>
                </a:solidFill>
                <a:latin typeface="Consolas" panose="020B0609020204030204" pitchFamily="49" charset="0"/>
              </a:rPr>
              <a:t>while</a:t>
            </a:r>
            <a:r>
              <a:rPr lang="en-GB" sz="2000" b="1">
                <a:solidFill>
                  <a:srgbClr val="000000"/>
                </a:solidFill>
                <a:latin typeface="Consolas" panose="020B0609020204030204" pitchFamily="49" charset="0"/>
              </a:rPr>
              <a:t>(</a:t>
            </a:r>
            <a:r>
              <a:rPr lang="en-GB" sz="2000" b="1">
                <a:solidFill>
                  <a:srgbClr val="6A3E3E"/>
                </a:solidFill>
                <a:latin typeface="Consolas" panose="020B0609020204030204" pitchFamily="49" charset="0"/>
              </a:rPr>
              <a:t>st2</a:t>
            </a:r>
            <a:r>
              <a:rPr lang="en-GB" sz="2000" b="1">
                <a:solidFill>
                  <a:srgbClr val="000000"/>
                </a:solidFill>
                <a:latin typeface="Consolas" panose="020B0609020204030204" pitchFamily="49" charset="0"/>
              </a:rPr>
              <a:t>.hasMoreTokens()) {</a:t>
            </a:r>
          </a:p>
          <a:p>
            <a:pPr algn="l"/>
            <a:r>
              <a:rPr lang="en-CA" sz="2000">
                <a:solidFill>
                  <a:srgbClr val="000000"/>
                </a:solidFill>
                <a:latin typeface="Consolas" panose="020B0609020204030204" pitchFamily="49" charset="0"/>
              </a:rPr>
              <a:t>System.</a:t>
            </a:r>
            <a:r>
              <a:rPr lang="en-CA" sz="2000" b="1" i="1">
                <a:solidFill>
                  <a:srgbClr val="0000C0"/>
                </a:solidFill>
                <a:latin typeface="Consolas" panose="020B0609020204030204" pitchFamily="49" charset="0"/>
              </a:rPr>
              <a:t>out</a:t>
            </a:r>
            <a:r>
              <a:rPr lang="en-CA" sz="2000" b="1" i="1">
                <a:solidFill>
                  <a:srgbClr val="000000"/>
                </a:solidFill>
                <a:latin typeface="Consolas" panose="020B0609020204030204" pitchFamily="49" charset="0"/>
              </a:rPr>
              <a:t>.println(</a:t>
            </a:r>
            <a:r>
              <a:rPr lang="en-CA" sz="2000" b="1" i="1">
                <a:solidFill>
                  <a:srgbClr val="6A3E3E"/>
                </a:solidFill>
                <a:latin typeface="Consolas" panose="020B0609020204030204" pitchFamily="49" charset="0"/>
              </a:rPr>
              <a:t>st2</a:t>
            </a:r>
            <a:r>
              <a:rPr lang="en-CA" sz="2000" b="1" i="1">
                <a:solidFill>
                  <a:srgbClr val="000000"/>
                </a:solidFill>
                <a:latin typeface="Consolas" panose="020B0609020204030204" pitchFamily="49" charset="0"/>
              </a:rPr>
              <a:t>.nextToken());</a:t>
            </a:r>
          </a:p>
          <a:p>
            <a:pPr algn="l"/>
            <a:r>
              <a:rPr lang="en-GB" sz="2000">
                <a:solidFill>
                  <a:srgbClr val="000000"/>
                </a:solidFill>
                <a:latin typeface="Consolas" panose="020B0609020204030204" pitchFamily="49" charset="0"/>
              </a:rPr>
              <a:t>}</a:t>
            </a:r>
            <a:endParaRPr lang="en-GB" sz="2000"/>
          </a:p>
        </p:txBody>
      </p:sp>
    </p:spTree>
    <p:extLst>
      <p:ext uri="{BB962C8B-B14F-4D97-AF65-F5344CB8AC3E}">
        <p14:creationId xmlns:p14="http://schemas.microsoft.com/office/powerpoint/2010/main" val="212964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1455C2-7CCD-4667-9ED8-C586417BD0F4}"/>
              </a:ext>
            </a:extLst>
          </p:cNvPr>
          <p:cNvSpPr>
            <a:spLocks noGrp="1"/>
          </p:cNvSpPr>
          <p:nvPr>
            <p:ph type="title"/>
          </p:nvPr>
        </p:nvSpPr>
        <p:spPr/>
        <p:txBody>
          <a:bodyPr/>
          <a:lstStyle/>
          <a:p>
            <a:r>
              <a:rPr lang="en-US"/>
              <a:t>Khai báo chuỗi</a:t>
            </a:r>
            <a:endParaRPr lang="en-GB"/>
          </a:p>
        </p:txBody>
      </p:sp>
      <p:sp>
        <p:nvSpPr>
          <p:cNvPr id="3" name="Content Placeholder 2">
            <a:extLst>
              <a:ext uri="{FF2B5EF4-FFF2-40B4-BE49-F238E27FC236}">
                <a16:creationId xmlns:a16="http://schemas.microsoft.com/office/drawing/2014/main" xmlns="" id="{1F284FD8-63FD-49B4-9F96-54F6B8C004EC}"/>
              </a:ext>
            </a:extLst>
          </p:cNvPr>
          <p:cNvSpPr>
            <a:spLocks noGrp="1"/>
          </p:cNvSpPr>
          <p:nvPr>
            <p:ph idx="1"/>
          </p:nvPr>
        </p:nvSpPr>
        <p:spPr/>
        <p:txBody>
          <a:bodyPr/>
          <a:lstStyle/>
          <a:p>
            <a:r>
              <a:rPr lang="en-US"/>
              <a:t>Khai báo chuỗi:</a:t>
            </a:r>
          </a:p>
          <a:p>
            <a:pPr lvl="1"/>
            <a:r>
              <a:rPr lang="en-US" b="1"/>
              <a:t>String: </a:t>
            </a:r>
            <a:r>
              <a:rPr lang="en-US"/>
              <a:t>là chuỗi các ký tự</a:t>
            </a:r>
          </a:p>
          <a:p>
            <a:pPr lvl="1"/>
            <a:r>
              <a:rPr lang="en-US"/>
              <a:t>Trong Java, String là lớp quản lý dữ liệu văn bản</a:t>
            </a:r>
          </a:p>
          <a:p>
            <a:pPr lvl="1"/>
            <a:r>
              <a:rPr lang="en-US"/>
              <a:t>Khai báo:	</a:t>
            </a:r>
          </a:p>
          <a:p>
            <a:pPr marL="457200" lvl="1" indent="0">
              <a:buNone/>
            </a:pPr>
            <a:r>
              <a:rPr lang="en-US"/>
              <a:t>		String s1=new String();</a:t>
            </a:r>
          </a:p>
          <a:p>
            <a:pPr marL="457200" lvl="1" indent="0">
              <a:buNone/>
            </a:pPr>
            <a:r>
              <a:rPr lang="en-US"/>
              <a:t>		String s2=“Hello”;</a:t>
            </a:r>
          </a:p>
          <a:p>
            <a:pPr marL="0" indent="0">
              <a:buNone/>
            </a:pPr>
            <a:endParaRPr lang="en-US"/>
          </a:p>
        </p:txBody>
      </p:sp>
      <p:sp>
        <p:nvSpPr>
          <p:cNvPr id="4" name="Date Placeholder 3">
            <a:extLst>
              <a:ext uri="{FF2B5EF4-FFF2-40B4-BE49-F238E27FC236}">
                <a16:creationId xmlns:a16="http://schemas.microsoft.com/office/drawing/2014/main" xmlns="" id="{C98758C4-9492-4B59-894F-8F3760845DA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3BE485B-57C1-4591-B0A9-CD8219E2D401}"/>
              </a:ext>
            </a:extLst>
          </p:cNvPr>
          <p:cNvSpPr>
            <a:spLocks noGrp="1"/>
          </p:cNvSpPr>
          <p:nvPr>
            <p:ph type="sldNum" sz="quarter" idx="11"/>
          </p:nvPr>
        </p:nvSpPr>
        <p:spPr/>
        <p:txBody>
          <a:bodyPr/>
          <a:lstStyle/>
          <a:p>
            <a:pPr>
              <a:defRPr/>
            </a:pPr>
            <a:fld id="{812A3249-7FF3-4311-A461-F791DB37E44E}" type="slidenum">
              <a:rPr lang="en-US" altLang="en-US" smtClean="0"/>
              <a:pPr>
                <a:defRPr/>
              </a:pPr>
              <a:t>131</a:t>
            </a:fld>
            <a:endParaRPr lang="en-US" altLang="en-US"/>
          </a:p>
        </p:txBody>
      </p:sp>
      <p:pic>
        <p:nvPicPr>
          <p:cNvPr id="25" name="Picture 24">
            <a:extLst>
              <a:ext uri="{FF2B5EF4-FFF2-40B4-BE49-F238E27FC236}">
                <a16:creationId xmlns:a16="http://schemas.microsoft.com/office/drawing/2014/main" xmlns="" id="{567B04AB-B3E0-4E4A-B520-D546A962E417}"/>
              </a:ext>
            </a:extLst>
          </p:cNvPr>
          <p:cNvPicPr>
            <a:picLocks noChangeAspect="1"/>
          </p:cNvPicPr>
          <p:nvPr/>
        </p:nvPicPr>
        <p:blipFill>
          <a:blip r:embed="rId3"/>
          <a:stretch>
            <a:fillRect/>
          </a:stretch>
        </p:blipFill>
        <p:spPr>
          <a:xfrm>
            <a:off x="3800474" y="4216335"/>
            <a:ext cx="2931766" cy="2123419"/>
          </a:xfrm>
          <a:prstGeom prst="rect">
            <a:avLst/>
          </a:prstGeom>
        </p:spPr>
      </p:pic>
      <p:sp>
        <p:nvSpPr>
          <p:cNvPr id="7" name="TextBox 6">
            <a:extLst>
              <a:ext uri="{FF2B5EF4-FFF2-40B4-BE49-F238E27FC236}">
                <a16:creationId xmlns:a16="http://schemas.microsoft.com/office/drawing/2014/main" xmlns="" id="{510CC740-4481-4CE0-87EF-7857DEBF0576}"/>
              </a:ext>
            </a:extLst>
          </p:cNvPr>
          <p:cNvSpPr txBox="1"/>
          <p:nvPr/>
        </p:nvSpPr>
        <p:spPr>
          <a:xfrm>
            <a:off x="2267744" y="3164771"/>
            <a:ext cx="4515980" cy="1015663"/>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en-US" sz="3000" b="1"/>
              <a:t>String</a:t>
            </a:r>
            <a:r>
              <a:rPr lang="en-US" sz="3000"/>
              <a:t> str1 = new </a:t>
            </a:r>
            <a:r>
              <a:rPr lang="en-US" sz="3000" b="1"/>
              <a:t>String(</a:t>
            </a:r>
            <a:r>
              <a:rPr lang="en-US" sz="3000"/>
              <a:t>); </a:t>
            </a:r>
          </a:p>
          <a:p>
            <a:r>
              <a:rPr lang="en-GB" sz="3000"/>
              <a:t>String s = “HELLO”;</a:t>
            </a:r>
          </a:p>
        </p:txBody>
      </p:sp>
      <p:sp>
        <p:nvSpPr>
          <p:cNvPr id="6" name="TextBox 5">
            <a:extLst>
              <a:ext uri="{FF2B5EF4-FFF2-40B4-BE49-F238E27FC236}">
                <a16:creationId xmlns:a16="http://schemas.microsoft.com/office/drawing/2014/main" xmlns="" id="{5426320D-0171-4ECE-93C2-93E173E1770A}"/>
              </a:ext>
            </a:extLst>
          </p:cNvPr>
          <p:cNvSpPr txBox="1"/>
          <p:nvPr/>
        </p:nvSpPr>
        <p:spPr>
          <a:xfrm>
            <a:off x="6727373" y="3244334"/>
            <a:ext cx="2258952" cy="369332"/>
          </a:xfrm>
          <a:prstGeom prst="rect">
            <a:avLst/>
          </a:prstGeom>
          <a:noFill/>
        </p:spPr>
        <p:txBody>
          <a:bodyPr wrap="none" rtlCol="0">
            <a:spAutoFit/>
          </a:bodyPr>
          <a:lstStyle/>
          <a:p>
            <a:r>
              <a:rPr lang="en-US"/>
              <a:t>Tạo đối tượng chuỗi</a:t>
            </a:r>
            <a:endParaRPr lang="en-GB"/>
          </a:p>
        </p:txBody>
      </p:sp>
    </p:spTree>
    <p:extLst>
      <p:ext uri="{BB962C8B-B14F-4D97-AF65-F5344CB8AC3E}">
        <p14:creationId xmlns:p14="http://schemas.microsoft.com/office/powerpoint/2010/main" val="346122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262E2D-579D-475C-AB28-AC9952405951}"/>
              </a:ext>
            </a:extLst>
          </p:cNvPr>
          <p:cNvSpPr>
            <a:spLocks noGrp="1"/>
          </p:cNvSpPr>
          <p:nvPr>
            <p:ph type="title"/>
          </p:nvPr>
        </p:nvSpPr>
        <p:spPr/>
        <p:txBody>
          <a:bodyPr/>
          <a:lstStyle/>
          <a:p>
            <a:r>
              <a:rPr lang="en-US"/>
              <a:t>Cách sử dụng chuỗi</a:t>
            </a:r>
            <a:endParaRPr lang="en-GB"/>
          </a:p>
        </p:txBody>
      </p:sp>
      <p:sp>
        <p:nvSpPr>
          <p:cNvPr id="3" name="Content Placeholder 2">
            <a:extLst>
              <a:ext uri="{FF2B5EF4-FFF2-40B4-BE49-F238E27FC236}">
                <a16:creationId xmlns:a16="http://schemas.microsoft.com/office/drawing/2014/main" xmlns="" id="{20CF3B07-4D71-4108-AFC2-7CE9404E0846}"/>
              </a:ext>
            </a:extLst>
          </p:cNvPr>
          <p:cNvSpPr>
            <a:spLocks noGrp="1"/>
          </p:cNvSpPr>
          <p:nvPr>
            <p:ph idx="1"/>
          </p:nvPr>
        </p:nvSpPr>
        <p:spPr/>
        <p:txBody>
          <a:bodyPr/>
          <a:lstStyle/>
          <a:p>
            <a:r>
              <a:rPr lang="en-US"/>
              <a:t>Kiểm tra chiều dài chuỗi</a:t>
            </a:r>
          </a:p>
          <a:p>
            <a:pPr marL="457200" lvl="1" indent="0">
              <a:buNone/>
            </a:pPr>
            <a:r>
              <a:rPr lang="en-US"/>
              <a:t>String s = “hello”;</a:t>
            </a:r>
          </a:p>
          <a:p>
            <a:pPr marL="457200" lvl="1" indent="0">
              <a:buNone/>
            </a:pPr>
            <a:r>
              <a:rPr lang="en-US"/>
              <a:t>int chieuDai=s.length();//5</a:t>
            </a:r>
            <a:endParaRPr lang="en-GB"/>
          </a:p>
        </p:txBody>
      </p:sp>
      <p:sp>
        <p:nvSpPr>
          <p:cNvPr id="4" name="Date Placeholder 3">
            <a:extLst>
              <a:ext uri="{FF2B5EF4-FFF2-40B4-BE49-F238E27FC236}">
                <a16:creationId xmlns:a16="http://schemas.microsoft.com/office/drawing/2014/main" xmlns="" id="{CE53DA64-1324-4208-9421-46F80F16825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8220698-50D6-4D26-908D-6281052EEF9A}"/>
              </a:ext>
            </a:extLst>
          </p:cNvPr>
          <p:cNvSpPr>
            <a:spLocks noGrp="1"/>
          </p:cNvSpPr>
          <p:nvPr>
            <p:ph type="sldNum" sz="quarter" idx="11"/>
          </p:nvPr>
        </p:nvSpPr>
        <p:spPr/>
        <p:txBody>
          <a:bodyPr/>
          <a:lstStyle/>
          <a:p>
            <a:pPr>
              <a:defRPr/>
            </a:pPr>
            <a:fld id="{812A3249-7FF3-4311-A461-F791DB37E44E}" type="slidenum">
              <a:rPr lang="en-US" altLang="en-US" smtClean="0"/>
              <a:pPr>
                <a:defRPr/>
              </a:pPr>
              <a:t>132</a:t>
            </a:fld>
            <a:endParaRPr lang="en-US" altLang="en-US"/>
          </a:p>
        </p:txBody>
      </p:sp>
    </p:spTree>
    <p:extLst>
      <p:ext uri="{BB962C8B-B14F-4D97-AF65-F5344CB8AC3E}">
        <p14:creationId xmlns:p14="http://schemas.microsoft.com/office/powerpoint/2010/main" val="17216987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447015-2054-439D-A77D-5D0B14EBB768}"/>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774B4AB1-E125-4848-B38F-D63273A87962}"/>
              </a:ext>
            </a:extLst>
          </p:cNvPr>
          <p:cNvSpPr>
            <a:spLocks noGrp="1"/>
          </p:cNvSpPr>
          <p:nvPr>
            <p:ph idx="1"/>
          </p:nvPr>
        </p:nvSpPr>
        <p:spPr/>
        <p:txBody>
          <a:bodyPr/>
          <a:lstStyle/>
          <a:p>
            <a:r>
              <a:rPr lang="en-US"/>
              <a:t>Hàm tìm chuỗi – indexOf</a:t>
            </a:r>
          </a:p>
          <a:p>
            <a:pPr lvl="1"/>
            <a:r>
              <a:rPr lang="en-US"/>
              <a:t>Trả về vị trí đầu tiên tìm thấy, </a:t>
            </a:r>
            <a:r>
              <a:rPr lang="en-US">
                <a:solidFill>
                  <a:srgbClr val="0000FF"/>
                </a:solidFill>
              </a:rPr>
              <a:t>không</a:t>
            </a:r>
            <a:r>
              <a:rPr lang="en-US"/>
              <a:t> tìm thấy trả về </a:t>
            </a:r>
            <a:r>
              <a:rPr lang="en-US">
                <a:solidFill>
                  <a:srgbClr val="0000FF"/>
                </a:solidFill>
              </a:rPr>
              <a:t>-1</a:t>
            </a:r>
          </a:p>
          <a:p>
            <a:pPr marL="457200" lvl="1" indent="0">
              <a:buNone/>
            </a:pPr>
            <a:r>
              <a:rPr lang="en-US"/>
              <a:t>String s=</a:t>
            </a:r>
            <a:r>
              <a:rPr lang="en-US">
                <a:solidFill>
                  <a:srgbClr val="C00000"/>
                </a:solidFill>
              </a:rPr>
              <a:t>“Hello everybody”</a:t>
            </a:r>
            <a:r>
              <a:rPr lang="en-US"/>
              <a:t>;</a:t>
            </a:r>
          </a:p>
          <a:p>
            <a:pPr marL="457200" lvl="1" indent="0">
              <a:buNone/>
            </a:pPr>
            <a:r>
              <a:rPr lang="en-US"/>
              <a:t>int i=0;</a:t>
            </a:r>
          </a:p>
          <a:p>
            <a:pPr marL="457200" lvl="1" indent="0">
              <a:buNone/>
            </a:pPr>
            <a:r>
              <a:rPr lang="en-US"/>
              <a:t>//Trả về i=1</a:t>
            </a:r>
          </a:p>
          <a:p>
            <a:pPr marL="457200" lvl="1" indent="0">
              <a:buNone/>
            </a:pPr>
            <a:r>
              <a:rPr lang="en-US"/>
              <a:t>i=s.indexOf(“e”);</a:t>
            </a:r>
            <a:endParaRPr lang="en-GB"/>
          </a:p>
        </p:txBody>
      </p:sp>
      <p:sp>
        <p:nvSpPr>
          <p:cNvPr id="4" name="Date Placeholder 3">
            <a:extLst>
              <a:ext uri="{FF2B5EF4-FFF2-40B4-BE49-F238E27FC236}">
                <a16:creationId xmlns:a16="http://schemas.microsoft.com/office/drawing/2014/main" xmlns="" id="{D6CFF8ED-0578-4249-91A4-67D8E757E1F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0E745AA-E0AE-4774-8C41-4E82D6C4CACB}"/>
              </a:ext>
            </a:extLst>
          </p:cNvPr>
          <p:cNvSpPr>
            <a:spLocks noGrp="1"/>
          </p:cNvSpPr>
          <p:nvPr>
            <p:ph type="sldNum" sz="quarter" idx="11"/>
          </p:nvPr>
        </p:nvSpPr>
        <p:spPr/>
        <p:txBody>
          <a:bodyPr/>
          <a:lstStyle/>
          <a:p>
            <a:pPr>
              <a:defRPr/>
            </a:pPr>
            <a:fld id="{812A3249-7FF3-4311-A461-F791DB37E44E}" type="slidenum">
              <a:rPr lang="en-US" altLang="en-US" smtClean="0"/>
              <a:pPr>
                <a:defRPr/>
              </a:pPr>
              <a:t>133</a:t>
            </a:fld>
            <a:endParaRPr lang="en-US" altLang="en-US"/>
          </a:p>
        </p:txBody>
      </p:sp>
    </p:spTree>
    <p:extLst>
      <p:ext uri="{BB962C8B-B14F-4D97-AF65-F5344CB8AC3E}">
        <p14:creationId xmlns:p14="http://schemas.microsoft.com/office/powerpoint/2010/main" val="422334406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07B0B-E9FE-49E0-A293-47FF78A001E6}"/>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A9677356-A6AF-46C0-AA07-1CDC22160EC9}"/>
              </a:ext>
            </a:extLst>
          </p:cNvPr>
          <p:cNvSpPr>
            <a:spLocks noGrp="1"/>
          </p:cNvSpPr>
          <p:nvPr>
            <p:ph idx="1"/>
          </p:nvPr>
        </p:nvSpPr>
        <p:spPr/>
        <p:txBody>
          <a:bodyPr/>
          <a:lstStyle/>
          <a:p>
            <a:r>
              <a:rPr lang="en-US"/>
              <a:t>Hàm lastIndexOf:</a:t>
            </a:r>
          </a:p>
          <a:p>
            <a:pPr lvl="1"/>
            <a:r>
              <a:rPr lang="en-US"/>
              <a:t>Trả về vị trí cuối cùng tìm thấy</a:t>
            </a:r>
          </a:p>
          <a:p>
            <a:pPr marL="457200" lvl="1" indent="0">
              <a:buNone/>
            </a:pPr>
            <a:r>
              <a:rPr lang="en-US"/>
              <a:t>String s= </a:t>
            </a:r>
            <a:r>
              <a:rPr lang="en-US">
                <a:solidFill>
                  <a:srgbClr val="C00000"/>
                </a:solidFill>
              </a:rPr>
              <a:t>“Hello everybody!”;</a:t>
            </a:r>
          </a:p>
          <a:p>
            <a:pPr marL="457200" lvl="1" indent="0">
              <a:buNone/>
            </a:pPr>
            <a:r>
              <a:rPr lang="en-US"/>
              <a:t>int i=0;</a:t>
            </a:r>
          </a:p>
          <a:p>
            <a:pPr marL="457200" lvl="1" indent="0">
              <a:buNone/>
            </a:pPr>
            <a:r>
              <a:rPr lang="en-US"/>
              <a:t>//Trả về i=8;</a:t>
            </a:r>
          </a:p>
          <a:p>
            <a:pPr marL="457200" lvl="1" indent="0">
              <a:buNone/>
            </a:pPr>
            <a:r>
              <a:rPr lang="en-US"/>
              <a:t>i=s.lastIndexOf(“e”);</a:t>
            </a:r>
            <a:endParaRPr lang="en-GB"/>
          </a:p>
        </p:txBody>
      </p:sp>
      <p:sp>
        <p:nvSpPr>
          <p:cNvPr id="4" name="Date Placeholder 3">
            <a:extLst>
              <a:ext uri="{FF2B5EF4-FFF2-40B4-BE49-F238E27FC236}">
                <a16:creationId xmlns:a16="http://schemas.microsoft.com/office/drawing/2014/main" xmlns="" id="{575C59D2-0107-4B8B-88FE-C09E2EC1382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E71B572-6A43-4C4E-B7C9-8571CEC5C945}"/>
              </a:ext>
            </a:extLst>
          </p:cNvPr>
          <p:cNvSpPr>
            <a:spLocks noGrp="1"/>
          </p:cNvSpPr>
          <p:nvPr>
            <p:ph type="sldNum" sz="quarter" idx="11"/>
          </p:nvPr>
        </p:nvSpPr>
        <p:spPr/>
        <p:txBody>
          <a:bodyPr/>
          <a:lstStyle/>
          <a:p>
            <a:pPr>
              <a:defRPr/>
            </a:pPr>
            <a:fld id="{812A3249-7FF3-4311-A461-F791DB37E44E}" type="slidenum">
              <a:rPr lang="en-US" altLang="en-US" smtClean="0"/>
              <a:pPr>
                <a:defRPr/>
              </a:pPr>
              <a:t>134</a:t>
            </a:fld>
            <a:endParaRPr lang="en-US" altLang="en-US"/>
          </a:p>
        </p:txBody>
      </p:sp>
    </p:spTree>
    <p:extLst>
      <p:ext uri="{BB962C8B-B14F-4D97-AF65-F5344CB8AC3E}">
        <p14:creationId xmlns:p14="http://schemas.microsoft.com/office/powerpoint/2010/main" val="21917037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07B0B-E9FE-49E0-A293-47FF78A001E6}"/>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A9677356-A6AF-46C0-AA07-1CDC22160EC9}"/>
              </a:ext>
            </a:extLst>
          </p:cNvPr>
          <p:cNvSpPr>
            <a:spLocks noGrp="1"/>
          </p:cNvSpPr>
          <p:nvPr>
            <p:ph idx="1"/>
          </p:nvPr>
        </p:nvSpPr>
        <p:spPr/>
        <p:txBody>
          <a:bodyPr/>
          <a:lstStyle/>
          <a:p>
            <a:r>
              <a:rPr lang="en-US"/>
              <a:t>Hàm Contains</a:t>
            </a:r>
          </a:p>
          <a:p>
            <a:pPr lvl="1"/>
            <a:r>
              <a:rPr lang="en-US"/>
              <a:t>Kiểm tra chuỗi con có nằm trong chuỗi s?</a:t>
            </a:r>
          </a:p>
          <a:p>
            <a:pPr marL="457200" lvl="1" indent="0">
              <a:buNone/>
            </a:pPr>
            <a:r>
              <a:rPr lang="en-US"/>
              <a:t>String s= </a:t>
            </a:r>
            <a:r>
              <a:rPr lang="en-US">
                <a:solidFill>
                  <a:srgbClr val="C00000"/>
                </a:solidFill>
              </a:rPr>
              <a:t>“Hello everybody!”;</a:t>
            </a:r>
          </a:p>
          <a:p>
            <a:pPr marL="457200" lvl="1" indent="0">
              <a:buNone/>
            </a:pPr>
            <a:r>
              <a:rPr lang="en-US"/>
              <a:t>if(s.contains(“body”))</a:t>
            </a:r>
          </a:p>
        </p:txBody>
      </p:sp>
      <p:sp>
        <p:nvSpPr>
          <p:cNvPr id="4" name="Date Placeholder 3">
            <a:extLst>
              <a:ext uri="{FF2B5EF4-FFF2-40B4-BE49-F238E27FC236}">
                <a16:creationId xmlns:a16="http://schemas.microsoft.com/office/drawing/2014/main" xmlns="" id="{575C59D2-0107-4B8B-88FE-C09E2EC1382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E71B572-6A43-4C4E-B7C9-8571CEC5C945}"/>
              </a:ext>
            </a:extLst>
          </p:cNvPr>
          <p:cNvSpPr>
            <a:spLocks noGrp="1"/>
          </p:cNvSpPr>
          <p:nvPr>
            <p:ph type="sldNum" sz="quarter" idx="11"/>
          </p:nvPr>
        </p:nvSpPr>
        <p:spPr/>
        <p:txBody>
          <a:bodyPr/>
          <a:lstStyle/>
          <a:p>
            <a:pPr>
              <a:defRPr/>
            </a:pPr>
            <a:fld id="{812A3249-7FF3-4311-A461-F791DB37E44E}" type="slidenum">
              <a:rPr lang="en-US" altLang="en-US" smtClean="0"/>
              <a:pPr>
                <a:defRPr/>
              </a:pPr>
              <a:t>135</a:t>
            </a:fld>
            <a:endParaRPr lang="en-US" altLang="en-US"/>
          </a:p>
        </p:txBody>
      </p:sp>
    </p:spTree>
    <p:extLst>
      <p:ext uri="{BB962C8B-B14F-4D97-AF65-F5344CB8AC3E}">
        <p14:creationId xmlns:p14="http://schemas.microsoft.com/office/powerpoint/2010/main" val="358432824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489D09-95FC-4ADB-A157-F4A42D55485F}"/>
              </a:ext>
            </a:extLst>
          </p:cNvPr>
          <p:cNvSpPr>
            <a:spLocks noGrp="1"/>
          </p:cNvSpPr>
          <p:nvPr>
            <p:ph type="title"/>
          </p:nvPr>
        </p:nvSpPr>
        <p:spPr/>
        <p:txBody>
          <a:bodyPr/>
          <a:lstStyle/>
          <a:p>
            <a:r>
              <a:rPr lang="en-US"/>
              <a:t>Các phương thức xử lý trên kiểu String</a:t>
            </a:r>
            <a:endParaRPr lang="en-GB"/>
          </a:p>
        </p:txBody>
      </p:sp>
      <p:sp>
        <p:nvSpPr>
          <p:cNvPr id="3" name="Content Placeholder 2">
            <a:extLst>
              <a:ext uri="{FF2B5EF4-FFF2-40B4-BE49-F238E27FC236}">
                <a16:creationId xmlns:a16="http://schemas.microsoft.com/office/drawing/2014/main" xmlns="" id="{7164D932-1E47-40D4-B4CF-0996295E6BC4}"/>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xmlns="" id="{448F5191-EF7D-4AD5-87D5-EB3E53468C3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23E8BEF-06BC-4160-A8AA-23889581E5BF}"/>
              </a:ext>
            </a:extLst>
          </p:cNvPr>
          <p:cNvSpPr>
            <a:spLocks noGrp="1"/>
          </p:cNvSpPr>
          <p:nvPr>
            <p:ph type="sldNum" sz="quarter" idx="11"/>
          </p:nvPr>
        </p:nvSpPr>
        <p:spPr/>
        <p:txBody>
          <a:bodyPr/>
          <a:lstStyle/>
          <a:p>
            <a:pPr>
              <a:defRPr/>
            </a:pPr>
            <a:fld id="{812A3249-7FF3-4311-A461-F791DB37E44E}" type="slidenum">
              <a:rPr lang="en-US" altLang="en-US" smtClean="0"/>
              <a:pPr>
                <a:defRPr/>
              </a:pPr>
              <a:t>136</a:t>
            </a:fld>
            <a:endParaRPr lang="en-US" altLang="en-US"/>
          </a:p>
        </p:txBody>
      </p:sp>
      <p:grpSp>
        <p:nvGrpSpPr>
          <p:cNvPr id="6" name="Group 5">
            <a:extLst>
              <a:ext uri="{FF2B5EF4-FFF2-40B4-BE49-F238E27FC236}">
                <a16:creationId xmlns:a16="http://schemas.microsoft.com/office/drawing/2014/main" xmlns="" id="{A7590B83-6C34-442D-96B1-A1492FADC316}"/>
              </a:ext>
            </a:extLst>
          </p:cNvPr>
          <p:cNvGrpSpPr/>
          <p:nvPr/>
        </p:nvGrpSpPr>
        <p:grpSpPr>
          <a:xfrm>
            <a:off x="640593" y="1571625"/>
            <a:ext cx="8143875" cy="4832350"/>
            <a:chOff x="500063" y="1571625"/>
            <a:chExt cx="8143875" cy="4832350"/>
          </a:xfrm>
        </p:grpSpPr>
        <p:sp>
          <p:nvSpPr>
            <p:cNvPr id="7" name="TextBox 102">
              <a:extLst>
                <a:ext uri="{FF2B5EF4-FFF2-40B4-BE49-F238E27FC236}">
                  <a16:creationId xmlns:a16="http://schemas.microsoft.com/office/drawing/2014/main" xmlns="" id="{C5C6C5EB-059F-4756-B7E8-4BAB944D0057}"/>
                </a:ext>
              </a:extLst>
            </p:cNvPr>
            <p:cNvSpPr txBox="1">
              <a:spLocks noChangeArrowheads="1"/>
            </p:cNvSpPr>
            <p:nvPr/>
          </p:nvSpPr>
          <p:spPr bwMode="auto">
            <a:xfrm>
              <a:off x="500063" y="1571625"/>
              <a:ext cx="4071937" cy="46482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Vấn đề: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Cần có các giá trị để phục vụ cho việc hiển thị và tính toán</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Ví dụ:</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Tính chiều dài của chuỗi s</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Nối chuỗi s1 vào chuỗi s</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Lấy một ký tự tại vị trí index trong chuỗi s</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So sánh hai chuỗi s1 và s2</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Tìm vị trí xuất hiện đầu tiên của chuỗi s2 trong chuỗi s</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Giải quyết: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Sử dụng hàm chuỗi trong thư viện hàm của Java</a:t>
              </a:r>
              <a:endParaRPr kumimoji="0" lang="vi-VN" sz="1600" b="1" i="0" u="none" strike="noStrike" kern="0" cap="none" spc="0" normalizeH="0" baseline="0" noProof="0">
                <a:ln>
                  <a:noFill/>
                </a:ln>
                <a:solidFill>
                  <a:srgbClr val="FF0000"/>
                </a:solidFill>
                <a:effectLst/>
                <a:uLnTx/>
                <a:uFillTx/>
                <a:latin typeface="Arial" panose="020B0604020202020204" pitchFamily="34" charset="0"/>
              </a:endParaRPr>
            </a:p>
          </p:txBody>
        </p:sp>
        <p:sp>
          <p:nvSpPr>
            <p:cNvPr id="8" name="TextBox 102">
              <a:extLst>
                <a:ext uri="{FF2B5EF4-FFF2-40B4-BE49-F238E27FC236}">
                  <a16:creationId xmlns:a16="http://schemas.microsoft.com/office/drawing/2014/main" xmlns="" id="{294133A8-28C7-4DF9-B7EC-DFF992502A0F}"/>
                </a:ext>
              </a:extLst>
            </p:cNvPr>
            <p:cNvSpPr txBox="1">
              <a:spLocks noChangeArrowheads="1"/>
            </p:cNvSpPr>
            <p:nvPr/>
          </p:nvSpPr>
          <p:spPr bwMode="auto">
            <a:xfrm>
              <a:off x="4643438" y="1571625"/>
              <a:ext cx="4000500" cy="48323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 = “Happy ";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s1 = “New Year”;</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vi-VN" sz="1400" b="1" i="0" u="none" strike="noStrike" kern="0" cap="none" spc="0" normalizeH="0" baseline="0" noProof="0">
                  <a:ln>
                    <a:noFill/>
                  </a:ln>
                  <a:solidFill>
                    <a:srgbClr val="FF0000"/>
                  </a:solidFill>
                  <a:effectLst/>
                  <a:uLnTx/>
                  <a:uFillTx/>
                  <a:latin typeface="Consolas" panose="020B0609020204030204" pitchFamily="49" charset="0"/>
                </a:rPr>
                <a:t>// </a:t>
              </a:r>
              <a:r>
                <a:rPr kumimoji="0" lang="en-US" sz="1400" b="1" i="0" u="none" strike="noStrike" kern="0" cap="none" spc="0" normalizeH="0" baseline="0" noProof="0">
                  <a:ln>
                    <a:noFill/>
                  </a:ln>
                  <a:solidFill>
                    <a:srgbClr val="FF0000"/>
                  </a:solidFill>
                  <a:effectLst/>
                  <a:uLnTx/>
                  <a:uFillTx/>
                  <a:latin typeface="Consolas" panose="020B0609020204030204" pitchFamily="49" charset="0"/>
                </a:rPr>
                <a:t>Tính chiều dài chuỗi</a:t>
              </a:r>
              <a:endParaRPr kumimoji="0" lang="vi-VN" sz="1400" b="1" i="0" u="none" strike="noStrike" kern="0" cap="none" spc="0" normalizeH="0" baseline="0" noProof="0">
                <a:ln>
                  <a:noFill/>
                </a:ln>
                <a:solidFill>
                  <a:srgbClr val="000000"/>
                </a:solidFill>
                <a:effectLst/>
                <a:uLnTx/>
                <a:uFillTx/>
                <a:latin typeface="Consolas" panose="020B0609020204030204" pitchFamily="49" charset="0"/>
              </a:endParaRP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int len = s.</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length</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 // 6</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vi-VN" sz="1400" b="1" i="0" u="none" strike="noStrike" kern="0" cap="none" spc="0" normalizeH="0" baseline="0" noProof="0">
                  <a:ln>
                    <a:noFill/>
                  </a:ln>
                  <a:solidFill>
                    <a:srgbClr val="FF0000"/>
                  </a:solidFill>
                  <a:effectLst/>
                  <a:uLnTx/>
                  <a:uFillTx/>
                  <a:latin typeface="Consolas" panose="020B0609020204030204" pitchFamily="49" charset="0"/>
                </a:rPr>
                <a:t>// </a:t>
              </a:r>
              <a:r>
                <a:rPr kumimoji="0" lang="en-US" sz="1400" b="1" i="0" u="none" strike="noStrike" kern="0" cap="none" spc="0" normalizeH="0" baseline="0" noProof="0">
                  <a:ln>
                    <a:noFill/>
                  </a:ln>
                  <a:solidFill>
                    <a:srgbClr val="FF0000"/>
                  </a:solidFill>
                  <a:effectLst/>
                  <a:uLnTx/>
                  <a:uFillTx/>
                  <a:latin typeface="Consolas" panose="020B0609020204030204" pitchFamily="49" charset="0"/>
                </a:rPr>
                <a:t>Nối chuỗi s1 vào chuỗi s: tương đương </a:t>
              </a:r>
              <a:r>
                <a:rPr kumimoji="0" lang="en-US" sz="1400" b="1" i="0" u="sng" strike="noStrike" kern="0" cap="none" spc="0" normalizeH="0" baseline="0" noProof="0">
                  <a:ln>
                    <a:noFill/>
                  </a:ln>
                  <a:solidFill>
                    <a:srgbClr val="FF0000"/>
                  </a:solidFill>
                  <a:effectLst/>
                  <a:uLnTx/>
                  <a:uFillTx/>
                  <a:latin typeface="Consolas" panose="020B0609020204030204" pitchFamily="49" charset="0"/>
                </a:rPr>
                <a:t>s + s1</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concat</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(s1); // Happy New Year</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Lấy một ký tự tại vị trí số 8 của s</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char result = s.</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charAt</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(8); // e</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So sánh hai chuỗi s1 và s2</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s2 = “New Year”;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s2.</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compareTo</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(s1); // 0 (trả về 0, &lt;0 hoặc &gt;0)</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Tìm vị trí xuất hiện đầu tiên của chuỗi s2 trong chuỗi s</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indexOf</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(s2); // 6 (vị trí đầu tiên)</a:t>
              </a:r>
            </a:p>
          </p:txBody>
        </p:sp>
      </p:grpSp>
    </p:spTree>
    <p:extLst>
      <p:ext uri="{BB962C8B-B14F-4D97-AF65-F5344CB8AC3E}">
        <p14:creationId xmlns:p14="http://schemas.microsoft.com/office/powerpoint/2010/main" val="49076184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3D9FED-F3A8-42DA-8555-A8E98D9287A0}"/>
              </a:ext>
            </a:extLst>
          </p:cNvPr>
          <p:cNvSpPr>
            <a:spLocks noGrp="1"/>
          </p:cNvSpPr>
          <p:nvPr>
            <p:ph type="title"/>
          </p:nvPr>
        </p:nvSpPr>
        <p:spPr/>
        <p:txBody>
          <a:bodyPr/>
          <a:lstStyle/>
          <a:p>
            <a:r>
              <a:rPr lang="en-US"/>
              <a:t>Các phương thức xử lý trên kiểu String</a:t>
            </a:r>
            <a:endParaRPr lang="en-GB"/>
          </a:p>
        </p:txBody>
      </p:sp>
      <p:sp>
        <p:nvSpPr>
          <p:cNvPr id="3" name="Content Placeholder 2">
            <a:extLst>
              <a:ext uri="{FF2B5EF4-FFF2-40B4-BE49-F238E27FC236}">
                <a16:creationId xmlns:a16="http://schemas.microsoft.com/office/drawing/2014/main" xmlns="" id="{FD95BA4F-9D70-4491-8390-E22DF2D56ABE}"/>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xmlns="" id="{00E84ED4-D01C-4129-8FDD-9E172527B5D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0778BF65-900D-4782-B392-7AEB1D2367F0}"/>
              </a:ext>
            </a:extLst>
          </p:cNvPr>
          <p:cNvSpPr>
            <a:spLocks noGrp="1"/>
          </p:cNvSpPr>
          <p:nvPr>
            <p:ph type="sldNum" sz="quarter" idx="11"/>
          </p:nvPr>
        </p:nvSpPr>
        <p:spPr/>
        <p:txBody>
          <a:bodyPr/>
          <a:lstStyle/>
          <a:p>
            <a:pPr>
              <a:defRPr/>
            </a:pPr>
            <a:fld id="{812A3249-7FF3-4311-A461-F791DB37E44E}" type="slidenum">
              <a:rPr lang="en-US" altLang="en-US" smtClean="0"/>
              <a:pPr>
                <a:defRPr/>
              </a:pPr>
              <a:t>137</a:t>
            </a:fld>
            <a:endParaRPr lang="en-US" altLang="en-US"/>
          </a:p>
        </p:txBody>
      </p:sp>
      <p:grpSp>
        <p:nvGrpSpPr>
          <p:cNvPr id="6" name="Group 5">
            <a:extLst>
              <a:ext uri="{FF2B5EF4-FFF2-40B4-BE49-F238E27FC236}">
                <a16:creationId xmlns:a16="http://schemas.microsoft.com/office/drawing/2014/main" xmlns="" id="{291E7B2A-A0C8-4471-9789-B10E354AA9DD}"/>
              </a:ext>
            </a:extLst>
          </p:cNvPr>
          <p:cNvGrpSpPr/>
          <p:nvPr/>
        </p:nvGrpSpPr>
        <p:grpSpPr>
          <a:xfrm>
            <a:off x="629543" y="1520788"/>
            <a:ext cx="8262937" cy="4939814"/>
            <a:chOff x="500063" y="1571625"/>
            <a:chExt cx="8262937" cy="4939814"/>
          </a:xfrm>
        </p:grpSpPr>
        <p:sp>
          <p:nvSpPr>
            <p:cNvPr id="7" name="TextBox 102">
              <a:extLst>
                <a:ext uri="{FF2B5EF4-FFF2-40B4-BE49-F238E27FC236}">
                  <a16:creationId xmlns:a16="http://schemas.microsoft.com/office/drawing/2014/main" xmlns="" id="{D6ADD1D6-F5B8-425D-A6F3-3017F5785B62}"/>
                </a:ext>
              </a:extLst>
            </p:cNvPr>
            <p:cNvSpPr txBox="1">
              <a:spLocks noChangeArrowheads="1"/>
            </p:cNvSpPr>
            <p:nvPr/>
          </p:nvSpPr>
          <p:spPr bwMode="auto">
            <a:xfrm>
              <a:off x="500063" y="1571625"/>
              <a:ext cx="4071937" cy="47704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Vấn đề: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Cần có các giá trị để phục vụ cho việc hiển thị và tính toán</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Ví dụ:</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Tìm vị trí xuất hiện cuối cùng của chuỗi s2 trong chuỗi s</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Thay thế chuỗi s1 bằng chuỗi s2 trong  chuỗi s</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Loại bỏ các khoảng trắng thừa của chuỗi s3</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Tạo chuỗi con s4 từ chuỗi s từ vị trí số 6</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Giải quyết: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Sử dụng hàm chuỗi trong thư viện hàm của Java</a:t>
              </a:r>
              <a:endParaRPr kumimoji="0" lang="vi-VN" sz="1600" b="1" i="0" u="none" strike="noStrike" kern="0" cap="none" spc="0" normalizeH="0" baseline="0" noProof="0">
                <a:ln>
                  <a:noFill/>
                </a:ln>
                <a:solidFill>
                  <a:srgbClr val="333399"/>
                </a:solidFill>
                <a:effectLst/>
                <a:uLnTx/>
                <a:uFillTx/>
                <a:latin typeface="Arial" panose="020B0604020202020204" pitchFamily="34" charset="0"/>
              </a:endParaRPr>
            </a:p>
          </p:txBody>
        </p:sp>
        <p:sp>
          <p:nvSpPr>
            <p:cNvPr id="8" name="TextBox 102">
              <a:extLst>
                <a:ext uri="{FF2B5EF4-FFF2-40B4-BE49-F238E27FC236}">
                  <a16:creationId xmlns:a16="http://schemas.microsoft.com/office/drawing/2014/main" xmlns="" id="{4336B3CB-60DD-4D8A-977E-D36840F957A4}"/>
                </a:ext>
              </a:extLst>
            </p:cNvPr>
            <p:cNvSpPr txBox="1">
              <a:spLocks noChangeArrowheads="1"/>
            </p:cNvSpPr>
            <p:nvPr/>
          </p:nvSpPr>
          <p:spPr bwMode="auto">
            <a:xfrm>
              <a:off x="4643438" y="1571625"/>
              <a:ext cx="4119562" cy="4939814"/>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 = “Happy New Year";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s1 = “Happy”;</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s2 = “New”;</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vi-VN" sz="1400" b="1" i="0" u="none" strike="noStrike" kern="0" cap="none" spc="0" normalizeH="0" baseline="0" noProof="0">
                  <a:ln>
                    <a:noFill/>
                  </a:ln>
                  <a:solidFill>
                    <a:srgbClr val="FF0000"/>
                  </a:solidFill>
                  <a:effectLst/>
                  <a:uLnTx/>
                  <a:uFillTx/>
                  <a:latin typeface="Consolas" panose="020B0609020204030204" pitchFamily="49" charset="0"/>
                </a:rPr>
                <a:t>//</a:t>
              </a:r>
              <a:r>
                <a:rPr kumimoji="0" lang="en-US" sz="1400" b="1" i="0" u="none" strike="noStrike" kern="0" cap="none" spc="0" normalizeH="0" baseline="0" noProof="0">
                  <a:ln>
                    <a:noFill/>
                  </a:ln>
                  <a:solidFill>
                    <a:srgbClr val="FF0000"/>
                  </a:solidFill>
                  <a:effectLst/>
                  <a:uLnTx/>
                  <a:uFillTx/>
                  <a:latin typeface="Consolas" panose="020B0609020204030204" pitchFamily="49" charset="0"/>
                </a:rPr>
                <a:t> Tìm vị trí xuất hiện cuối cùng của chuỗi s2 trong chuỗi s</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lastIndexOf</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(s2); // 6 (trả về -1 nếu không tìm thấy)</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Thay thế chuỗi s1 bằng chuỗi s2 trong  chuỗi s</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s.replace(s1, s2); // New New Year</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Loại bỏ các khoảng trắng thừa của chuỗi s3</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s3 = “     Hello Bi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s3.trim();// Hello Bi</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Tạo chuỗi con s4 từ chuỗi s từ vị trí số 6</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String s4 = s.substring(6); // New Year</a:t>
              </a:r>
            </a:p>
          </p:txBody>
        </p:sp>
      </p:grpSp>
    </p:spTree>
    <p:extLst>
      <p:ext uri="{BB962C8B-B14F-4D97-AF65-F5344CB8AC3E}">
        <p14:creationId xmlns:p14="http://schemas.microsoft.com/office/powerpoint/2010/main" val="13291553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07B0B-E9FE-49E0-A293-47FF78A001E6}"/>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A9677356-A6AF-46C0-AA07-1CDC22160EC9}"/>
              </a:ext>
            </a:extLst>
          </p:cNvPr>
          <p:cNvSpPr>
            <a:spLocks noGrp="1"/>
          </p:cNvSpPr>
          <p:nvPr>
            <p:ph idx="1"/>
          </p:nvPr>
        </p:nvSpPr>
        <p:spPr/>
        <p:txBody>
          <a:bodyPr/>
          <a:lstStyle/>
          <a:p>
            <a:r>
              <a:rPr lang="en-US"/>
              <a:t>Hàm trích lọc chuỗi substring (1 đối số)</a:t>
            </a:r>
          </a:p>
          <a:p>
            <a:endParaRPr lang="en-US"/>
          </a:p>
          <a:p>
            <a:endParaRPr lang="en-US"/>
          </a:p>
          <a:p>
            <a:endParaRPr lang="en-US"/>
          </a:p>
          <a:p>
            <a:pPr marL="0" indent="0">
              <a:buNone/>
            </a:pPr>
            <a:endParaRPr lang="en-US"/>
          </a:p>
          <a:p>
            <a:pPr marL="0" indent="0">
              <a:buNone/>
            </a:pPr>
            <a:r>
              <a:rPr lang="en-US">
                <a:sym typeface="Wingdings" panose="05000000000000000000" pitchFamily="2" charset="2"/>
              </a:rPr>
              <a:t></a:t>
            </a:r>
            <a:r>
              <a:rPr lang="en-US">
                <a:solidFill>
                  <a:srgbClr val="C00000"/>
                </a:solidFill>
                <a:sym typeface="Wingdings" panose="05000000000000000000" pitchFamily="2" charset="2"/>
              </a:rPr>
              <a:t>substring có 1 đối số:</a:t>
            </a:r>
          </a:p>
          <a:p>
            <a:pPr marL="0" indent="0">
              <a:buNone/>
            </a:pPr>
            <a:r>
              <a:rPr lang="en-US">
                <a:sym typeface="Wingdings" panose="05000000000000000000" pitchFamily="2" charset="2"/>
              </a:rPr>
              <a:t>				</a:t>
            </a:r>
            <a:r>
              <a:rPr lang="en-US">
                <a:solidFill>
                  <a:srgbClr val="C00000"/>
                </a:solidFill>
                <a:sym typeface="Wingdings" panose="05000000000000000000" pitchFamily="2" charset="2"/>
              </a:rPr>
              <a:t>lọc </a:t>
            </a:r>
            <a:r>
              <a:rPr lang="en-US" u="sng">
                <a:solidFill>
                  <a:srgbClr val="C00000"/>
                </a:solidFill>
                <a:effectLst>
                  <a:outerShdw blurRad="38100" dist="38100" dir="2700000" algn="tl">
                    <a:srgbClr val="000000">
                      <a:alpha val="43137"/>
                    </a:srgbClr>
                  </a:outerShdw>
                </a:effectLst>
                <a:sym typeface="Wingdings" panose="05000000000000000000" pitchFamily="2" charset="2"/>
              </a:rPr>
              <a:t>bên phải </a:t>
            </a:r>
            <a:r>
              <a:rPr lang="en-US">
                <a:solidFill>
                  <a:srgbClr val="C00000"/>
                </a:solidFill>
                <a:sym typeface="Wingdings" panose="05000000000000000000" pitchFamily="2" charset="2"/>
              </a:rPr>
              <a:t>chuỗi</a:t>
            </a:r>
            <a:endParaRPr lang="en-US">
              <a:solidFill>
                <a:srgbClr val="C00000"/>
              </a:solidFill>
            </a:endParaRPr>
          </a:p>
          <a:p>
            <a:endParaRPr lang="en-US"/>
          </a:p>
        </p:txBody>
      </p:sp>
      <p:sp>
        <p:nvSpPr>
          <p:cNvPr id="4" name="Date Placeholder 3">
            <a:extLst>
              <a:ext uri="{FF2B5EF4-FFF2-40B4-BE49-F238E27FC236}">
                <a16:creationId xmlns:a16="http://schemas.microsoft.com/office/drawing/2014/main" xmlns="" id="{575C59D2-0107-4B8B-88FE-C09E2EC1382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E71B572-6A43-4C4E-B7C9-8571CEC5C945}"/>
              </a:ext>
            </a:extLst>
          </p:cNvPr>
          <p:cNvSpPr>
            <a:spLocks noGrp="1"/>
          </p:cNvSpPr>
          <p:nvPr>
            <p:ph type="sldNum" sz="quarter" idx="11"/>
          </p:nvPr>
        </p:nvSpPr>
        <p:spPr/>
        <p:txBody>
          <a:bodyPr/>
          <a:lstStyle/>
          <a:p>
            <a:pPr>
              <a:defRPr/>
            </a:pPr>
            <a:fld id="{812A3249-7FF3-4311-A461-F791DB37E44E}" type="slidenum">
              <a:rPr lang="en-US" altLang="en-US" smtClean="0"/>
              <a:pPr>
                <a:defRPr/>
              </a:pPr>
              <a:t>138</a:t>
            </a:fld>
            <a:endParaRPr lang="en-US" altLang="en-US"/>
          </a:p>
        </p:txBody>
      </p:sp>
      <p:sp>
        <p:nvSpPr>
          <p:cNvPr id="6" name="TextBox 5">
            <a:extLst>
              <a:ext uri="{FF2B5EF4-FFF2-40B4-BE49-F238E27FC236}">
                <a16:creationId xmlns:a16="http://schemas.microsoft.com/office/drawing/2014/main" xmlns="" id="{1B5F8E48-1450-4D73-A749-3100B39C720C}"/>
              </a:ext>
            </a:extLst>
          </p:cNvPr>
          <p:cNvSpPr txBox="1"/>
          <p:nvPr/>
        </p:nvSpPr>
        <p:spPr>
          <a:xfrm>
            <a:off x="1431416" y="1916832"/>
            <a:ext cx="5823967" cy="2015936"/>
          </a:xfrm>
          <a:prstGeom prst="rect">
            <a:avLst/>
          </a:prstGeom>
          <a:noFill/>
        </p:spPr>
        <p:txBody>
          <a:bodyPr wrap="none" rtlCol="0">
            <a:spAutoFit/>
          </a:bodyPr>
          <a:lstStyle/>
          <a:p>
            <a:pPr marL="0" indent="0">
              <a:buNone/>
            </a:pPr>
            <a:r>
              <a:rPr lang="en-US" sz="2500"/>
              <a:t>String s=“Xin chào Obama! Tui là Putin”</a:t>
            </a:r>
          </a:p>
          <a:p>
            <a:pPr marL="0" indent="0">
              <a:buNone/>
            </a:pPr>
            <a:r>
              <a:rPr lang="en-US" sz="2500"/>
              <a:t>String s2=s.substring(9);</a:t>
            </a:r>
          </a:p>
          <a:p>
            <a:pPr marL="0" indent="0">
              <a:buNone/>
            </a:pPr>
            <a:r>
              <a:rPr lang="en-US" sz="2500"/>
              <a:t>System.out.println(s2);</a:t>
            </a:r>
          </a:p>
          <a:p>
            <a:pPr marL="0" indent="0">
              <a:buNone/>
            </a:pPr>
            <a:r>
              <a:rPr lang="en-US" sz="2500">
                <a:sym typeface="Wingdings" panose="05000000000000000000" pitchFamily="2" charset="2"/>
              </a:rPr>
              <a:t>		Obama! Tui là Putin</a:t>
            </a:r>
          </a:p>
          <a:p>
            <a:endParaRPr lang="en-GB" sz="2500"/>
          </a:p>
        </p:txBody>
      </p:sp>
    </p:spTree>
    <p:extLst>
      <p:ext uri="{BB962C8B-B14F-4D97-AF65-F5344CB8AC3E}">
        <p14:creationId xmlns:p14="http://schemas.microsoft.com/office/powerpoint/2010/main" val="306567980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07B0B-E9FE-49E0-A293-47FF78A001E6}"/>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A9677356-A6AF-46C0-AA07-1CDC22160EC9}"/>
              </a:ext>
            </a:extLst>
          </p:cNvPr>
          <p:cNvSpPr>
            <a:spLocks noGrp="1"/>
          </p:cNvSpPr>
          <p:nvPr>
            <p:ph idx="1"/>
          </p:nvPr>
        </p:nvSpPr>
        <p:spPr/>
        <p:txBody>
          <a:bodyPr/>
          <a:lstStyle/>
          <a:p>
            <a:r>
              <a:rPr lang="en-US"/>
              <a:t>Hàm trích lọc chuỗi substring (2 đối số)</a:t>
            </a:r>
          </a:p>
          <a:p>
            <a:endParaRPr lang="en-US"/>
          </a:p>
          <a:p>
            <a:endParaRPr lang="en-US"/>
          </a:p>
          <a:p>
            <a:endParaRPr lang="en-US"/>
          </a:p>
          <a:p>
            <a:pPr marL="0" indent="0">
              <a:buNone/>
            </a:pPr>
            <a:endParaRPr lang="en-US"/>
          </a:p>
          <a:p>
            <a:pPr marL="0" indent="0">
              <a:buNone/>
            </a:pPr>
            <a:r>
              <a:rPr lang="en-US">
                <a:sym typeface="Wingdings" panose="05000000000000000000" pitchFamily="2" charset="2"/>
              </a:rPr>
              <a:t></a:t>
            </a:r>
            <a:r>
              <a:rPr lang="en-US">
                <a:solidFill>
                  <a:srgbClr val="C00000"/>
                </a:solidFill>
                <a:sym typeface="Wingdings" panose="05000000000000000000" pitchFamily="2" charset="2"/>
              </a:rPr>
              <a:t>substring có 2 đối số:</a:t>
            </a:r>
          </a:p>
          <a:p>
            <a:pPr marL="0" indent="0">
              <a:buNone/>
            </a:pPr>
            <a:r>
              <a:rPr lang="en-US">
                <a:sym typeface="Wingdings" panose="05000000000000000000" pitchFamily="2" charset="2"/>
              </a:rPr>
              <a:t>				</a:t>
            </a:r>
            <a:r>
              <a:rPr lang="en-US">
                <a:solidFill>
                  <a:srgbClr val="C00000"/>
                </a:solidFill>
                <a:sym typeface="Wingdings" panose="05000000000000000000" pitchFamily="2" charset="2"/>
              </a:rPr>
              <a:t>lọc </a:t>
            </a:r>
            <a:r>
              <a:rPr lang="en-US" u="sng">
                <a:solidFill>
                  <a:srgbClr val="C00000"/>
                </a:solidFill>
                <a:effectLst>
                  <a:outerShdw blurRad="38100" dist="38100" dir="2700000" algn="tl">
                    <a:srgbClr val="000000">
                      <a:alpha val="43137"/>
                    </a:srgbClr>
                  </a:outerShdw>
                </a:effectLst>
                <a:sym typeface="Wingdings" panose="05000000000000000000" pitchFamily="2" charset="2"/>
              </a:rPr>
              <a:t>giữa</a:t>
            </a:r>
            <a:r>
              <a:rPr lang="en-US">
                <a:solidFill>
                  <a:srgbClr val="C00000"/>
                </a:solidFill>
                <a:sym typeface="Wingdings" panose="05000000000000000000" pitchFamily="2" charset="2"/>
              </a:rPr>
              <a:t> chuỗi</a:t>
            </a:r>
            <a:endParaRPr lang="en-US">
              <a:solidFill>
                <a:srgbClr val="C00000"/>
              </a:solidFill>
            </a:endParaRPr>
          </a:p>
          <a:p>
            <a:endParaRPr lang="en-US"/>
          </a:p>
        </p:txBody>
      </p:sp>
      <p:sp>
        <p:nvSpPr>
          <p:cNvPr id="4" name="Date Placeholder 3">
            <a:extLst>
              <a:ext uri="{FF2B5EF4-FFF2-40B4-BE49-F238E27FC236}">
                <a16:creationId xmlns:a16="http://schemas.microsoft.com/office/drawing/2014/main" xmlns="" id="{575C59D2-0107-4B8B-88FE-C09E2EC1382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E71B572-6A43-4C4E-B7C9-8571CEC5C945}"/>
              </a:ext>
            </a:extLst>
          </p:cNvPr>
          <p:cNvSpPr>
            <a:spLocks noGrp="1"/>
          </p:cNvSpPr>
          <p:nvPr>
            <p:ph type="sldNum" sz="quarter" idx="11"/>
          </p:nvPr>
        </p:nvSpPr>
        <p:spPr/>
        <p:txBody>
          <a:bodyPr/>
          <a:lstStyle/>
          <a:p>
            <a:pPr>
              <a:defRPr/>
            </a:pPr>
            <a:fld id="{812A3249-7FF3-4311-A461-F791DB37E44E}" type="slidenum">
              <a:rPr lang="en-US" altLang="en-US" smtClean="0"/>
              <a:pPr>
                <a:defRPr/>
              </a:pPr>
              <a:t>139</a:t>
            </a:fld>
            <a:endParaRPr lang="en-US" altLang="en-US"/>
          </a:p>
        </p:txBody>
      </p:sp>
      <p:sp>
        <p:nvSpPr>
          <p:cNvPr id="6" name="TextBox 5">
            <a:extLst>
              <a:ext uri="{FF2B5EF4-FFF2-40B4-BE49-F238E27FC236}">
                <a16:creationId xmlns:a16="http://schemas.microsoft.com/office/drawing/2014/main" xmlns="" id="{1B5F8E48-1450-4D73-A749-3100B39C720C}"/>
              </a:ext>
            </a:extLst>
          </p:cNvPr>
          <p:cNvSpPr txBox="1"/>
          <p:nvPr/>
        </p:nvSpPr>
        <p:spPr>
          <a:xfrm>
            <a:off x="1431416" y="1916832"/>
            <a:ext cx="5823967" cy="1631216"/>
          </a:xfrm>
          <a:prstGeom prst="rect">
            <a:avLst/>
          </a:prstGeom>
          <a:noFill/>
        </p:spPr>
        <p:txBody>
          <a:bodyPr wrap="none" rtlCol="0">
            <a:spAutoFit/>
          </a:bodyPr>
          <a:lstStyle/>
          <a:p>
            <a:pPr marL="0" indent="0">
              <a:buNone/>
            </a:pPr>
            <a:r>
              <a:rPr lang="en-US" sz="2500"/>
              <a:t>String s=“Xin chào Obama! Tui là Putin”</a:t>
            </a:r>
          </a:p>
          <a:p>
            <a:pPr marL="0" indent="0">
              <a:buNone/>
            </a:pPr>
            <a:r>
              <a:rPr lang="en-US" sz="2500"/>
              <a:t>String s3=s.substring(9, 14);</a:t>
            </a:r>
          </a:p>
          <a:p>
            <a:pPr marL="0" indent="0">
              <a:buNone/>
            </a:pPr>
            <a:r>
              <a:rPr lang="en-US" sz="2500"/>
              <a:t>System.out.println(s3);</a:t>
            </a:r>
          </a:p>
          <a:p>
            <a:pPr marL="0" indent="0">
              <a:buNone/>
            </a:pPr>
            <a:r>
              <a:rPr lang="en-US" sz="2500">
                <a:sym typeface="Wingdings" panose="05000000000000000000" pitchFamily="2" charset="2"/>
              </a:rPr>
              <a:t>		Obama</a:t>
            </a:r>
            <a:endParaRPr lang="en-GB" sz="2500"/>
          </a:p>
        </p:txBody>
      </p:sp>
    </p:spTree>
    <p:extLst>
      <p:ext uri="{BB962C8B-B14F-4D97-AF65-F5344CB8AC3E}">
        <p14:creationId xmlns:p14="http://schemas.microsoft.com/office/powerpoint/2010/main" val="23026049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AF949-BD9E-47F8-9BE8-91B0FFC90CBD}"/>
              </a:ext>
            </a:extLst>
          </p:cNvPr>
          <p:cNvSpPr>
            <a:spLocks noGrp="1"/>
          </p:cNvSpPr>
          <p:nvPr>
            <p:ph type="title"/>
          </p:nvPr>
        </p:nvSpPr>
        <p:spPr/>
        <p:txBody>
          <a:bodyPr/>
          <a:lstStyle/>
          <a:p>
            <a:r>
              <a:rPr lang="en-US"/>
              <a:t>Các công cụ lập trình với Java – netbean </a:t>
            </a:r>
            <a:r>
              <a:rPr lang="en-US" baseline="30000">
                <a:solidFill>
                  <a:schemeClr val="bg1">
                    <a:lumMod val="65000"/>
                  </a:schemeClr>
                </a:solidFill>
              </a:rPr>
              <a:t>[5]</a:t>
            </a:r>
            <a:endParaRPr lang="en-GB"/>
          </a:p>
        </p:txBody>
      </p:sp>
      <p:sp>
        <p:nvSpPr>
          <p:cNvPr id="3" name="Content Placeholder 2">
            <a:extLst>
              <a:ext uri="{FF2B5EF4-FFF2-40B4-BE49-F238E27FC236}">
                <a16:creationId xmlns:a16="http://schemas.microsoft.com/office/drawing/2014/main" xmlns="" id="{B81510DE-508B-4A1B-BD5F-4E13DD00C338}"/>
              </a:ext>
            </a:extLst>
          </p:cNvPr>
          <p:cNvSpPr>
            <a:spLocks noGrp="1"/>
          </p:cNvSpPr>
          <p:nvPr>
            <p:ph idx="1"/>
          </p:nvPr>
        </p:nvSpPr>
        <p:spPr>
          <a:xfrm>
            <a:off x="539552" y="944724"/>
            <a:ext cx="8143873" cy="5248275"/>
          </a:xfrm>
        </p:spPr>
        <p:txBody>
          <a:bodyPr/>
          <a:lstStyle/>
          <a:p>
            <a:r>
              <a:rPr lang="en-US"/>
              <a:t>Netbean tương đương với eclipse, được sử dụng nhiều, hỗ trợ sẵn các giao diện, các cách kết nối csdl,…  </a:t>
            </a:r>
            <a:endParaRPr lang="en-GB"/>
          </a:p>
        </p:txBody>
      </p:sp>
      <p:sp>
        <p:nvSpPr>
          <p:cNvPr id="4" name="Date Placeholder 3">
            <a:extLst>
              <a:ext uri="{FF2B5EF4-FFF2-40B4-BE49-F238E27FC236}">
                <a16:creationId xmlns:a16="http://schemas.microsoft.com/office/drawing/2014/main" xmlns="" id="{7C9DF0CA-37EF-40C2-8393-2A4614132412}"/>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9184351A-6431-433B-9F45-519FE60CEDAE}"/>
              </a:ext>
            </a:extLst>
          </p:cNvPr>
          <p:cNvSpPr>
            <a:spLocks noGrp="1"/>
          </p:cNvSpPr>
          <p:nvPr>
            <p:ph type="sldNum" sz="quarter" idx="11"/>
          </p:nvPr>
        </p:nvSpPr>
        <p:spPr/>
        <p:txBody>
          <a:bodyPr/>
          <a:lstStyle/>
          <a:p>
            <a:pPr>
              <a:defRPr/>
            </a:pPr>
            <a:fld id="{5F4B234B-ADCF-47EA-94FA-1884F3D26864}" type="slidenum">
              <a:rPr lang="en-US" altLang="en-US" smtClean="0"/>
              <a:pPr>
                <a:defRPr/>
              </a:pPr>
              <a:t>14</a:t>
            </a:fld>
            <a:endParaRPr lang="en-US" altLang="en-US"/>
          </a:p>
        </p:txBody>
      </p:sp>
      <p:pic>
        <p:nvPicPr>
          <p:cNvPr id="8" name="Picture 7">
            <a:extLst>
              <a:ext uri="{FF2B5EF4-FFF2-40B4-BE49-F238E27FC236}">
                <a16:creationId xmlns:a16="http://schemas.microsoft.com/office/drawing/2014/main" xmlns="" id="{AEC4E90C-AE70-4FED-B5DE-BF0E4498E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757" y="2418784"/>
            <a:ext cx="5077534" cy="4058216"/>
          </a:xfrm>
          <a:prstGeom prst="rect">
            <a:avLst/>
          </a:prstGeom>
        </p:spPr>
      </p:pic>
    </p:spTree>
    <p:extLst>
      <p:ext uri="{BB962C8B-B14F-4D97-AF65-F5344CB8AC3E}">
        <p14:creationId xmlns:p14="http://schemas.microsoft.com/office/powerpoint/2010/main" val="15853670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07B0B-E9FE-49E0-A293-47FF78A001E6}"/>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A9677356-A6AF-46C0-AA07-1CDC22160EC9}"/>
              </a:ext>
            </a:extLst>
          </p:cNvPr>
          <p:cNvSpPr>
            <a:spLocks noGrp="1"/>
          </p:cNvSpPr>
          <p:nvPr>
            <p:ph idx="1"/>
          </p:nvPr>
        </p:nvSpPr>
        <p:spPr/>
        <p:txBody>
          <a:bodyPr/>
          <a:lstStyle/>
          <a:p>
            <a:r>
              <a:rPr lang="en-US"/>
              <a:t>Hàm trích đổi chuỗi-replace</a:t>
            </a:r>
          </a:p>
          <a:p>
            <a:pPr lvl="1"/>
            <a:r>
              <a:rPr lang="en-US"/>
              <a:t>Cho phép đổi 1 chuỗi bên trong thành 1 chuỗi nào đó (tất cả các chuỗi)</a:t>
            </a:r>
          </a:p>
          <a:p>
            <a:pPr lvl="1"/>
            <a:r>
              <a:rPr lang="en-US"/>
              <a:t>Ví dụ: </a:t>
            </a:r>
          </a:p>
          <a:p>
            <a:pPr lvl="1"/>
            <a:endParaRPr lang="en-US"/>
          </a:p>
        </p:txBody>
      </p:sp>
      <p:sp>
        <p:nvSpPr>
          <p:cNvPr id="4" name="Date Placeholder 3">
            <a:extLst>
              <a:ext uri="{FF2B5EF4-FFF2-40B4-BE49-F238E27FC236}">
                <a16:creationId xmlns:a16="http://schemas.microsoft.com/office/drawing/2014/main" xmlns="" id="{575C59D2-0107-4B8B-88FE-C09E2EC1382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E71B572-6A43-4C4E-B7C9-8571CEC5C945}"/>
              </a:ext>
            </a:extLst>
          </p:cNvPr>
          <p:cNvSpPr>
            <a:spLocks noGrp="1"/>
          </p:cNvSpPr>
          <p:nvPr>
            <p:ph type="sldNum" sz="quarter" idx="11"/>
          </p:nvPr>
        </p:nvSpPr>
        <p:spPr/>
        <p:txBody>
          <a:bodyPr/>
          <a:lstStyle/>
          <a:p>
            <a:pPr>
              <a:defRPr/>
            </a:pPr>
            <a:fld id="{812A3249-7FF3-4311-A461-F791DB37E44E}" type="slidenum">
              <a:rPr lang="en-US" altLang="en-US" smtClean="0"/>
              <a:pPr>
                <a:defRPr/>
              </a:pPr>
              <a:t>140</a:t>
            </a:fld>
            <a:endParaRPr lang="en-US" altLang="en-US"/>
          </a:p>
        </p:txBody>
      </p:sp>
      <p:sp>
        <p:nvSpPr>
          <p:cNvPr id="6" name="TextBox 5">
            <a:extLst>
              <a:ext uri="{FF2B5EF4-FFF2-40B4-BE49-F238E27FC236}">
                <a16:creationId xmlns:a16="http://schemas.microsoft.com/office/drawing/2014/main" xmlns="" id="{0A63BBC7-AA22-4989-9B58-71EA8091EF1F}"/>
              </a:ext>
            </a:extLst>
          </p:cNvPr>
          <p:cNvSpPr txBox="1"/>
          <p:nvPr/>
        </p:nvSpPr>
        <p:spPr>
          <a:xfrm>
            <a:off x="1260307" y="3146314"/>
            <a:ext cx="7394910" cy="1631216"/>
          </a:xfrm>
          <a:prstGeom prst="rect">
            <a:avLst/>
          </a:prstGeom>
          <a:noFill/>
        </p:spPr>
        <p:txBody>
          <a:bodyPr wrap="none" rtlCol="0">
            <a:spAutoFit/>
          </a:bodyPr>
          <a:lstStyle/>
          <a:p>
            <a:pPr marL="0" indent="0">
              <a:buNone/>
            </a:pPr>
            <a:r>
              <a:rPr lang="en-US" sz="2500"/>
              <a:t>String s=“Xin chào Obama! Tui là Putin”</a:t>
            </a:r>
          </a:p>
          <a:p>
            <a:pPr marL="0" indent="0">
              <a:buNone/>
            </a:pPr>
            <a:r>
              <a:rPr lang="en-US" sz="2500"/>
              <a:t>s=s.replace(“Obama”, “Kim Jong Un”);</a:t>
            </a:r>
          </a:p>
          <a:p>
            <a:pPr marL="0" indent="0">
              <a:buNone/>
            </a:pPr>
            <a:r>
              <a:rPr lang="en-US" sz="2500"/>
              <a:t>System.out.println(s);</a:t>
            </a:r>
          </a:p>
          <a:p>
            <a:pPr marL="0" indent="0">
              <a:buNone/>
            </a:pPr>
            <a:r>
              <a:rPr lang="en-US" sz="2500">
                <a:sym typeface="Wingdings" panose="05000000000000000000" pitchFamily="2" charset="2"/>
              </a:rPr>
              <a:t>		</a:t>
            </a:r>
            <a:r>
              <a:rPr lang="en-US" sz="2500"/>
              <a:t> </a:t>
            </a:r>
            <a:r>
              <a:rPr lang="en-US" sz="2500">
                <a:solidFill>
                  <a:srgbClr val="0000FF"/>
                </a:solidFill>
              </a:rPr>
              <a:t>Xin chào Kim Jong Un! Tui là Putin</a:t>
            </a:r>
            <a:endParaRPr lang="en-GB" sz="2500">
              <a:solidFill>
                <a:srgbClr val="0000FF"/>
              </a:solidFill>
            </a:endParaRPr>
          </a:p>
        </p:txBody>
      </p:sp>
    </p:spTree>
    <p:extLst>
      <p:ext uri="{BB962C8B-B14F-4D97-AF65-F5344CB8AC3E}">
        <p14:creationId xmlns:p14="http://schemas.microsoft.com/office/powerpoint/2010/main" val="378531083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07B0B-E9FE-49E0-A293-47FF78A001E6}"/>
              </a:ext>
            </a:extLst>
          </p:cNvPr>
          <p:cNvSpPr>
            <a:spLocks noGrp="1"/>
          </p:cNvSpPr>
          <p:nvPr>
            <p:ph type="title"/>
          </p:nvPr>
        </p:nvSpPr>
        <p:spPr/>
        <p:txBody>
          <a:bodyPr/>
          <a:lstStyle/>
          <a:p>
            <a:r>
              <a:rPr lang="en-US"/>
              <a:t>Các phương thức xử lý chuỗi thường dùng</a:t>
            </a:r>
            <a:endParaRPr lang="en-GB"/>
          </a:p>
        </p:txBody>
      </p:sp>
      <p:sp>
        <p:nvSpPr>
          <p:cNvPr id="3" name="Content Placeholder 2">
            <a:extLst>
              <a:ext uri="{FF2B5EF4-FFF2-40B4-BE49-F238E27FC236}">
                <a16:creationId xmlns:a16="http://schemas.microsoft.com/office/drawing/2014/main" xmlns="" id="{A9677356-A6AF-46C0-AA07-1CDC22160EC9}"/>
              </a:ext>
            </a:extLst>
          </p:cNvPr>
          <p:cNvSpPr>
            <a:spLocks noGrp="1"/>
          </p:cNvSpPr>
          <p:nvPr>
            <p:ph idx="1"/>
          </p:nvPr>
        </p:nvSpPr>
        <p:spPr/>
        <p:txBody>
          <a:bodyPr/>
          <a:lstStyle/>
          <a:p>
            <a:r>
              <a:rPr lang="en-US"/>
              <a:t>Hàm trích đổi chuỗi-replaceFirst</a:t>
            </a:r>
          </a:p>
          <a:p>
            <a:pPr lvl="1"/>
            <a:r>
              <a:rPr lang="en-US"/>
              <a:t>Chỉ đổi 1 chuỗi đầu tiên của chuỗi gốc mà thôi</a:t>
            </a:r>
          </a:p>
          <a:p>
            <a:pPr lvl="1"/>
            <a:r>
              <a:rPr lang="en-US"/>
              <a:t>Ví dụ:</a:t>
            </a:r>
          </a:p>
          <a:p>
            <a:pPr lvl="1"/>
            <a:endParaRPr lang="en-US"/>
          </a:p>
        </p:txBody>
      </p:sp>
      <p:sp>
        <p:nvSpPr>
          <p:cNvPr id="4" name="Date Placeholder 3">
            <a:extLst>
              <a:ext uri="{FF2B5EF4-FFF2-40B4-BE49-F238E27FC236}">
                <a16:creationId xmlns:a16="http://schemas.microsoft.com/office/drawing/2014/main" xmlns="" id="{575C59D2-0107-4B8B-88FE-C09E2EC1382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E71B572-6A43-4C4E-B7C9-8571CEC5C945}"/>
              </a:ext>
            </a:extLst>
          </p:cNvPr>
          <p:cNvSpPr>
            <a:spLocks noGrp="1"/>
          </p:cNvSpPr>
          <p:nvPr>
            <p:ph type="sldNum" sz="quarter" idx="11"/>
          </p:nvPr>
        </p:nvSpPr>
        <p:spPr/>
        <p:txBody>
          <a:bodyPr/>
          <a:lstStyle/>
          <a:p>
            <a:pPr>
              <a:defRPr/>
            </a:pPr>
            <a:fld id="{812A3249-7FF3-4311-A461-F791DB37E44E}" type="slidenum">
              <a:rPr lang="en-US" altLang="en-US" smtClean="0"/>
              <a:pPr>
                <a:defRPr/>
              </a:pPr>
              <a:t>141</a:t>
            </a:fld>
            <a:endParaRPr lang="en-US" altLang="en-US"/>
          </a:p>
        </p:txBody>
      </p:sp>
      <p:sp>
        <p:nvSpPr>
          <p:cNvPr id="6" name="TextBox 5">
            <a:extLst>
              <a:ext uri="{FF2B5EF4-FFF2-40B4-BE49-F238E27FC236}">
                <a16:creationId xmlns:a16="http://schemas.microsoft.com/office/drawing/2014/main" xmlns="" id="{4F71929B-400E-42B9-BEA9-A1657651AB28}"/>
              </a:ext>
            </a:extLst>
          </p:cNvPr>
          <p:cNvSpPr txBox="1"/>
          <p:nvPr/>
        </p:nvSpPr>
        <p:spPr>
          <a:xfrm>
            <a:off x="1139490" y="2613392"/>
            <a:ext cx="6394699" cy="1631216"/>
          </a:xfrm>
          <a:prstGeom prst="rect">
            <a:avLst/>
          </a:prstGeom>
          <a:noFill/>
        </p:spPr>
        <p:txBody>
          <a:bodyPr wrap="none" rtlCol="0">
            <a:spAutoFit/>
          </a:bodyPr>
          <a:lstStyle/>
          <a:p>
            <a:pPr marL="0" indent="0">
              <a:buNone/>
            </a:pPr>
            <a:r>
              <a:rPr lang="en-US" sz="2500"/>
              <a:t>String s=“Obama Xin chào Michael Obama”</a:t>
            </a:r>
          </a:p>
          <a:p>
            <a:pPr marL="0" indent="0">
              <a:buNone/>
            </a:pPr>
            <a:r>
              <a:rPr lang="en-US" sz="2500"/>
              <a:t>s=s.replaceFirst(“Obama”, “Putin”);</a:t>
            </a:r>
          </a:p>
          <a:p>
            <a:pPr marL="0" indent="0">
              <a:buNone/>
            </a:pPr>
            <a:r>
              <a:rPr lang="en-US" sz="2500"/>
              <a:t>System.out.println(s);</a:t>
            </a:r>
          </a:p>
          <a:p>
            <a:pPr marL="0" indent="0">
              <a:buNone/>
            </a:pPr>
            <a:r>
              <a:rPr lang="en-US" sz="2500">
                <a:sym typeface="Wingdings" panose="05000000000000000000" pitchFamily="2" charset="2"/>
              </a:rPr>
              <a:t>	</a:t>
            </a:r>
            <a:r>
              <a:rPr lang="en-US" sz="2500"/>
              <a:t> </a:t>
            </a:r>
            <a:r>
              <a:rPr lang="en-US" sz="2500">
                <a:solidFill>
                  <a:srgbClr val="0000FF"/>
                </a:solidFill>
              </a:rPr>
              <a:t>Puntin Xin chào Micchal Obama</a:t>
            </a:r>
            <a:endParaRPr lang="en-GB" sz="2500">
              <a:solidFill>
                <a:srgbClr val="0000FF"/>
              </a:solidFill>
            </a:endParaRPr>
          </a:p>
        </p:txBody>
      </p:sp>
    </p:spTree>
    <p:extLst>
      <p:ext uri="{BB962C8B-B14F-4D97-AF65-F5344CB8AC3E}">
        <p14:creationId xmlns:p14="http://schemas.microsoft.com/office/powerpoint/2010/main" val="3681567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F07B0B-E9FE-49E0-A293-47FF78A001E6}"/>
              </a:ext>
            </a:extLst>
          </p:cNvPr>
          <p:cNvSpPr>
            <a:spLocks noGrp="1"/>
          </p:cNvSpPr>
          <p:nvPr>
            <p:ph type="title"/>
          </p:nvPr>
        </p:nvSpPr>
        <p:spPr/>
        <p:txBody>
          <a:bodyPr/>
          <a:lstStyle/>
          <a:p>
            <a:r>
              <a:rPr lang="en-US"/>
              <a:t>Các phương thức xử lý chuỗi thường dùng</a:t>
            </a:r>
            <a:endParaRPr lang="en-GB"/>
          </a:p>
        </p:txBody>
      </p:sp>
      <p:sp>
        <p:nvSpPr>
          <p:cNvPr id="8" name="Text Placeholder 7">
            <a:extLst>
              <a:ext uri="{FF2B5EF4-FFF2-40B4-BE49-F238E27FC236}">
                <a16:creationId xmlns:a16="http://schemas.microsoft.com/office/drawing/2014/main" xmlns="" id="{AF50AB12-C177-4D71-8192-2C60B73F08AA}"/>
              </a:ext>
            </a:extLst>
          </p:cNvPr>
          <p:cNvSpPr>
            <a:spLocks noGrp="1"/>
          </p:cNvSpPr>
          <p:nvPr>
            <p:ph type="body" idx="1"/>
          </p:nvPr>
        </p:nvSpPr>
        <p:spPr>
          <a:xfrm>
            <a:off x="569591" y="2060848"/>
            <a:ext cx="8003232" cy="1014127"/>
          </a:xfrm>
        </p:spPr>
        <p:txBody>
          <a:bodyPr/>
          <a:lstStyle/>
          <a:p>
            <a:pPr marL="342900" indent="-342900">
              <a:buFont typeface="Wingdings" panose="05000000000000000000" pitchFamily="2" charset="2"/>
              <a:buChar char="q"/>
            </a:pPr>
            <a:r>
              <a:rPr lang="en-US"/>
              <a:t>Hàm xóa khoảng trắng dư thừa – Trim </a:t>
            </a:r>
          </a:p>
          <a:p>
            <a:pPr marL="800100" lvl="1" indent="-342900">
              <a:buFont typeface="Wingdings" panose="05000000000000000000" pitchFamily="2" charset="2"/>
              <a:buChar char="§"/>
            </a:pPr>
            <a:r>
              <a:rPr lang="en-US"/>
              <a:t>Tránh người dung nhập bừa các khoảng trắng dư thừa 2 bên</a:t>
            </a:r>
          </a:p>
          <a:p>
            <a:pPr marL="800100" lvl="1" indent="-342900">
              <a:buFont typeface="Wingdings" panose="05000000000000000000" pitchFamily="2" charset="2"/>
              <a:buChar char="§"/>
            </a:pPr>
            <a:r>
              <a:rPr lang="en-US"/>
              <a:t>Cách xóa khoảng trắng bên trái chuỗi</a:t>
            </a:r>
          </a:p>
          <a:p>
            <a:pPr marL="800100" lvl="1" indent="-342900">
              <a:buFont typeface="Wingdings" panose="05000000000000000000" pitchFamily="2" charset="2"/>
              <a:buChar char="q"/>
            </a:pPr>
            <a:endParaRPr lang="en-US"/>
          </a:p>
          <a:p>
            <a:endParaRPr lang="en-GB"/>
          </a:p>
        </p:txBody>
      </p:sp>
      <p:sp>
        <p:nvSpPr>
          <p:cNvPr id="3" name="Content Placeholder 2">
            <a:extLst>
              <a:ext uri="{FF2B5EF4-FFF2-40B4-BE49-F238E27FC236}">
                <a16:creationId xmlns:a16="http://schemas.microsoft.com/office/drawing/2014/main" xmlns="" id="{A9677356-A6AF-46C0-AA07-1CDC22160EC9}"/>
              </a:ext>
            </a:extLst>
          </p:cNvPr>
          <p:cNvSpPr>
            <a:spLocks noGrp="1"/>
          </p:cNvSpPr>
          <p:nvPr>
            <p:ph sz="half" idx="2"/>
          </p:nvPr>
        </p:nvSpPr>
        <p:spPr/>
        <p:txBody>
          <a:bodyPr/>
          <a:lstStyle/>
          <a:p>
            <a:pPr marL="342900" lvl="1" indent="-342900">
              <a:buSzPct val="115000"/>
              <a:buFont typeface="Wingdings" panose="05000000000000000000" pitchFamily="2" charset="2"/>
              <a:buChar char="q"/>
            </a:pPr>
            <a:r>
              <a:rPr lang="en-US" sz="2400" b="1">
                <a:ea typeface="+mn-ea"/>
                <a:cs typeface="+mn-cs"/>
              </a:rPr>
              <a:t>Xóa bên trái</a:t>
            </a:r>
          </a:p>
        </p:txBody>
      </p:sp>
      <p:sp>
        <p:nvSpPr>
          <p:cNvPr id="10" name="Content Placeholder 9">
            <a:extLst>
              <a:ext uri="{FF2B5EF4-FFF2-40B4-BE49-F238E27FC236}">
                <a16:creationId xmlns:a16="http://schemas.microsoft.com/office/drawing/2014/main" xmlns="" id="{57C1FE97-E762-4F51-A9C5-4A56D9881A88}"/>
              </a:ext>
            </a:extLst>
          </p:cNvPr>
          <p:cNvSpPr>
            <a:spLocks noGrp="1"/>
          </p:cNvSpPr>
          <p:nvPr>
            <p:ph sz="quarter" idx="4"/>
          </p:nvPr>
        </p:nvSpPr>
        <p:spPr/>
        <p:txBody>
          <a:bodyPr/>
          <a:lstStyle/>
          <a:p>
            <a:r>
              <a:rPr lang="en-US"/>
              <a:t>Xóa bên phải</a:t>
            </a:r>
            <a:endParaRPr lang="en-GB"/>
          </a:p>
        </p:txBody>
      </p:sp>
      <p:sp>
        <p:nvSpPr>
          <p:cNvPr id="4" name="Date Placeholder 3">
            <a:extLst>
              <a:ext uri="{FF2B5EF4-FFF2-40B4-BE49-F238E27FC236}">
                <a16:creationId xmlns:a16="http://schemas.microsoft.com/office/drawing/2014/main" xmlns="" id="{575C59D2-0107-4B8B-88FE-C09E2EC1382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E71B572-6A43-4C4E-B7C9-8571CEC5C945}"/>
              </a:ext>
            </a:extLst>
          </p:cNvPr>
          <p:cNvSpPr>
            <a:spLocks noGrp="1"/>
          </p:cNvSpPr>
          <p:nvPr>
            <p:ph type="sldNum" sz="quarter" idx="11"/>
          </p:nvPr>
        </p:nvSpPr>
        <p:spPr/>
        <p:txBody>
          <a:bodyPr/>
          <a:lstStyle/>
          <a:p>
            <a:pPr>
              <a:defRPr/>
            </a:pPr>
            <a:fld id="{812A3249-7FF3-4311-A461-F791DB37E44E}" type="slidenum">
              <a:rPr lang="en-US" altLang="en-US" smtClean="0"/>
              <a:pPr>
                <a:defRPr/>
              </a:pPr>
              <a:t>142</a:t>
            </a:fld>
            <a:endParaRPr lang="en-US" altLang="en-US"/>
          </a:p>
        </p:txBody>
      </p:sp>
      <p:sp>
        <p:nvSpPr>
          <p:cNvPr id="11" name="TextBox 10">
            <a:extLst>
              <a:ext uri="{FF2B5EF4-FFF2-40B4-BE49-F238E27FC236}">
                <a16:creationId xmlns:a16="http://schemas.microsoft.com/office/drawing/2014/main" xmlns="" id="{ED13FAC9-4AB0-48D5-B16E-0ADDA5DABABB}"/>
              </a:ext>
            </a:extLst>
          </p:cNvPr>
          <p:cNvSpPr txBox="1"/>
          <p:nvPr/>
        </p:nvSpPr>
        <p:spPr>
          <a:xfrm>
            <a:off x="35496" y="2712980"/>
            <a:ext cx="4616970" cy="34163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vi-VN" sz="1800">
                <a:solidFill>
                  <a:srgbClr val="6A3E3E"/>
                </a:solidFill>
                <a:latin typeface="Consolas" panose="020B0609020204030204" pitchFamily="49" charset="0"/>
              </a:rPr>
              <a:t>s</a:t>
            </a:r>
            <a:r>
              <a:rPr lang="vi-VN" sz="1800">
                <a:solidFill>
                  <a:srgbClr val="000000"/>
                </a:solidFill>
                <a:latin typeface="Consolas" panose="020B0609020204030204" pitchFamily="49" charset="0"/>
              </a:rPr>
              <a:t>=</a:t>
            </a:r>
            <a:r>
              <a:rPr lang="vi-VN" sz="1800">
                <a:solidFill>
                  <a:srgbClr val="2A00FF"/>
                </a:solidFill>
                <a:latin typeface="Consolas" panose="020B0609020204030204" pitchFamily="49" charset="0"/>
              </a:rPr>
              <a:t>" Obama ăn cơm trưa với Putin "</a:t>
            </a:r>
            <a:r>
              <a:rPr lang="vi-VN" sz="1800">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u="sng">
                <a:solidFill>
                  <a:srgbClr val="6A3E3E"/>
                </a:solidFill>
                <a:latin typeface="Consolas" panose="020B0609020204030204" pitchFamily="49" charset="0"/>
              </a:rPr>
              <a:t>vtleft</a:t>
            </a:r>
            <a:r>
              <a:rPr lang="en-GB" sz="1800" b="1" u="sng">
                <a:solidFill>
                  <a:srgbClr val="000000"/>
                </a:solidFill>
                <a:latin typeface="Consolas" panose="020B0609020204030204" pitchFamily="49" charset="0"/>
              </a:rPr>
              <a:t>=0;</a:t>
            </a:r>
          </a:p>
          <a:p>
            <a:pPr algn="l"/>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=0;</a:t>
            </a:r>
          </a:p>
          <a:p>
            <a:pPr algn="l"/>
            <a:r>
              <a:rPr lang="nn-NO" sz="1800" b="1">
                <a:solidFill>
                  <a:srgbClr val="7F0055"/>
                </a:solidFill>
                <a:latin typeface="Consolas" panose="020B0609020204030204" pitchFamily="49" charset="0"/>
              </a:rPr>
              <a:t>for</a:t>
            </a:r>
            <a:r>
              <a:rPr lang="nn-NO" sz="1800" b="1">
                <a:solidFill>
                  <a:srgbClr val="000000"/>
                </a:solidFill>
                <a:latin typeface="Consolas" panose="020B0609020204030204" pitchFamily="49" charset="0"/>
              </a:rPr>
              <a:t>(</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=0;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&lt;</a:t>
            </a:r>
            <a:r>
              <a:rPr lang="nn-NO" sz="1800" b="1">
                <a:solidFill>
                  <a:srgbClr val="6A3E3E"/>
                </a:solidFill>
                <a:latin typeface="Consolas" panose="020B0609020204030204" pitchFamily="49" charset="0"/>
              </a:rPr>
              <a:t>s</a:t>
            </a:r>
            <a:r>
              <a:rPr lang="nn-NO" sz="1800" b="1">
                <a:solidFill>
                  <a:srgbClr val="000000"/>
                </a:solidFill>
                <a:latin typeface="Consolas" panose="020B0609020204030204" pitchFamily="49" charset="0"/>
              </a:rPr>
              <a:t>.length();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a:t>
            </a:r>
          </a:p>
          <a:p>
            <a:pPr algn="l"/>
            <a:r>
              <a:rPr lang="sv-SE" sz="1800" b="1">
                <a:solidFill>
                  <a:srgbClr val="7F0055"/>
                </a:solidFill>
                <a:latin typeface="Consolas" panose="020B0609020204030204" pitchFamily="49" charset="0"/>
              </a:rPr>
              <a:t>char</a:t>
            </a:r>
            <a:r>
              <a:rPr lang="sv-SE" sz="1800" b="1">
                <a:solidFill>
                  <a:srgbClr val="000000"/>
                </a:solidFill>
                <a:latin typeface="Consolas" panose="020B0609020204030204" pitchFamily="49" charset="0"/>
              </a:rPr>
              <a:t> </a:t>
            </a:r>
            <a:r>
              <a:rPr lang="sv-SE" sz="1800" b="1">
                <a:solidFill>
                  <a:srgbClr val="6A3E3E"/>
                </a:solidFill>
                <a:latin typeface="Consolas" panose="020B0609020204030204" pitchFamily="49" charset="0"/>
              </a:rPr>
              <a:t>c</a:t>
            </a:r>
            <a:r>
              <a:rPr lang="sv-SE" sz="1800" b="1">
                <a:solidFill>
                  <a:srgbClr val="000000"/>
                </a:solidFill>
                <a:latin typeface="Consolas" panose="020B0609020204030204" pitchFamily="49" charset="0"/>
              </a:rPr>
              <a:t>=</a:t>
            </a:r>
            <a:r>
              <a:rPr lang="sv-SE" sz="1800" b="1">
                <a:solidFill>
                  <a:srgbClr val="6A3E3E"/>
                </a:solidFill>
                <a:latin typeface="Consolas" panose="020B0609020204030204" pitchFamily="49" charset="0"/>
              </a:rPr>
              <a:t>s</a:t>
            </a:r>
            <a:r>
              <a:rPr lang="sv-SE" sz="1800" b="1">
                <a:solidFill>
                  <a:srgbClr val="000000"/>
                </a:solidFill>
                <a:latin typeface="Consolas" panose="020B0609020204030204" pitchFamily="49" charset="0"/>
              </a:rPr>
              <a:t>.charAt(</a:t>
            </a:r>
            <a:r>
              <a:rPr lang="sv-SE" sz="1800" b="1">
                <a:solidFill>
                  <a:srgbClr val="6A3E3E"/>
                </a:solidFill>
                <a:latin typeface="Consolas" panose="020B0609020204030204" pitchFamily="49" charset="0"/>
              </a:rPr>
              <a:t>i</a:t>
            </a:r>
            <a:r>
              <a:rPr lang="sv-SE" sz="1800" b="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if</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c</a:t>
            </a:r>
            <a:r>
              <a:rPr lang="en-GB" sz="1800" b="1">
                <a:solidFill>
                  <a:srgbClr val="000000"/>
                </a:solidFill>
                <a:latin typeface="Consolas" panose="020B0609020204030204" pitchFamily="49" charset="0"/>
              </a:rPr>
              <a:t>==</a:t>
            </a:r>
            <a:r>
              <a:rPr lang="en-GB" sz="1800" b="1">
                <a:solidFill>
                  <a:srgbClr val="2A00FF"/>
                </a:solidFill>
                <a:latin typeface="Consolas" panose="020B0609020204030204" pitchFamily="49" charset="0"/>
              </a:rPr>
              <a:t>' '</a:t>
            </a:r>
            <a:r>
              <a:rPr lang="en-GB" sz="1800" b="1">
                <a:solidFill>
                  <a:srgbClr val="000000"/>
                </a:solidFill>
                <a:latin typeface="Consolas" panose="020B0609020204030204" pitchFamily="49" charset="0"/>
              </a:rPr>
              <a:t>)</a:t>
            </a:r>
          </a:p>
          <a:p>
            <a:pPr algn="l"/>
            <a:r>
              <a:rPr lang="en-GB" sz="1800">
                <a:solidFill>
                  <a:srgbClr val="6A3E3E"/>
                </a:solidFill>
                <a:latin typeface="Consolas" panose="020B0609020204030204" pitchFamily="49" charset="0"/>
              </a:rPr>
              <a:t>vtleft</a:t>
            </a:r>
            <a:r>
              <a:rPr lang="en-GB" sz="1800">
                <a:solidFill>
                  <a:srgbClr val="000000"/>
                </a:solidFill>
                <a:latin typeface="Consolas" panose="020B0609020204030204" pitchFamily="49" charset="0"/>
              </a:rPr>
              <a:t>=</a:t>
            </a:r>
            <a:r>
              <a:rPr lang="en-GB" sz="1800">
                <a:solidFill>
                  <a:srgbClr val="6A3E3E"/>
                </a:solidFill>
                <a:latin typeface="Consolas" panose="020B0609020204030204" pitchFamily="49" charset="0"/>
              </a:rPr>
              <a:t>i</a:t>
            </a:r>
            <a:r>
              <a:rPr lang="en-GB" sz="1800">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else</a:t>
            </a:r>
          </a:p>
          <a:p>
            <a:pPr algn="l"/>
            <a:r>
              <a:rPr lang="en-GB" sz="1800" b="1">
                <a:solidFill>
                  <a:srgbClr val="7F0055"/>
                </a:solidFill>
                <a:latin typeface="Consolas" panose="020B0609020204030204" pitchFamily="49" charset="0"/>
              </a:rPr>
              <a:t>break</a:t>
            </a:r>
            <a:r>
              <a:rPr lang="en-GB" sz="1800" b="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a:p>
            <a:pPr algn="l"/>
            <a:r>
              <a:rPr lang="en-GB" sz="1800">
                <a:solidFill>
                  <a:srgbClr val="6A3E3E"/>
                </a:solidFill>
                <a:latin typeface="Consolas" panose="020B0609020204030204" pitchFamily="49" charset="0"/>
              </a:rPr>
              <a:t>s</a:t>
            </a:r>
            <a:r>
              <a:rPr lang="en-GB" sz="1800">
                <a:solidFill>
                  <a:srgbClr val="000000"/>
                </a:solidFill>
                <a:latin typeface="Consolas" panose="020B0609020204030204" pitchFamily="49" charset="0"/>
              </a:rPr>
              <a:t>=</a:t>
            </a:r>
            <a:r>
              <a:rPr lang="en-GB" sz="1800">
                <a:solidFill>
                  <a:srgbClr val="6A3E3E"/>
                </a:solidFill>
                <a:latin typeface="Consolas" panose="020B0609020204030204" pitchFamily="49" charset="0"/>
              </a:rPr>
              <a:t>s</a:t>
            </a:r>
            <a:r>
              <a:rPr lang="en-GB" sz="1800">
                <a:solidFill>
                  <a:srgbClr val="000000"/>
                </a:solidFill>
                <a:latin typeface="Consolas" panose="020B0609020204030204" pitchFamily="49" charset="0"/>
              </a:rPr>
              <a:t>.substring(</a:t>
            </a:r>
            <a:r>
              <a:rPr lang="en-GB" sz="1800">
                <a:solidFill>
                  <a:srgbClr val="6A3E3E"/>
                </a:solidFill>
                <a:latin typeface="Consolas" panose="020B0609020204030204" pitchFamily="49" charset="0"/>
              </a:rPr>
              <a:t>i</a:t>
            </a:r>
            <a:r>
              <a:rPr lang="en-GB"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6A3E3E"/>
                </a:solidFill>
                <a:latin typeface="Consolas" panose="020B0609020204030204" pitchFamily="49" charset="0"/>
              </a:rPr>
              <a:t>s</a:t>
            </a:r>
            <a:r>
              <a:rPr lang="en-GB" sz="1800" b="1" i="1">
                <a:solidFill>
                  <a:srgbClr val="000000"/>
                </a:solidFill>
                <a:latin typeface="Consolas" panose="020B0609020204030204" pitchFamily="49" charset="0"/>
              </a:rPr>
              <a:t>);</a:t>
            </a:r>
            <a:endParaRPr lang="en-GB"/>
          </a:p>
        </p:txBody>
      </p:sp>
      <p:sp>
        <p:nvSpPr>
          <p:cNvPr id="12" name="TextBox 11">
            <a:extLst>
              <a:ext uri="{FF2B5EF4-FFF2-40B4-BE49-F238E27FC236}">
                <a16:creationId xmlns:a16="http://schemas.microsoft.com/office/drawing/2014/main" xmlns="" id="{146B033E-EE2D-4195-802E-9AC1B1D9CB1F}"/>
              </a:ext>
            </a:extLst>
          </p:cNvPr>
          <p:cNvSpPr txBox="1"/>
          <p:nvPr/>
        </p:nvSpPr>
        <p:spPr>
          <a:xfrm>
            <a:off x="4418280" y="2708920"/>
            <a:ext cx="4870244" cy="34163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vi-VN" sz="1800">
                <a:solidFill>
                  <a:srgbClr val="6A3E3E"/>
                </a:solidFill>
                <a:latin typeface="Consolas" panose="020B0609020204030204" pitchFamily="49" charset="0"/>
              </a:rPr>
              <a:t>s</a:t>
            </a:r>
            <a:r>
              <a:rPr lang="vi-VN" sz="1800">
                <a:solidFill>
                  <a:srgbClr val="000000"/>
                </a:solidFill>
                <a:latin typeface="Consolas" panose="020B0609020204030204" pitchFamily="49" charset="0"/>
              </a:rPr>
              <a:t>=</a:t>
            </a:r>
            <a:r>
              <a:rPr lang="vi-VN" sz="1800">
                <a:solidFill>
                  <a:srgbClr val="2A00FF"/>
                </a:solidFill>
                <a:latin typeface="Consolas" panose="020B0609020204030204" pitchFamily="49" charset="0"/>
              </a:rPr>
              <a:t>"   Obama ăn cơm trưa với Putin  "</a:t>
            </a:r>
            <a:r>
              <a:rPr lang="vi-VN" sz="1800">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vtright</a:t>
            </a:r>
            <a:r>
              <a:rPr lang="en-GB" sz="1800" b="1">
                <a:solidFill>
                  <a:srgbClr val="000000"/>
                </a:solidFill>
                <a:latin typeface="Consolas" panose="020B0609020204030204" pitchFamily="49" charset="0"/>
              </a:rPr>
              <a:t>=0;</a:t>
            </a:r>
          </a:p>
          <a:p>
            <a:pPr algn="l"/>
            <a:r>
              <a:rPr lang="en-GB" sz="1800">
                <a:solidFill>
                  <a:srgbClr val="6A3E3E"/>
                </a:solidFill>
                <a:latin typeface="Consolas" panose="020B0609020204030204" pitchFamily="49" charset="0"/>
              </a:rPr>
              <a:t>i</a:t>
            </a:r>
            <a:r>
              <a:rPr lang="en-GB" sz="1800">
                <a:solidFill>
                  <a:srgbClr val="000000"/>
                </a:solidFill>
                <a:latin typeface="Consolas" panose="020B0609020204030204" pitchFamily="49" charset="0"/>
              </a:rPr>
              <a:t>=0;</a:t>
            </a:r>
          </a:p>
          <a:p>
            <a:pPr algn="l"/>
            <a:r>
              <a:rPr lang="en-GB" sz="1800" b="1">
                <a:solidFill>
                  <a:srgbClr val="7F0055"/>
                </a:solidFill>
                <a:latin typeface="Consolas" panose="020B0609020204030204" pitchFamily="49" charset="0"/>
              </a:rPr>
              <a:t>for</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s</a:t>
            </a:r>
            <a:r>
              <a:rPr lang="en-GB" sz="1800" b="1">
                <a:solidFill>
                  <a:srgbClr val="000000"/>
                </a:solidFill>
                <a:latin typeface="Consolas" panose="020B0609020204030204" pitchFamily="49" charset="0"/>
              </a:rPr>
              <a:t>.length()-1;</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&gt;=0;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a:t>
            </a:r>
          </a:p>
          <a:p>
            <a:pPr algn="l"/>
            <a:r>
              <a:rPr lang="sv-SE" sz="1800" b="1">
                <a:solidFill>
                  <a:srgbClr val="7F0055"/>
                </a:solidFill>
                <a:latin typeface="Consolas" panose="020B0609020204030204" pitchFamily="49" charset="0"/>
              </a:rPr>
              <a:t>char</a:t>
            </a:r>
            <a:r>
              <a:rPr lang="sv-SE" sz="1800" b="1">
                <a:solidFill>
                  <a:srgbClr val="000000"/>
                </a:solidFill>
                <a:latin typeface="Consolas" panose="020B0609020204030204" pitchFamily="49" charset="0"/>
              </a:rPr>
              <a:t> </a:t>
            </a:r>
            <a:r>
              <a:rPr lang="sv-SE" sz="1800" b="1">
                <a:solidFill>
                  <a:srgbClr val="6A3E3E"/>
                </a:solidFill>
                <a:latin typeface="Consolas" panose="020B0609020204030204" pitchFamily="49" charset="0"/>
              </a:rPr>
              <a:t>c</a:t>
            </a:r>
            <a:r>
              <a:rPr lang="sv-SE" sz="1800" b="1">
                <a:solidFill>
                  <a:srgbClr val="000000"/>
                </a:solidFill>
                <a:latin typeface="Consolas" panose="020B0609020204030204" pitchFamily="49" charset="0"/>
              </a:rPr>
              <a:t>=</a:t>
            </a:r>
            <a:r>
              <a:rPr lang="sv-SE" sz="1800" b="1">
                <a:solidFill>
                  <a:srgbClr val="6A3E3E"/>
                </a:solidFill>
                <a:latin typeface="Consolas" panose="020B0609020204030204" pitchFamily="49" charset="0"/>
              </a:rPr>
              <a:t>s</a:t>
            </a:r>
            <a:r>
              <a:rPr lang="sv-SE" sz="1800" b="1">
                <a:solidFill>
                  <a:srgbClr val="000000"/>
                </a:solidFill>
                <a:latin typeface="Consolas" panose="020B0609020204030204" pitchFamily="49" charset="0"/>
              </a:rPr>
              <a:t>.charAt(</a:t>
            </a:r>
            <a:r>
              <a:rPr lang="sv-SE" sz="1800" b="1">
                <a:solidFill>
                  <a:srgbClr val="6A3E3E"/>
                </a:solidFill>
                <a:latin typeface="Consolas" panose="020B0609020204030204" pitchFamily="49" charset="0"/>
              </a:rPr>
              <a:t>i</a:t>
            </a:r>
            <a:r>
              <a:rPr lang="sv-SE" sz="1800" b="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if</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c</a:t>
            </a:r>
            <a:r>
              <a:rPr lang="en-GB" sz="1800" b="1">
                <a:solidFill>
                  <a:srgbClr val="000000"/>
                </a:solidFill>
                <a:latin typeface="Consolas" panose="020B0609020204030204" pitchFamily="49" charset="0"/>
              </a:rPr>
              <a:t>==</a:t>
            </a:r>
            <a:r>
              <a:rPr lang="en-GB" sz="1800" b="1">
                <a:solidFill>
                  <a:srgbClr val="2A00FF"/>
                </a:solidFill>
                <a:latin typeface="Consolas" panose="020B0609020204030204" pitchFamily="49" charset="0"/>
              </a:rPr>
              <a:t>' '</a:t>
            </a:r>
            <a:r>
              <a:rPr lang="en-GB" sz="1800" b="1">
                <a:solidFill>
                  <a:srgbClr val="000000"/>
                </a:solidFill>
                <a:latin typeface="Consolas" panose="020B0609020204030204" pitchFamily="49" charset="0"/>
              </a:rPr>
              <a:t>)</a:t>
            </a:r>
          </a:p>
          <a:p>
            <a:pPr algn="l"/>
            <a:r>
              <a:rPr lang="en-GB" sz="1800">
                <a:solidFill>
                  <a:srgbClr val="6A3E3E"/>
                </a:solidFill>
                <a:latin typeface="Consolas" panose="020B0609020204030204" pitchFamily="49" charset="0"/>
              </a:rPr>
              <a:t>vtright</a:t>
            </a:r>
            <a:r>
              <a:rPr lang="en-GB" sz="1800">
                <a:solidFill>
                  <a:srgbClr val="000000"/>
                </a:solidFill>
                <a:latin typeface="Consolas" panose="020B0609020204030204" pitchFamily="49" charset="0"/>
              </a:rPr>
              <a:t>=</a:t>
            </a:r>
            <a:r>
              <a:rPr lang="en-GB" sz="1800">
                <a:solidFill>
                  <a:srgbClr val="6A3E3E"/>
                </a:solidFill>
                <a:latin typeface="Consolas" panose="020B0609020204030204" pitchFamily="49" charset="0"/>
              </a:rPr>
              <a:t>i</a:t>
            </a:r>
            <a:r>
              <a:rPr lang="en-GB" sz="1800">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else</a:t>
            </a:r>
          </a:p>
          <a:p>
            <a:pPr algn="l"/>
            <a:r>
              <a:rPr lang="en-GB" sz="1800" b="1">
                <a:solidFill>
                  <a:srgbClr val="7F0055"/>
                </a:solidFill>
                <a:latin typeface="Consolas" panose="020B0609020204030204" pitchFamily="49" charset="0"/>
              </a:rPr>
              <a:t>break</a:t>
            </a:r>
            <a:r>
              <a:rPr lang="en-GB" sz="1800" b="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a:p>
            <a:pPr algn="l"/>
            <a:r>
              <a:rPr lang="en-CA" sz="1800">
                <a:solidFill>
                  <a:srgbClr val="6A3E3E"/>
                </a:solidFill>
                <a:latin typeface="Consolas" panose="020B0609020204030204" pitchFamily="49" charset="0"/>
              </a:rPr>
              <a:t>s</a:t>
            </a:r>
            <a:r>
              <a:rPr lang="en-CA" sz="1800">
                <a:solidFill>
                  <a:srgbClr val="000000"/>
                </a:solidFill>
                <a:latin typeface="Consolas" panose="020B0609020204030204" pitchFamily="49" charset="0"/>
              </a:rPr>
              <a:t>=</a:t>
            </a:r>
            <a:r>
              <a:rPr lang="en-CA" sz="1800">
                <a:solidFill>
                  <a:srgbClr val="6A3E3E"/>
                </a:solidFill>
                <a:latin typeface="Consolas" panose="020B0609020204030204" pitchFamily="49" charset="0"/>
              </a:rPr>
              <a:t>s</a:t>
            </a:r>
            <a:r>
              <a:rPr lang="en-CA" sz="1800">
                <a:solidFill>
                  <a:srgbClr val="000000"/>
                </a:solidFill>
                <a:latin typeface="Consolas" panose="020B0609020204030204" pitchFamily="49" charset="0"/>
              </a:rPr>
              <a:t>.substring(0,</a:t>
            </a:r>
            <a:r>
              <a:rPr lang="en-CA" sz="1800">
                <a:solidFill>
                  <a:srgbClr val="6A3E3E"/>
                </a:solidFill>
                <a:latin typeface="Consolas" panose="020B0609020204030204" pitchFamily="49" charset="0"/>
              </a:rPr>
              <a:t>vtright</a:t>
            </a:r>
            <a:r>
              <a:rPr lang="en-CA"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6A3E3E"/>
                </a:solidFill>
                <a:latin typeface="Consolas" panose="020B0609020204030204" pitchFamily="49" charset="0"/>
              </a:rPr>
              <a:t>s</a:t>
            </a:r>
            <a:r>
              <a:rPr lang="en-GB" sz="1800" b="1" i="1">
                <a:solidFill>
                  <a:srgbClr val="000000"/>
                </a:solidFill>
                <a:latin typeface="Consolas" panose="020B0609020204030204" pitchFamily="49" charset="0"/>
              </a:rPr>
              <a:t>);</a:t>
            </a:r>
            <a:endParaRPr lang="en-GB"/>
          </a:p>
        </p:txBody>
      </p:sp>
    </p:spTree>
    <p:extLst>
      <p:ext uri="{BB962C8B-B14F-4D97-AF65-F5344CB8AC3E}">
        <p14:creationId xmlns:p14="http://schemas.microsoft.com/office/powerpoint/2010/main" val="161589423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4BDB54DB-22E1-49C8-A998-03EE99C814B4}"/>
              </a:ext>
            </a:extLst>
          </p:cNvPr>
          <p:cNvSpPr>
            <a:spLocks noGrp="1"/>
          </p:cNvSpPr>
          <p:nvPr>
            <p:ph type="title"/>
          </p:nvPr>
        </p:nvSpPr>
        <p:spPr/>
        <p:txBody>
          <a:bodyPr/>
          <a:lstStyle/>
          <a:p>
            <a:r>
              <a:rPr lang="en-US"/>
              <a:t>Hàm so sánh chuỗi – compareTo</a:t>
            </a:r>
            <a:endParaRPr lang="en-GB"/>
          </a:p>
        </p:txBody>
      </p:sp>
      <p:sp>
        <p:nvSpPr>
          <p:cNvPr id="10" name="Content Placeholder 9">
            <a:extLst>
              <a:ext uri="{FF2B5EF4-FFF2-40B4-BE49-F238E27FC236}">
                <a16:creationId xmlns:a16="http://schemas.microsoft.com/office/drawing/2014/main" xmlns="" id="{5046D688-CBB3-4316-A766-908E3360C974}"/>
              </a:ext>
            </a:extLst>
          </p:cNvPr>
          <p:cNvSpPr>
            <a:spLocks noGrp="1"/>
          </p:cNvSpPr>
          <p:nvPr>
            <p:ph idx="1"/>
          </p:nvPr>
        </p:nvSpPr>
        <p:spPr/>
        <p:txBody>
          <a:bodyPr/>
          <a:lstStyle/>
          <a:p>
            <a:r>
              <a:rPr lang="en-US"/>
              <a:t>Hàm compareTo</a:t>
            </a:r>
          </a:p>
          <a:p>
            <a:pPr lvl="1"/>
            <a:r>
              <a:rPr lang="en-US"/>
              <a:t>So sánh </a:t>
            </a:r>
            <a:r>
              <a:rPr lang="en-US">
                <a:solidFill>
                  <a:srgbClr val="C00000"/>
                </a:solidFill>
              </a:rPr>
              <a:t>có phân biệt </a:t>
            </a:r>
            <a:r>
              <a:rPr lang="en-US"/>
              <a:t>chữ </a:t>
            </a:r>
            <a:r>
              <a:rPr lang="en-US">
                <a:solidFill>
                  <a:srgbClr val="C00000"/>
                </a:solidFill>
              </a:rPr>
              <a:t>HOA-thường</a:t>
            </a:r>
          </a:p>
          <a:p>
            <a:pPr marL="457200" lvl="1" indent="0">
              <a:buNone/>
            </a:pPr>
            <a:r>
              <a:rPr lang="en-US">
                <a:solidFill>
                  <a:srgbClr val="0000FF"/>
                </a:solidFill>
              </a:rPr>
              <a:t>String s1= “Hạnh phúc”;</a:t>
            </a:r>
          </a:p>
          <a:p>
            <a:pPr marL="457200" lvl="1" indent="0">
              <a:buNone/>
            </a:pPr>
            <a:r>
              <a:rPr lang="en-US">
                <a:solidFill>
                  <a:srgbClr val="0000FF"/>
                </a:solidFill>
              </a:rPr>
              <a:t>String s2= “Giải thoát”;</a:t>
            </a:r>
          </a:p>
          <a:p>
            <a:pPr marL="457200" lvl="1" indent="0">
              <a:buNone/>
            </a:pPr>
            <a:r>
              <a:rPr lang="en-US">
                <a:solidFill>
                  <a:srgbClr val="C00000"/>
                </a:solidFill>
              </a:rPr>
              <a:t>int x=s1.compareTo(s2);</a:t>
            </a:r>
          </a:p>
          <a:p>
            <a:pPr lvl="1"/>
            <a:r>
              <a:rPr lang="en-US">
                <a:solidFill>
                  <a:srgbClr val="C00000"/>
                </a:solidFill>
              </a:rPr>
              <a:t>Bằng 0 </a:t>
            </a:r>
            <a:r>
              <a:rPr lang="en-US"/>
              <a:t>	</a:t>
            </a:r>
            <a:r>
              <a:rPr lang="en-US">
                <a:sym typeface="Wingdings" panose="05000000000000000000" pitchFamily="2" charset="2"/>
              </a:rPr>
              <a:t>s1=s2</a:t>
            </a:r>
          </a:p>
          <a:p>
            <a:pPr lvl="1"/>
            <a:r>
              <a:rPr lang="en-US">
                <a:solidFill>
                  <a:srgbClr val="C00000"/>
                </a:solidFill>
                <a:sym typeface="Wingdings" panose="05000000000000000000" pitchFamily="2" charset="2"/>
              </a:rPr>
              <a:t>&gt;0 </a:t>
            </a:r>
            <a:r>
              <a:rPr lang="en-US">
                <a:sym typeface="Wingdings" panose="05000000000000000000" pitchFamily="2" charset="2"/>
              </a:rPr>
              <a:t>		s1&gt;s2</a:t>
            </a:r>
          </a:p>
          <a:p>
            <a:pPr lvl="1"/>
            <a:r>
              <a:rPr lang="en-US">
                <a:solidFill>
                  <a:srgbClr val="C00000"/>
                </a:solidFill>
                <a:sym typeface="Wingdings" panose="05000000000000000000" pitchFamily="2" charset="2"/>
              </a:rPr>
              <a:t>&lt;0 </a:t>
            </a:r>
            <a:r>
              <a:rPr lang="en-US">
                <a:sym typeface="Wingdings" panose="05000000000000000000" pitchFamily="2" charset="2"/>
              </a:rPr>
              <a:t>		 s1&lt;s2</a:t>
            </a:r>
            <a:endParaRPr lang="en-GB"/>
          </a:p>
        </p:txBody>
      </p:sp>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143</a:t>
            </a:fld>
            <a:endParaRPr lang="en-US" altLang="en-US"/>
          </a:p>
        </p:txBody>
      </p:sp>
    </p:spTree>
    <p:extLst>
      <p:ext uri="{BB962C8B-B14F-4D97-AF65-F5344CB8AC3E}">
        <p14:creationId xmlns:p14="http://schemas.microsoft.com/office/powerpoint/2010/main" val="223116054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4BDB54DB-22E1-49C8-A998-03EE99C814B4}"/>
              </a:ext>
            </a:extLst>
          </p:cNvPr>
          <p:cNvSpPr>
            <a:spLocks noGrp="1"/>
          </p:cNvSpPr>
          <p:nvPr>
            <p:ph type="title"/>
          </p:nvPr>
        </p:nvSpPr>
        <p:spPr/>
        <p:txBody>
          <a:bodyPr/>
          <a:lstStyle/>
          <a:p>
            <a:r>
              <a:rPr lang="en-US"/>
              <a:t>Hàm so sánh chuỗi – compareToIgnoreCase</a:t>
            </a:r>
            <a:endParaRPr lang="en-GB"/>
          </a:p>
        </p:txBody>
      </p:sp>
      <p:sp>
        <p:nvSpPr>
          <p:cNvPr id="10" name="Content Placeholder 9">
            <a:extLst>
              <a:ext uri="{FF2B5EF4-FFF2-40B4-BE49-F238E27FC236}">
                <a16:creationId xmlns:a16="http://schemas.microsoft.com/office/drawing/2014/main" xmlns="" id="{5046D688-CBB3-4316-A766-908E3360C974}"/>
              </a:ext>
            </a:extLst>
          </p:cNvPr>
          <p:cNvSpPr>
            <a:spLocks noGrp="1"/>
          </p:cNvSpPr>
          <p:nvPr>
            <p:ph idx="1"/>
          </p:nvPr>
        </p:nvSpPr>
        <p:spPr/>
        <p:txBody>
          <a:bodyPr/>
          <a:lstStyle/>
          <a:p>
            <a:r>
              <a:rPr lang="en-US"/>
              <a:t>Hàm compareToIgnoreCase</a:t>
            </a:r>
          </a:p>
          <a:p>
            <a:pPr lvl="1"/>
            <a:r>
              <a:rPr lang="en-US"/>
              <a:t>So sánh </a:t>
            </a:r>
            <a:r>
              <a:rPr lang="en-US">
                <a:solidFill>
                  <a:srgbClr val="C00000"/>
                </a:solidFill>
              </a:rPr>
              <a:t>KHÔNG phân biệt </a:t>
            </a:r>
            <a:r>
              <a:rPr lang="en-US"/>
              <a:t>chữ HOA-thường</a:t>
            </a:r>
          </a:p>
          <a:p>
            <a:pPr marL="457200" lvl="1" indent="0">
              <a:buNone/>
            </a:pPr>
            <a:r>
              <a:rPr lang="en-US">
                <a:solidFill>
                  <a:srgbClr val="0000FF"/>
                </a:solidFill>
              </a:rPr>
              <a:t>String s1= “Hạnh phúc”;</a:t>
            </a:r>
          </a:p>
          <a:p>
            <a:pPr marL="457200" lvl="1" indent="0">
              <a:buNone/>
            </a:pPr>
            <a:r>
              <a:rPr lang="en-US">
                <a:solidFill>
                  <a:srgbClr val="0000FF"/>
                </a:solidFill>
              </a:rPr>
              <a:t>String s2= “Hạnh PHÚC”;</a:t>
            </a:r>
          </a:p>
          <a:p>
            <a:pPr marL="457200" lvl="1" indent="0">
              <a:buNone/>
            </a:pPr>
            <a:r>
              <a:rPr lang="en-US">
                <a:solidFill>
                  <a:srgbClr val="C00000"/>
                </a:solidFill>
              </a:rPr>
              <a:t>int x=s1.compareToIgnoreCase(s2);</a:t>
            </a:r>
          </a:p>
          <a:p>
            <a:pPr lvl="1"/>
            <a:r>
              <a:rPr lang="en-US">
                <a:solidFill>
                  <a:srgbClr val="C00000"/>
                </a:solidFill>
              </a:rPr>
              <a:t>Bằng 0 </a:t>
            </a:r>
            <a:r>
              <a:rPr lang="en-US"/>
              <a:t>	</a:t>
            </a:r>
            <a:r>
              <a:rPr lang="en-US">
                <a:sym typeface="Wingdings" panose="05000000000000000000" pitchFamily="2" charset="2"/>
              </a:rPr>
              <a:t>s1=s2</a:t>
            </a:r>
          </a:p>
          <a:p>
            <a:pPr lvl="1"/>
            <a:r>
              <a:rPr lang="en-US">
                <a:solidFill>
                  <a:srgbClr val="C00000"/>
                </a:solidFill>
                <a:sym typeface="Wingdings" panose="05000000000000000000" pitchFamily="2" charset="2"/>
              </a:rPr>
              <a:t>&gt;0 </a:t>
            </a:r>
            <a:r>
              <a:rPr lang="en-US">
                <a:sym typeface="Wingdings" panose="05000000000000000000" pitchFamily="2" charset="2"/>
              </a:rPr>
              <a:t>		s1&gt;s2</a:t>
            </a:r>
          </a:p>
          <a:p>
            <a:pPr lvl="1"/>
            <a:r>
              <a:rPr lang="en-US">
                <a:solidFill>
                  <a:srgbClr val="C00000"/>
                </a:solidFill>
                <a:sym typeface="Wingdings" panose="05000000000000000000" pitchFamily="2" charset="2"/>
              </a:rPr>
              <a:t>&lt;0 </a:t>
            </a:r>
            <a:r>
              <a:rPr lang="en-US">
                <a:sym typeface="Wingdings" panose="05000000000000000000" pitchFamily="2" charset="2"/>
              </a:rPr>
              <a:t>		 s1&lt;s2</a:t>
            </a:r>
            <a:endParaRPr lang="en-GB"/>
          </a:p>
        </p:txBody>
      </p:sp>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144</a:t>
            </a:fld>
            <a:endParaRPr lang="en-US" altLang="en-US"/>
          </a:p>
        </p:txBody>
      </p:sp>
    </p:spTree>
    <p:extLst>
      <p:ext uri="{BB962C8B-B14F-4D97-AF65-F5344CB8AC3E}">
        <p14:creationId xmlns:p14="http://schemas.microsoft.com/office/powerpoint/2010/main" val="352086846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145</a:t>
            </a:fld>
            <a:endParaRPr lang="en-US" altLang="en-US"/>
          </a:p>
        </p:txBody>
      </p:sp>
      <p:sp>
        <p:nvSpPr>
          <p:cNvPr id="2" name="Content Placeholder 1">
            <a:extLst>
              <a:ext uri="{FF2B5EF4-FFF2-40B4-BE49-F238E27FC236}">
                <a16:creationId xmlns:a16="http://schemas.microsoft.com/office/drawing/2014/main" xmlns="" id="{B33FFE13-D3BD-4E60-B468-1AF169A9C2BD}"/>
              </a:ext>
            </a:extLst>
          </p:cNvPr>
          <p:cNvSpPr>
            <a:spLocks noGrp="1"/>
          </p:cNvSpPr>
          <p:nvPr>
            <p:ph idx="1"/>
          </p:nvPr>
        </p:nvSpPr>
        <p:spPr/>
        <p:txBody>
          <a:bodyPr/>
          <a:lstStyle/>
          <a:p>
            <a:r>
              <a:rPr lang="en-US"/>
              <a:t>Cách nối chuỗi bằng dấu +</a:t>
            </a:r>
          </a:p>
          <a:p>
            <a:r>
              <a:rPr lang="en-US"/>
              <a:t>Cách nối chuỗi bằng StringBuilder</a:t>
            </a:r>
          </a:p>
          <a:p>
            <a:r>
              <a:rPr lang="en-US"/>
              <a:t>Cách chèn chuỗi</a:t>
            </a:r>
            <a:endParaRPr lang="en-GB"/>
          </a:p>
        </p:txBody>
      </p:sp>
      <p:sp>
        <p:nvSpPr>
          <p:cNvPr id="3" name="Title 2">
            <a:extLst>
              <a:ext uri="{FF2B5EF4-FFF2-40B4-BE49-F238E27FC236}">
                <a16:creationId xmlns:a16="http://schemas.microsoft.com/office/drawing/2014/main" xmlns="" id="{D006E61D-AC3C-4DAA-808D-3B4A77EFC9A1}"/>
              </a:ext>
            </a:extLst>
          </p:cNvPr>
          <p:cNvSpPr>
            <a:spLocks noGrp="1"/>
          </p:cNvSpPr>
          <p:nvPr>
            <p:ph type="title"/>
          </p:nvPr>
        </p:nvSpPr>
        <p:spPr/>
        <p:txBody>
          <a:bodyPr/>
          <a:lstStyle/>
          <a:p>
            <a:r>
              <a:rPr lang="en-US"/>
              <a:t>Cách nối và chèn chuỗi</a:t>
            </a:r>
            <a:endParaRPr lang="en-GB"/>
          </a:p>
        </p:txBody>
      </p:sp>
    </p:spTree>
    <p:extLst>
      <p:ext uri="{BB962C8B-B14F-4D97-AF65-F5344CB8AC3E}">
        <p14:creationId xmlns:p14="http://schemas.microsoft.com/office/powerpoint/2010/main" val="40614079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146</a:t>
            </a:fld>
            <a:endParaRPr lang="en-US" altLang="en-US"/>
          </a:p>
        </p:txBody>
      </p:sp>
      <p:sp>
        <p:nvSpPr>
          <p:cNvPr id="2" name="Content Placeholder 1">
            <a:extLst>
              <a:ext uri="{FF2B5EF4-FFF2-40B4-BE49-F238E27FC236}">
                <a16:creationId xmlns:a16="http://schemas.microsoft.com/office/drawing/2014/main" xmlns="" id="{B33FFE13-D3BD-4E60-B468-1AF169A9C2BD}"/>
              </a:ext>
            </a:extLst>
          </p:cNvPr>
          <p:cNvSpPr>
            <a:spLocks noGrp="1"/>
          </p:cNvSpPr>
          <p:nvPr>
            <p:ph idx="1"/>
          </p:nvPr>
        </p:nvSpPr>
        <p:spPr/>
        <p:txBody>
          <a:bodyPr/>
          <a:lstStyle/>
          <a:p>
            <a:r>
              <a:rPr lang="en-US"/>
              <a:t>Cách nối chuỗi bằng dấu +</a:t>
            </a:r>
          </a:p>
        </p:txBody>
      </p:sp>
      <p:sp>
        <p:nvSpPr>
          <p:cNvPr id="3" name="Title 2">
            <a:extLst>
              <a:ext uri="{FF2B5EF4-FFF2-40B4-BE49-F238E27FC236}">
                <a16:creationId xmlns:a16="http://schemas.microsoft.com/office/drawing/2014/main" xmlns="" id="{D006E61D-AC3C-4DAA-808D-3B4A77EFC9A1}"/>
              </a:ext>
            </a:extLst>
          </p:cNvPr>
          <p:cNvSpPr>
            <a:spLocks noGrp="1"/>
          </p:cNvSpPr>
          <p:nvPr>
            <p:ph type="title"/>
          </p:nvPr>
        </p:nvSpPr>
        <p:spPr/>
        <p:txBody>
          <a:bodyPr/>
          <a:lstStyle/>
          <a:p>
            <a:r>
              <a:rPr lang="en-US"/>
              <a:t>Cách nối và chèn chuỗi</a:t>
            </a:r>
            <a:endParaRPr lang="en-GB"/>
          </a:p>
        </p:txBody>
      </p:sp>
      <p:sp>
        <p:nvSpPr>
          <p:cNvPr id="6" name="TextBox 5">
            <a:extLst>
              <a:ext uri="{FF2B5EF4-FFF2-40B4-BE49-F238E27FC236}">
                <a16:creationId xmlns:a16="http://schemas.microsoft.com/office/drawing/2014/main" xmlns="" id="{1131A351-6547-4601-BA1C-8D4E15F20C10}"/>
              </a:ext>
            </a:extLst>
          </p:cNvPr>
          <p:cNvSpPr txBox="1"/>
          <p:nvPr/>
        </p:nvSpPr>
        <p:spPr>
          <a:xfrm>
            <a:off x="1835696" y="1941160"/>
            <a:ext cx="4063933" cy="12464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2500">
                <a:solidFill>
                  <a:srgbClr val="000000"/>
                </a:solidFill>
                <a:latin typeface="Consolas" panose="020B0609020204030204" pitchFamily="49" charset="0"/>
              </a:rPr>
              <a:t>String s=“DNC”;</a:t>
            </a:r>
            <a:endParaRPr lang="en-GB" sz="2500" b="1">
              <a:solidFill>
                <a:srgbClr val="000000"/>
              </a:solidFill>
              <a:latin typeface="Consolas" panose="020B0609020204030204" pitchFamily="49" charset="0"/>
            </a:endParaRPr>
          </a:p>
          <a:p>
            <a:pPr algn="l"/>
            <a:r>
              <a:rPr lang="en-GB" sz="2500">
                <a:solidFill>
                  <a:srgbClr val="000000"/>
                </a:solidFill>
                <a:latin typeface="Consolas" panose="020B0609020204030204" pitchFamily="49" charset="0"/>
              </a:rPr>
              <a:t>s=s </a:t>
            </a:r>
            <a:r>
              <a:rPr lang="en-GB" sz="2500">
                <a:solidFill>
                  <a:srgbClr val="FF0000"/>
                </a:solidFill>
                <a:latin typeface="Consolas" panose="020B0609020204030204" pitchFamily="49" charset="0"/>
              </a:rPr>
              <a:t>+</a:t>
            </a:r>
            <a:r>
              <a:rPr lang="en-GB" sz="2500">
                <a:solidFill>
                  <a:srgbClr val="000000"/>
                </a:solidFill>
                <a:latin typeface="Consolas" panose="020B0609020204030204" pitchFamily="49" charset="0"/>
              </a:rPr>
              <a:t> “University”;</a:t>
            </a:r>
          </a:p>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a:solidFill>
                  <a:srgbClr val="6A3E3E"/>
                </a:solidFill>
                <a:latin typeface="Consolas" panose="020B0609020204030204" pitchFamily="49" charset="0"/>
              </a:rPr>
              <a:t>s</a:t>
            </a:r>
            <a:r>
              <a:rPr lang="en-GB" sz="2500" b="1" i="1">
                <a:solidFill>
                  <a:srgbClr val="000000"/>
                </a:solidFill>
                <a:latin typeface="Consolas" panose="020B0609020204030204" pitchFamily="49" charset="0"/>
              </a:rPr>
              <a:t>);</a:t>
            </a:r>
            <a:endParaRPr lang="en-GB" sz="2500"/>
          </a:p>
        </p:txBody>
      </p:sp>
      <p:sp>
        <p:nvSpPr>
          <p:cNvPr id="9" name="TextBox 8">
            <a:extLst>
              <a:ext uri="{FF2B5EF4-FFF2-40B4-BE49-F238E27FC236}">
                <a16:creationId xmlns:a16="http://schemas.microsoft.com/office/drawing/2014/main" xmlns="" id="{7381F7A3-CEDC-490F-ABD6-CD93312B5A7D}"/>
              </a:ext>
            </a:extLst>
          </p:cNvPr>
          <p:cNvSpPr txBox="1"/>
          <p:nvPr/>
        </p:nvSpPr>
        <p:spPr>
          <a:xfrm>
            <a:off x="2541017" y="3670346"/>
            <a:ext cx="2653290"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2500">
                <a:solidFill>
                  <a:srgbClr val="000000"/>
                </a:solidFill>
                <a:latin typeface="Consolas" panose="020B0609020204030204" pitchFamily="49" charset="0"/>
              </a:rPr>
              <a:t>DNC University</a:t>
            </a:r>
            <a:endParaRPr lang="en-GB" sz="2500"/>
          </a:p>
        </p:txBody>
      </p:sp>
    </p:spTree>
    <p:extLst>
      <p:ext uri="{BB962C8B-B14F-4D97-AF65-F5344CB8AC3E}">
        <p14:creationId xmlns:p14="http://schemas.microsoft.com/office/powerpoint/2010/main" val="24832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147</a:t>
            </a:fld>
            <a:endParaRPr lang="en-US" altLang="en-US"/>
          </a:p>
        </p:txBody>
      </p:sp>
      <p:sp>
        <p:nvSpPr>
          <p:cNvPr id="2" name="Content Placeholder 1">
            <a:extLst>
              <a:ext uri="{FF2B5EF4-FFF2-40B4-BE49-F238E27FC236}">
                <a16:creationId xmlns:a16="http://schemas.microsoft.com/office/drawing/2014/main" xmlns="" id="{B33FFE13-D3BD-4E60-B468-1AF169A9C2BD}"/>
              </a:ext>
            </a:extLst>
          </p:cNvPr>
          <p:cNvSpPr>
            <a:spLocks noGrp="1"/>
          </p:cNvSpPr>
          <p:nvPr>
            <p:ph idx="1"/>
          </p:nvPr>
        </p:nvSpPr>
        <p:spPr/>
        <p:txBody>
          <a:bodyPr/>
          <a:lstStyle/>
          <a:p>
            <a:r>
              <a:rPr lang="en-US"/>
              <a:t>Cách nối chuỗi bằng StringBuilder</a:t>
            </a:r>
          </a:p>
        </p:txBody>
      </p:sp>
      <p:sp>
        <p:nvSpPr>
          <p:cNvPr id="3" name="Title 2">
            <a:extLst>
              <a:ext uri="{FF2B5EF4-FFF2-40B4-BE49-F238E27FC236}">
                <a16:creationId xmlns:a16="http://schemas.microsoft.com/office/drawing/2014/main" xmlns="" id="{D006E61D-AC3C-4DAA-808D-3B4A77EFC9A1}"/>
              </a:ext>
            </a:extLst>
          </p:cNvPr>
          <p:cNvSpPr>
            <a:spLocks noGrp="1"/>
          </p:cNvSpPr>
          <p:nvPr>
            <p:ph type="title"/>
          </p:nvPr>
        </p:nvSpPr>
        <p:spPr/>
        <p:txBody>
          <a:bodyPr/>
          <a:lstStyle/>
          <a:p>
            <a:r>
              <a:rPr lang="en-US"/>
              <a:t>Cách nối và chèn chuỗi</a:t>
            </a:r>
            <a:endParaRPr lang="en-GB"/>
          </a:p>
        </p:txBody>
      </p:sp>
      <p:sp>
        <p:nvSpPr>
          <p:cNvPr id="4" name="TextBox 3">
            <a:extLst>
              <a:ext uri="{FF2B5EF4-FFF2-40B4-BE49-F238E27FC236}">
                <a16:creationId xmlns:a16="http://schemas.microsoft.com/office/drawing/2014/main" xmlns="" id="{9E7BE6E1-F6B7-45D0-834D-836A8D38C94C}"/>
              </a:ext>
            </a:extLst>
          </p:cNvPr>
          <p:cNvSpPr txBox="1"/>
          <p:nvPr/>
        </p:nvSpPr>
        <p:spPr>
          <a:xfrm>
            <a:off x="1007604" y="1772816"/>
            <a:ext cx="7590539" cy="201593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2500">
                <a:solidFill>
                  <a:srgbClr val="FF0000"/>
                </a:solidFill>
                <a:latin typeface="Consolas" panose="020B0609020204030204" pitchFamily="49" charset="0"/>
              </a:rPr>
              <a:t>StringBuilder builder=</a:t>
            </a:r>
            <a:r>
              <a:rPr lang="en-GB" sz="2500" b="1">
                <a:solidFill>
                  <a:srgbClr val="FF0000"/>
                </a:solidFill>
                <a:latin typeface="Consolas" panose="020B0609020204030204" pitchFamily="49" charset="0"/>
              </a:rPr>
              <a:t>new StringBuilder();</a:t>
            </a:r>
          </a:p>
          <a:p>
            <a:pPr algn="l"/>
            <a:r>
              <a:rPr lang="en-GB" sz="2500">
                <a:solidFill>
                  <a:srgbClr val="6A3E3E"/>
                </a:solidFill>
                <a:latin typeface="Consolas" panose="020B0609020204030204" pitchFamily="49" charset="0"/>
              </a:rPr>
              <a:t>builder</a:t>
            </a:r>
            <a:r>
              <a:rPr lang="en-GB" sz="2500">
                <a:solidFill>
                  <a:srgbClr val="000000"/>
                </a:solidFill>
                <a:latin typeface="Consolas" panose="020B0609020204030204" pitchFamily="49" charset="0"/>
              </a:rPr>
              <a:t>.append(</a:t>
            </a:r>
            <a:r>
              <a:rPr lang="en-GB" sz="2500">
                <a:solidFill>
                  <a:srgbClr val="6A3E3E"/>
                </a:solidFill>
                <a:latin typeface="Consolas" panose="020B0609020204030204" pitchFamily="49" charset="0"/>
              </a:rPr>
              <a:t>“DNC”</a:t>
            </a:r>
            <a:r>
              <a:rPr lang="en-GB" sz="2500">
                <a:solidFill>
                  <a:srgbClr val="000000"/>
                </a:solidFill>
                <a:latin typeface="Consolas" panose="020B0609020204030204" pitchFamily="49" charset="0"/>
              </a:rPr>
              <a:t>);</a:t>
            </a:r>
          </a:p>
          <a:p>
            <a:pPr algn="l"/>
            <a:r>
              <a:rPr lang="en-GB" sz="2500">
                <a:solidFill>
                  <a:srgbClr val="6A3E3E"/>
                </a:solidFill>
                <a:latin typeface="Consolas" panose="020B0609020204030204" pitchFamily="49" charset="0"/>
              </a:rPr>
              <a:t>builder</a:t>
            </a:r>
            <a:r>
              <a:rPr lang="en-GB" sz="2500">
                <a:solidFill>
                  <a:srgbClr val="000000"/>
                </a:solidFill>
                <a:latin typeface="Consolas" panose="020B0609020204030204" pitchFamily="49" charset="0"/>
              </a:rPr>
              <a:t>.append(</a:t>
            </a:r>
            <a:r>
              <a:rPr lang="en-GB" sz="2500">
                <a:solidFill>
                  <a:srgbClr val="2A00FF"/>
                </a:solidFill>
                <a:latin typeface="Consolas" panose="020B0609020204030204" pitchFamily="49" charset="0"/>
              </a:rPr>
              <a:t>" "</a:t>
            </a:r>
            <a:r>
              <a:rPr lang="en-GB" sz="2500">
                <a:solidFill>
                  <a:srgbClr val="000000"/>
                </a:solidFill>
                <a:latin typeface="Consolas" panose="020B0609020204030204" pitchFamily="49" charset="0"/>
              </a:rPr>
              <a:t>);</a:t>
            </a:r>
          </a:p>
          <a:p>
            <a:pPr algn="l"/>
            <a:r>
              <a:rPr lang="en-GB" sz="2500">
                <a:solidFill>
                  <a:srgbClr val="6A3E3E"/>
                </a:solidFill>
                <a:latin typeface="Consolas" panose="020B0609020204030204" pitchFamily="49" charset="0"/>
              </a:rPr>
              <a:t>builder</a:t>
            </a:r>
            <a:r>
              <a:rPr lang="en-GB" sz="2500">
                <a:solidFill>
                  <a:srgbClr val="000000"/>
                </a:solidFill>
                <a:latin typeface="Consolas" panose="020B0609020204030204" pitchFamily="49" charset="0"/>
              </a:rPr>
              <a:t>.append(</a:t>
            </a:r>
            <a:r>
              <a:rPr lang="en-GB" sz="2500">
                <a:solidFill>
                  <a:srgbClr val="6A3E3E"/>
                </a:solidFill>
                <a:latin typeface="Consolas" panose="020B0609020204030204" pitchFamily="49" charset="0"/>
              </a:rPr>
              <a:t>“University”</a:t>
            </a:r>
            <a:r>
              <a:rPr lang="en-GB" sz="2500">
                <a:solidFill>
                  <a:srgbClr val="000000"/>
                </a:solidFill>
                <a:latin typeface="Consolas" panose="020B0609020204030204" pitchFamily="49" charset="0"/>
              </a:rPr>
              <a:t>);</a:t>
            </a:r>
          </a:p>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a:solidFill>
                  <a:srgbClr val="6A3E3E"/>
                </a:solidFill>
                <a:latin typeface="Consolas" panose="020B0609020204030204" pitchFamily="49" charset="0"/>
              </a:rPr>
              <a:t>builder</a:t>
            </a:r>
            <a:r>
              <a:rPr lang="en-GB" sz="2500" b="1" i="1">
                <a:solidFill>
                  <a:srgbClr val="000000"/>
                </a:solidFill>
                <a:latin typeface="Consolas" panose="020B0609020204030204" pitchFamily="49" charset="0"/>
              </a:rPr>
              <a:t>.toString());</a:t>
            </a:r>
            <a:endParaRPr lang="en-GB" sz="2500"/>
          </a:p>
        </p:txBody>
      </p:sp>
    </p:spTree>
    <p:extLst>
      <p:ext uri="{BB962C8B-B14F-4D97-AF65-F5344CB8AC3E}">
        <p14:creationId xmlns:p14="http://schemas.microsoft.com/office/powerpoint/2010/main" val="252447758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148</a:t>
            </a:fld>
            <a:endParaRPr lang="en-US" altLang="en-US"/>
          </a:p>
        </p:txBody>
      </p:sp>
      <p:sp>
        <p:nvSpPr>
          <p:cNvPr id="2" name="Content Placeholder 1">
            <a:extLst>
              <a:ext uri="{FF2B5EF4-FFF2-40B4-BE49-F238E27FC236}">
                <a16:creationId xmlns:a16="http://schemas.microsoft.com/office/drawing/2014/main" xmlns="" id="{B33FFE13-D3BD-4E60-B468-1AF169A9C2BD}"/>
              </a:ext>
            </a:extLst>
          </p:cNvPr>
          <p:cNvSpPr>
            <a:spLocks noGrp="1"/>
          </p:cNvSpPr>
          <p:nvPr>
            <p:ph idx="1"/>
          </p:nvPr>
        </p:nvSpPr>
        <p:spPr/>
        <p:txBody>
          <a:bodyPr/>
          <a:lstStyle/>
          <a:p>
            <a:r>
              <a:rPr lang="en-US"/>
              <a:t>Cách tách chuỗi với split</a:t>
            </a:r>
          </a:p>
          <a:p>
            <a:r>
              <a:rPr lang="en-US"/>
              <a:t>Cách tách chuỗi với Stringtokenizer</a:t>
            </a:r>
            <a:endParaRPr lang="en-GB"/>
          </a:p>
        </p:txBody>
      </p:sp>
      <p:sp>
        <p:nvSpPr>
          <p:cNvPr id="3" name="Title 2">
            <a:extLst>
              <a:ext uri="{FF2B5EF4-FFF2-40B4-BE49-F238E27FC236}">
                <a16:creationId xmlns:a16="http://schemas.microsoft.com/office/drawing/2014/main" xmlns="" id="{D006E61D-AC3C-4DAA-808D-3B4A77EFC9A1}"/>
              </a:ext>
            </a:extLst>
          </p:cNvPr>
          <p:cNvSpPr>
            <a:spLocks noGrp="1"/>
          </p:cNvSpPr>
          <p:nvPr>
            <p:ph type="title"/>
          </p:nvPr>
        </p:nvSpPr>
        <p:spPr/>
        <p:txBody>
          <a:bodyPr/>
          <a:lstStyle/>
          <a:p>
            <a:r>
              <a:rPr lang="en-US"/>
              <a:t>Cách tách chuỗi</a:t>
            </a:r>
            <a:endParaRPr lang="en-GB"/>
          </a:p>
        </p:txBody>
      </p:sp>
    </p:spTree>
    <p:extLst>
      <p:ext uri="{BB962C8B-B14F-4D97-AF65-F5344CB8AC3E}">
        <p14:creationId xmlns:p14="http://schemas.microsoft.com/office/powerpoint/2010/main" val="6106397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149</a:t>
            </a:fld>
            <a:endParaRPr lang="en-US" altLang="en-US"/>
          </a:p>
        </p:txBody>
      </p:sp>
      <p:sp>
        <p:nvSpPr>
          <p:cNvPr id="2" name="Content Placeholder 1">
            <a:extLst>
              <a:ext uri="{FF2B5EF4-FFF2-40B4-BE49-F238E27FC236}">
                <a16:creationId xmlns:a16="http://schemas.microsoft.com/office/drawing/2014/main" xmlns="" id="{B33FFE13-D3BD-4E60-B468-1AF169A9C2BD}"/>
              </a:ext>
            </a:extLst>
          </p:cNvPr>
          <p:cNvSpPr>
            <a:spLocks noGrp="1"/>
          </p:cNvSpPr>
          <p:nvPr>
            <p:ph idx="1"/>
          </p:nvPr>
        </p:nvSpPr>
        <p:spPr/>
        <p:txBody>
          <a:bodyPr/>
          <a:lstStyle/>
          <a:p>
            <a:r>
              <a:rPr lang="en-US"/>
              <a:t>Cách tách chuỗi với split</a:t>
            </a:r>
          </a:p>
          <a:p>
            <a:pPr lvl="1"/>
            <a:r>
              <a:rPr lang="en-US"/>
              <a:t>Các version JDK&gt;1.4 thì có hỗ trợ split để tách chuỗi</a:t>
            </a:r>
          </a:p>
          <a:p>
            <a:pPr lvl="1"/>
            <a:endParaRPr lang="en-US"/>
          </a:p>
        </p:txBody>
      </p:sp>
      <p:sp>
        <p:nvSpPr>
          <p:cNvPr id="3" name="Title 2">
            <a:extLst>
              <a:ext uri="{FF2B5EF4-FFF2-40B4-BE49-F238E27FC236}">
                <a16:creationId xmlns:a16="http://schemas.microsoft.com/office/drawing/2014/main" xmlns="" id="{D006E61D-AC3C-4DAA-808D-3B4A77EFC9A1}"/>
              </a:ext>
            </a:extLst>
          </p:cNvPr>
          <p:cNvSpPr>
            <a:spLocks noGrp="1"/>
          </p:cNvSpPr>
          <p:nvPr>
            <p:ph type="title"/>
          </p:nvPr>
        </p:nvSpPr>
        <p:spPr/>
        <p:txBody>
          <a:bodyPr/>
          <a:lstStyle/>
          <a:p>
            <a:r>
              <a:rPr lang="en-US"/>
              <a:t>Cách tách chuỗi</a:t>
            </a:r>
            <a:endParaRPr lang="en-GB"/>
          </a:p>
        </p:txBody>
      </p:sp>
      <p:sp>
        <p:nvSpPr>
          <p:cNvPr id="6" name="TextBox 5">
            <a:extLst>
              <a:ext uri="{FF2B5EF4-FFF2-40B4-BE49-F238E27FC236}">
                <a16:creationId xmlns:a16="http://schemas.microsoft.com/office/drawing/2014/main" xmlns="" id="{FDFC7EA3-3B39-4E70-80C0-1036D2048A21}"/>
              </a:ext>
            </a:extLst>
          </p:cNvPr>
          <p:cNvSpPr txBox="1"/>
          <p:nvPr/>
        </p:nvSpPr>
        <p:spPr>
          <a:xfrm>
            <a:off x="1305721" y="2600908"/>
            <a:ext cx="6532558" cy="163121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2500">
                <a:solidFill>
                  <a:srgbClr val="000000"/>
                </a:solidFill>
                <a:latin typeface="Consolas" panose="020B0609020204030204" pitchFamily="49" charset="0"/>
              </a:rPr>
              <a:t>String s=“Obama; Putin; Kim Jon Un”;</a:t>
            </a:r>
          </a:p>
          <a:p>
            <a:pPr algn="l"/>
            <a:r>
              <a:rPr lang="en-GB" sz="2500">
                <a:solidFill>
                  <a:srgbClr val="000000"/>
                </a:solidFill>
                <a:latin typeface="Consolas" panose="020B0609020204030204" pitchFamily="49" charset="0"/>
              </a:rPr>
              <a:t>String []ar=s.split(“;”);</a:t>
            </a:r>
          </a:p>
          <a:p>
            <a:pPr algn="l"/>
            <a:r>
              <a:rPr lang="en-GB" sz="2500">
                <a:solidFill>
                  <a:srgbClr val="000000"/>
                </a:solidFill>
                <a:latin typeface="Consolas" panose="020B0609020204030204" pitchFamily="49" charset="0"/>
              </a:rPr>
              <a:t>For(String name: arr)</a:t>
            </a:r>
          </a:p>
          <a:p>
            <a:pPr algn="l"/>
            <a:r>
              <a:rPr lang="en-GB" sz="2500">
                <a:solidFill>
                  <a:srgbClr val="000000"/>
                </a:solidFill>
                <a:latin typeface="Consolas" panose="020B0609020204030204" pitchFamily="49" charset="0"/>
              </a:rPr>
              <a:t>	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a:solidFill>
                  <a:srgbClr val="6A3E3E"/>
                </a:solidFill>
                <a:latin typeface="Consolas" panose="020B0609020204030204" pitchFamily="49" charset="0"/>
              </a:rPr>
              <a:t>name</a:t>
            </a:r>
            <a:r>
              <a:rPr lang="en-GB" sz="2500" b="1" i="1">
                <a:solidFill>
                  <a:srgbClr val="000000"/>
                </a:solidFill>
                <a:latin typeface="Consolas" panose="020B0609020204030204" pitchFamily="49" charset="0"/>
              </a:rPr>
              <a:t>);</a:t>
            </a:r>
            <a:endParaRPr lang="en-GB" sz="2500"/>
          </a:p>
        </p:txBody>
      </p:sp>
      <p:sp>
        <p:nvSpPr>
          <p:cNvPr id="9" name="TextBox 8">
            <a:extLst>
              <a:ext uri="{FF2B5EF4-FFF2-40B4-BE49-F238E27FC236}">
                <a16:creationId xmlns:a16="http://schemas.microsoft.com/office/drawing/2014/main" xmlns="" id="{037CDCD7-2CA7-40EA-AD7A-20CCA764EDE6}"/>
              </a:ext>
            </a:extLst>
          </p:cNvPr>
          <p:cNvSpPr txBox="1"/>
          <p:nvPr/>
        </p:nvSpPr>
        <p:spPr>
          <a:xfrm>
            <a:off x="2748519" y="4445078"/>
            <a:ext cx="1947969" cy="12464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2500">
                <a:solidFill>
                  <a:srgbClr val="000000"/>
                </a:solidFill>
                <a:latin typeface="Consolas" panose="020B0609020204030204" pitchFamily="49" charset="0"/>
              </a:rPr>
              <a:t>Obama</a:t>
            </a:r>
          </a:p>
          <a:p>
            <a:pPr algn="l"/>
            <a:r>
              <a:rPr lang="en-GB" sz="2500">
                <a:solidFill>
                  <a:srgbClr val="000000"/>
                </a:solidFill>
                <a:latin typeface="Consolas" panose="020B0609020204030204" pitchFamily="49" charset="0"/>
              </a:rPr>
              <a:t>Putin</a:t>
            </a:r>
          </a:p>
          <a:p>
            <a:pPr algn="l"/>
            <a:r>
              <a:rPr lang="en-GB" sz="2500">
                <a:solidFill>
                  <a:srgbClr val="000000"/>
                </a:solidFill>
                <a:latin typeface="Consolas" panose="020B0609020204030204" pitchFamily="49" charset="0"/>
              </a:rPr>
              <a:t>Kim Jon Un</a:t>
            </a:r>
            <a:endParaRPr lang="en-GB" sz="2500"/>
          </a:p>
        </p:txBody>
      </p:sp>
    </p:spTree>
    <p:extLst>
      <p:ext uri="{BB962C8B-B14F-4D97-AF65-F5344CB8AC3E}">
        <p14:creationId xmlns:p14="http://schemas.microsoft.com/office/powerpoint/2010/main" val="344796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9AF949-BD9E-47F8-9BE8-91B0FFC90CBD}"/>
              </a:ext>
            </a:extLst>
          </p:cNvPr>
          <p:cNvSpPr>
            <a:spLocks noGrp="1"/>
          </p:cNvSpPr>
          <p:nvPr>
            <p:ph type="title"/>
          </p:nvPr>
        </p:nvSpPr>
        <p:spPr/>
        <p:txBody>
          <a:bodyPr/>
          <a:lstStyle/>
          <a:p>
            <a:r>
              <a:rPr lang="en-US" sz="2800"/>
              <a:t>Các công cụ lập trình với Java – Android Studio </a:t>
            </a:r>
            <a:r>
              <a:rPr lang="en-US" sz="2800" baseline="30000">
                <a:solidFill>
                  <a:schemeClr val="bg1">
                    <a:lumMod val="65000"/>
                  </a:schemeClr>
                </a:solidFill>
              </a:rPr>
              <a:t>[5]</a:t>
            </a:r>
            <a:endParaRPr lang="en-GB" sz="2800"/>
          </a:p>
        </p:txBody>
      </p:sp>
      <p:sp>
        <p:nvSpPr>
          <p:cNvPr id="3" name="Content Placeholder 2">
            <a:extLst>
              <a:ext uri="{FF2B5EF4-FFF2-40B4-BE49-F238E27FC236}">
                <a16:creationId xmlns:a16="http://schemas.microsoft.com/office/drawing/2014/main" xmlns="" id="{B81510DE-508B-4A1B-BD5F-4E13DD00C338}"/>
              </a:ext>
            </a:extLst>
          </p:cNvPr>
          <p:cNvSpPr>
            <a:spLocks noGrp="1"/>
          </p:cNvSpPr>
          <p:nvPr>
            <p:ph idx="1"/>
          </p:nvPr>
        </p:nvSpPr>
        <p:spPr/>
        <p:txBody>
          <a:bodyPr/>
          <a:lstStyle/>
          <a:p>
            <a:r>
              <a:rPr lang="en-US"/>
              <a:t>Android Studio là công cụ rất nổi tiếng để lập trình Android, viết mã nguồn bằng Java</a:t>
            </a:r>
            <a:endParaRPr lang="en-GB"/>
          </a:p>
        </p:txBody>
      </p:sp>
      <p:sp>
        <p:nvSpPr>
          <p:cNvPr id="4" name="Date Placeholder 3">
            <a:extLst>
              <a:ext uri="{FF2B5EF4-FFF2-40B4-BE49-F238E27FC236}">
                <a16:creationId xmlns:a16="http://schemas.microsoft.com/office/drawing/2014/main" xmlns="" id="{7C9DF0CA-37EF-40C2-8393-2A4614132412}"/>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9184351A-6431-433B-9F45-519FE60CEDAE}"/>
              </a:ext>
            </a:extLst>
          </p:cNvPr>
          <p:cNvSpPr>
            <a:spLocks noGrp="1"/>
          </p:cNvSpPr>
          <p:nvPr>
            <p:ph type="sldNum" sz="quarter" idx="11"/>
          </p:nvPr>
        </p:nvSpPr>
        <p:spPr/>
        <p:txBody>
          <a:bodyPr/>
          <a:lstStyle/>
          <a:p>
            <a:pPr>
              <a:defRPr/>
            </a:pPr>
            <a:fld id="{5F4B234B-ADCF-47EA-94FA-1884F3D26864}" type="slidenum">
              <a:rPr lang="en-US" altLang="en-US" smtClean="0"/>
              <a:pPr>
                <a:defRPr/>
              </a:pPr>
              <a:t>15</a:t>
            </a:fld>
            <a:endParaRPr lang="en-US" altLang="en-US"/>
          </a:p>
        </p:txBody>
      </p:sp>
      <p:pic>
        <p:nvPicPr>
          <p:cNvPr id="7" name="Picture 6">
            <a:extLst>
              <a:ext uri="{FF2B5EF4-FFF2-40B4-BE49-F238E27FC236}">
                <a16:creationId xmlns:a16="http://schemas.microsoft.com/office/drawing/2014/main" xmlns="" id="{12A0586F-1F45-468E-B621-F2C13DFBA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285" y="2059597"/>
            <a:ext cx="7097115" cy="4429743"/>
          </a:xfrm>
          <a:prstGeom prst="rect">
            <a:avLst/>
          </a:prstGeom>
        </p:spPr>
      </p:pic>
    </p:spTree>
    <p:extLst>
      <p:ext uri="{BB962C8B-B14F-4D97-AF65-F5344CB8AC3E}">
        <p14:creationId xmlns:p14="http://schemas.microsoft.com/office/powerpoint/2010/main" val="26461193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150</a:t>
            </a:fld>
            <a:endParaRPr lang="en-US" altLang="en-US"/>
          </a:p>
        </p:txBody>
      </p:sp>
      <p:sp>
        <p:nvSpPr>
          <p:cNvPr id="2" name="Content Placeholder 1">
            <a:extLst>
              <a:ext uri="{FF2B5EF4-FFF2-40B4-BE49-F238E27FC236}">
                <a16:creationId xmlns:a16="http://schemas.microsoft.com/office/drawing/2014/main" xmlns="" id="{B33FFE13-D3BD-4E60-B468-1AF169A9C2BD}"/>
              </a:ext>
            </a:extLst>
          </p:cNvPr>
          <p:cNvSpPr>
            <a:spLocks noGrp="1"/>
          </p:cNvSpPr>
          <p:nvPr>
            <p:ph idx="1"/>
          </p:nvPr>
        </p:nvSpPr>
        <p:spPr/>
        <p:txBody>
          <a:bodyPr/>
          <a:lstStyle/>
          <a:p>
            <a:r>
              <a:rPr lang="en-US"/>
              <a:t>Cách tách chuỗi với Stringtokenizer</a:t>
            </a:r>
          </a:p>
          <a:p>
            <a:pPr lvl="1"/>
            <a:r>
              <a:rPr lang="en-US"/>
              <a:t>Các version JDK&lt;1.4 thì sử dụng Stringtokenizer </a:t>
            </a:r>
          </a:p>
          <a:p>
            <a:pPr lvl="1"/>
            <a:endParaRPr lang="en-US"/>
          </a:p>
          <a:p>
            <a:pPr lvl="1"/>
            <a:endParaRPr lang="en-GB"/>
          </a:p>
        </p:txBody>
      </p:sp>
      <p:sp>
        <p:nvSpPr>
          <p:cNvPr id="3" name="Title 2">
            <a:extLst>
              <a:ext uri="{FF2B5EF4-FFF2-40B4-BE49-F238E27FC236}">
                <a16:creationId xmlns:a16="http://schemas.microsoft.com/office/drawing/2014/main" xmlns="" id="{D006E61D-AC3C-4DAA-808D-3B4A77EFC9A1}"/>
              </a:ext>
            </a:extLst>
          </p:cNvPr>
          <p:cNvSpPr>
            <a:spLocks noGrp="1"/>
          </p:cNvSpPr>
          <p:nvPr>
            <p:ph type="title"/>
          </p:nvPr>
        </p:nvSpPr>
        <p:spPr/>
        <p:txBody>
          <a:bodyPr/>
          <a:lstStyle/>
          <a:p>
            <a:r>
              <a:rPr lang="en-US"/>
              <a:t>Cách tách chuỗi</a:t>
            </a:r>
            <a:endParaRPr lang="en-GB"/>
          </a:p>
        </p:txBody>
      </p:sp>
    </p:spTree>
    <p:extLst>
      <p:ext uri="{BB962C8B-B14F-4D97-AF65-F5344CB8AC3E}">
        <p14:creationId xmlns:p14="http://schemas.microsoft.com/office/powerpoint/2010/main" val="31469145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xmlns="" id="{C41DBD47-920C-416E-9C78-B660B521A634}"/>
              </a:ext>
            </a:extLst>
          </p:cNvPr>
          <p:cNvSpPr>
            <a:spLocks noGrp="1"/>
          </p:cNvSpPr>
          <p:nvPr>
            <p:ph type="dt" sz="half" idx="10"/>
          </p:nvPr>
        </p:nvSpPr>
        <p:spPr/>
        <p:txBody>
          <a:bodyPr/>
          <a:lstStyle/>
          <a:p>
            <a:pPr>
              <a:defRPr/>
            </a:pPr>
            <a:r>
              <a:rPr lang="en-US"/>
              <a:t>Object-oriented programming</a:t>
            </a:r>
          </a:p>
        </p:txBody>
      </p:sp>
      <p:sp>
        <p:nvSpPr>
          <p:cNvPr id="8" name="Slide Number Placeholder 7">
            <a:extLst>
              <a:ext uri="{FF2B5EF4-FFF2-40B4-BE49-F238E27FC236}">
                <a16:creationId xmlns:a16="http://schemas.microsoft.com/office/drawing/2014/main" xmlns="" id="{85EAED4D-D96C-48F4-A37E-FDDF112A165B}"/>
              </a:ext>
            </a:extLst>
          </p:cNvPr>
          <p:cNvSpPr>
            <a:spLocks noGrp="1"/>
          </p:cNvSpPr>
          <p:nvPr>
            <p:ph type="sldNum" sz="quarter" idx="11"/>
          </p:nvPr>
        </p:nvSpPr>
        <p:spPr/>
        <p:txBody>
          <a:bodyPr/>
          <a:lstStyle/>
          <a:p>
            <a:pPr>
              <a:defRPr/>
            </a:pPr>
            <a:fld id="{9DF51C48-686C-4105-A55F-7DFCE0CA3DB1}" type="slidenum">
              <a:rPr lang="en-US" altLang="en-US" smtClean="0"/>
              <a:pPr>
                <a:defRPr/>
              </a:pPr>
              <a:t>151</a:t>
            </a:fld>
            <a:endParaRPr lang="en-US" altLang="en-US"/>
          </a:p>
        </p:txBody>
      </p:sp>
      <p:sp>
        <p:nvSpPr>
          <p:cNvPr id="3" name="Title 2">
            <a:extLst>
              <a:ext uri="{FF2B5EF4-FFF2-40B4-BE49-F238E27FC236}">
                <a16:creationId xmlns:a16="http://schemas.microsoft.com/office/drawing/2014/main" xmlns="" id="{D006E61D-AC3C-4DAA-808D-3B4A77EFC9A1}"/>
              </a:ext>
            </a:extLst>
          </p:cNvPr>
          <p:cNvSpPr>
            <a:spLocks noGrp="1"/>
          </p:cNvSpPr>
          <p:nvPr>
            <p:ph type="title"/>
          </p:nvPr>
        </p:nvSpPr>
        <p:spPr/>
        <p:txBody>
          <a:bodyPr/>
          <a:lstStyle/>
          <a:p>
            <a:r>
              <a:rPr lang="en-US"/>
              <a:t>Hàm đổi chuỗi HOA-thường</a:t>
            </a:r>
            <a:endParaRPr lang="en-GB"/>
          </a:p>
        </p:txBody>
      </p:sp>
      <p:sp>
        <p:nvSpPr>
          <p:cNvPr id="4" name="Content Placeholder 3">
            <a:extLst>
              <a:ext uri="{FF2B5EF4-FFF2-40B4-BE49-F238E27FC236}">
                <a16:creationId xmlns:a16="http://schemas.microsoft.com/office/drawing/2014/main" xmlns="" id="{0A7C109E-4307-46E6-A7A0-88BFE744E0D3}"/>
              </a:ext>
            </a:extLst>
          </p:cNvPr>
          <p:cNvSpPr>
            <a:spLocks noGrp="1"/>
          </p:cNvSpPr>
          <p:nvPr>
            <p:ph idx="1"/>
          </p:nvPr>
        </p:nvSpPr>
        <p:spPr/>
        <p:txBody>
          <a:bodyPr/>
          <a:lstStyle/>
          <a:p>
            <a:r>
              <a:rPr lang="en-US"/>
              <a:t>toUpper (đưa về in hoa)</a:t>
            </a:r>
          </a:p>
          <a:p>
            <a:pPr lvl="1"/>
            <a:endParaRPr lang="en-US"/>
          </a:p>
          <a:p>
            <a:pPr lvl="1"/>
            <a:endParaRPr lang="en-US"/>
          </a:p>
          <a:p>
            <a:pPr marL="457200" lvl="1" indent="0">
              <a:buNone/>
            </a:pPr>
            <a:endParaRPr lang="en-US"/>
          </a:p>
          <a:p>
            <a:r>
              <a:rPr lang="en-US"/>
              <a:t>toLowwer (đưa về viết thường)</a:t>
            </a:r>
          </a:p>
          <a:p>
            <a:endParaRPr lang="en-GB"/>
          </a:p>
        </p:txBody>
      </p:sp>
      <p:sp>
        <p:nvSpPr>
          <p:cNvPr id="9" name="TextBox 8">
            <a:extLst>
              <a:ext uri="{FF2B5EF4-FFF2-40B4-BE49-F238E27FC236}">
                <a16:creationId xmlns:a16="http://schemas.microsoft.com/office/drawing/2014/main" xmlns="" id="{29897D5F-1449-4D2F-A744-ECAB6433D63B}"/>
              </a:ext>
            </a:extLst>
          </p:cNvPr>
          <p:cNvSpPr txBox="1"/>
          <p:nvPr/>
        </p:nvSpPr>
        <p:spPr>
          <a:xfrm>
            <a:off x="1223628" y="1916832"/>
            <a:ext cx="5650906"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2500">
                <a:solidFill>
                  <a:srgbClr val="000000"/>
                </a:solidFill>
                <a:latin typeface="Consolas" panose="020B0609020204030204" pitchFamily="49" charset="0"/>
              </a:rPr>
              <a:t>String </a:t>
            </a:r>
            <a:r>
              <a:rPr lang="en-GB" sz="2500">
                <a:solidFill>
                  <a:srgbClr val="6A3E3E"/>
                </a:solidFill>
                <a:latin typeface="Consolas" panose="020B0609020204030204" pitchFamily="49" charset="0"/>
              </a:rPr>
              <a:t>s</a:t>
            </a:r>
            <a:r>
              <a:rPr lang="en-GB" sz="2500">
                <a:solidFill>
                  <a:srgbClr val="000000"/>
                </a:solidFill>
                <a:latin typeface="Consolas" panose="020B0609020204030204" pitchFamily="49" charset="0"/>
              </a:rPr>
              <a:t>=“Obama”.toUpperCase();</a:t>
            </a:r>
          </a:p>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a:solidFill>
                  <a:srgbClr val="6A3E3E"/>
                </a:solidFill>
                <a:latin typeface="Consolas" panose="020B0609020204030204" pitchFamily="49" charset="0"/>
              </a:rPr>
              <a:t>s</a:t>
            </a:r>
            <a:r>
              <a:rPr lang="en-GB" sz="2500" b="1" i="1">
                <a:solidFill>
                  <a:srgbClr val="000000"/>
                </a:solidFill>
                <a:latin typeface="Consolas" panose="020B0609020204030204" pitchFamily="49" charset="0"/>
              </a:rPr>
              <a:t>);</a:t>
            </a:r>
            <a:endParaRPr lang="en-GB" sz="2500"/>
          </a:p>
        </p:txBody>
      </p:sp>
      <p:sp>
        <p:nvSpPr>
          <p:cNvPr id="10" name="TextBox 9">
            <a:extLst>
              <a:ext uri="{FF2B5EF4-FFF2-40B4-BE49-F238E27FC236}">
                <a16:creationId xmlns:a16="http://schemas.microsoft.com/office/drawing/2014/main" xmlns="" id="{8EEF6626-73F6-4EFA-A8DD-D850D5A1FBAF}"/>
              </a:ext>
            </a:extLst>
          </p:cNvPr>
          <p:cNvSpPr txBox="1"/>
          <p:nvPr/>
        </p:nvSpPr>
        <p:spPr>
          <a:xfrm>
            <a:off x="1223628" y="3935378"/>
            <a:ext cx="5827236"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2500">
                <a:solidFill>
                  <a:srgbClr val="000000"/>
                </a:solidFill>
                <a:latin typeface="Consolas" panose="020B0609020204030204" pitchFamily="49" charset="0"/>
              </a:rPr>
              <a:t>String </a:t>
            </a:r>
            <a:r>
              <a:rPr lang="en-GB" sz="2500">
                <a:solidFill>
                  <a:srgbClr val="6A3E3E"/>
                </a:solidFill>
                <a:latin typeface="Consolas" panose="020B0609020204030204" pitchFamily="49" charset="0"/>
              </a:rPr>
              <a:t>s</a:t>
            </a:r>
            <a:r>
              <a:rPr lang="en-GB" sz="2500">
                <a:solidFill>
                  <a:srgbClr val="000000"/>
                </a:solidFill>
                <a:latin typeface="Consolas" panose="020B0609020204030204" pitchFamily="49" charset="0"/>
              </a:rPr>
              <a:t>=“PUTTIN”.toLowerCase();</a:t>
            </a:r>
          </a:p>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a:solidFill>
                  <a:srgbClr val="6A3E3E"/>
                </a:solidFill>
                <a:latin typeface="Consolas" panose="020B0609020204030204" pitchFamily="49" charset="0"/>
              </a:rPr>
              <a:t>s</a:t>
            </a:r>
            <a:r>
              <a:rPr lang="en-GB" sz="2500" b="1" i="1">
                <a:solidFill>
                  <a:srgbClr val="000000"/>
                </a:solidFill>
                <a:latin typeface="Consolas" panose="020B0609020204030204" pitchFamily="49" charset="0"/>
              </a:rPr>
              <a:t>);</a:t>
            </a:r>
            <a:endParaRPr lang="en-GB" sz="2500"/>
          </a:p>
        </p:txBody>
      </p:sp>
    </p:spTree>
    <p:extLst>
      <p:ext uri="{BB962C8B-B14F-4D97-AF65-F5344CB8AC3E}">
        <p14:creationId xmlns:p14="http://schemas.microsoft.com/office/powerpoint/2010/main" val="90273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0CCE8-7182-4EE8-B77E-EA85605069C4}"/>
              </a:ext>
            </a:extLst>
          </p:cNvPr>
          <p:cNvSpPr>
            <a:spLocks noGrp="1"/>
          </p:cNvSpPr>
          <p:nvPr>
            <p:ph type="title"/>
          </p:nvPr>
        </p:nvSpPr>
        <p:spPr/>
        <p:txBody>
          <a:bodyPr/>
          <a:lstStyle/>
          <a:p>
            <a:r>
              <a:rPr lang="en-US"/>
              <a:t>Một số thao tác trên chuỗi</a:t>
            </a:r>
            <a:endParaRPr lang="en-GB"/>
          </a:p>
        </p:txBody>
      </p:sp>
      <p:sp>
        <p:nvSpPr>
          <p:cNvPr id="3" name="Content Placeholder 2">
            <a:extLst>
              <a:ext uri="{FF2B5EF4-FFF2-40B4-BE49-F238E27FC236}">
                <a16:creationId xmlns:a16="http://schemas.microsoft.com/office/drawing/2014/main" xmlns="" id="{E4FA54C8-04DD-46CD-9F6B-40BE889D7D5E}"/>
              </a:ext>
            </a:extLst>
          </p:cNvPr>
          <p:cNvSpPr>
            <a:spLocks noGrp="1"/>
          </p:cNvSpPr>
          <p:nvPr>
            <p:ph idx="1"/>
          </p:nvPr>
        </p:nvSpPr>
        <p:spPr/>
        <p:txBody>
          <a:bodyPr/>
          <a:lstStyle/>
          <a:p>
            <a:r>
              <a:rPr lang="en-US"/>
              <a:t>Chuyển kiểu dữ liệu cơ bản thành chuỗi</a:t>
            </a:r>
          </a:p>
          <a:p>
            <a:pPr marL="0" indent="0">
              <a:buNone/>
            </a:pPr>
            <a:endParaRPr lang="en-US"/>
          </a:p>
          <a:p>
            <a:r>
              <a:rPr lang="en-US"/>
              <a:t>Chuyển chuỗi thành kiểu dữ liệu khác</a:t>
            </a:r>
          </a:p>
          <a:p>
            <a:endParaRPr lang="en-US"/>
          </a:p>
          <a:p>
            <a:endParaRPr lang="en-US"/>
          </a:p>
          <a:p>
            <a:pPr marL="0" indent="0">
              <a:buNone/>
            </a:pPr>
            <a:endParaRPr lang="en-US"/>
          </a:p>
          <a:p>
            <a:r>
              <a:rPr lang="en-US"/>
              <a:t>Định dạng chuỗi</a:t>
            </a:r>
            <a:endParaRPr lang="en-GB"/>
          </a:p>
        </p:txBody>
      </p:sp>
      <p:sp>
        <p:nvSpPr>
          <p:cNvPr id="4" name="Date Placeholder 3">
            <a:extLst>
              <a:ext uri="{FF2B5EF4-FFF2-40B4-BE49-F238E27FC236}">
                <a16:creationId xmlns:a16="http://schemas.microsoft.com/office/drawing/2014/main" xmlns="" id="{36998768-093C-4581-8AEA-559E95B3CF31}"/>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473F1659-C591-4598-8925-F49C17AFDDE3}"/>
              </a:ext>
            </a:extLst>
          </p:cNvPr>
          <p:cNvSpPr>
            <a:spLocks noGrp="1"/>
          </p:cNvSpPr>
          <p:nvPr>
            <p:ph type="sldNum" sz="quarter" idx="11"/>
          </p:nvPr>
        </p:nvSpPr>
        <p:spPr/>
        <p:txBody>
          <a:bodyPr/>
          <a:lstStyle/>
          <a:p>
            <a:pPr>
              <a:defRPr/>
            </a:pPr>
            <a:fld id="{812A3249-7FF3-4311-A461-F791DB37E44E}" type="slidenum">
              <a:rPr lang="en-US" altLang="en-US" smtClean="0"/>
              <a:pPr>
                <a:defRPr/>
              </a:pPr>
              <a:t>152</a:t>
            </a:fld>
            <a:endParaRPr lang="en-US" altLang="en-US"/>
          </a:p>
        </p:txBody>
      </p:sp>
      <p:sp>
        <p:nvSpPr>
          <p:cNvPr id="6" name="TextBox 5">
            <a:extLst>
              <a:ext uri="{FF2B5EF4-FFF2-40B4-BE49-F238E27FC236}">
                <a16:creationId xmlns:a16="http://schemas.microsoft.com/office/drawing/2014/main" xmlns="" id="{E37F8FCE-9647-4008-A780-020D59AED392}"/>
              </a:ext>
            </a:extLst>
          </p:cNvPr>
          <p:cNvSpPr txBox="1"/>
          <p:nvPr/>
        </p:nvSpPr>
        <p:spPr>
          <a:xfrm>
            <a:off x="2123728" y="1628800"/>
            <a:ext cx="3996444" cy="5539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3000"/>
              <a:t>String.valueOf(…)</a:t>
            </a:r>
            <a:endParaRPr lang="en-GB" sz="3000"/>
          </a:p>
        </p:txBody>
      </p:sp>
      <p:sp>
        <p:nvSpPr>
          <p:cNvPr id="8" name="TextBox 7">
            <a:extLst>
              <a:ext uri="{FF2B5EF4-FFF2-40B4-BE49-F238E27FC236}">
                <a16:creationId xmlns:a16="http://schemas.microsoft.com/office/drawing/2014/main" xmlns="" id="{C3BF1C89-EFB9-48A4-BD0C-04B12442CF76}"/>
              </a:ext>
            </a:extLst>
          </p:cNvPr>
          <p:cNvSpPr txBox="1"/>
          <p:nvPr/>
        </p:nvSpPr>
        <p:spPr>
          <a:xfrm>
            <a:off x="5112060" y="2775440"/>
            <a:ext cx="294609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3000"/>
              <a:t>Integer</a:t>
            </a:r>
            <a:endParaRPr lang="en-GB" sz="3000"/>
          </a:p>
        </p:txBody>
      </p:sp>
      <p:sp>
        <p:nvSpPr>
          <p:cNvPr id="9" name="TextBox 8">
            <a:extLst>
              <a:ext uri="{FF2B5EF4-FFF2-40B4-BE49-F238E27FC236}">
                <a16:creationId xmlns:a16="http://schemas.microsoft.com/office/drawing/2014/main" xmlns="" id="{EE0C8313-B798-4D81-B24C-E174B6F2270C}"/>
              </a:ext>
            </a:extLst>
          </p:cNvPr>
          <p:cNvSpPr txBox="1"/>
          <p:nvPr/>
        </p:nvSpPr>
        <p:spPr>
          <a:xfrm>
            <a:off x="5148064" y="3447509"/>
            <a:ext cx="294609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3000"/>
              <a:t>Double	</a:t>
            </a:r>
            <a:endParaRPr lang="en-GB" sz="3000"/>
          </a:p>
        </p:txBody>
      </p:sp>
      <p:sp>
        <p:nvSpPr>
          <p:cNvPr id="10" name="TextBox 9">
            <a:extLst>
              <a:ext uri="{FF2B5EF4-FFF2-40B4-BE49-F238E27FC236}">
                <a16:creationId xmlns:a16="http://schemas.microsoft.com/office/drawing/2014/main" xmlns="" id="{E560E304-ECDC-4A68-B1E0-2CBBF57FAA5B}"/>
              </a:ext>
            </a:extLst>
          </p:cNvPr>
          <p:cNvSpPr txBox="1"/>
          <p:nvPr/>
        </p:nvSpPr>
        <p:spPr>
          <a:xfrm>
            <a:off x="5163374" y="4110171"/>
            <a:ext cx="294609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3000"/>
              <a:t>….</a:t>
            </a:r>
            <a:endParaRPr lang="en-GB" sz="3000"/>
          </a:p>
        </p:txBody>
      </p:sp>
      <p:cxnSp>
        <p:nvCxnSpPr>
          <p:cNvPr id="12" name="Connector: Elbow 11">
            <a:extLst>
              <a:ext uri="{FF2B5EF4-FFF2-40B4-BE49-F238E27FC236}">
                <a16:creationId xmlns:a16="http://schemas.microsoft.com/office/drawing/2014/main" xmlns="" id="{DBCF0662-6FDE-49A3-B2E8-7002F5F3055E}"/>
              </a:ext>
            </a:extLst>
          </p:cNvPr>
          <p:cNvCxnSpPr>
            <a:cxnSpLocks/>
            <a:endCxn id="8" idx="1"/>
          </p:cNvCxnSpPr>
          <p:nvPr/>
        </p:nvCxnSpPr>
        <p:spPr>
          <a:xfrm>
            <a:off x="3491880" y="2943609"/>
            <a:ext cx="1620180" cy="1088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F4E79502-0D39-4DEB-B1AE-0310E2931404}"/>
              </a:ext>
            </a:extLst>
          </p:cNvPr>
          <p:cNvCxnSpPr/>
          <p:nvPr/>
        </p:nvCxnSpPr>
        <p:spPr>
          <a:xfrm>
            <a:off x="14005048" y="438717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xmlns="" id="{91277A80-D9DD-47AD-8CF0-CC2437ADECBF}"/>
              </a:ext>
            </a:extLst>
          </p:cNvPr>
          <p:cNvCxnSpPr>
            <a:cxnSpLocks/>
            <a:endCxn id="9" idx="1"/>
          </p:cNvCxnSpPr>
          <p:nvPr/>
        </p:nvCxnSpPr>
        <p:spPr>
          <a:xfrm>
            <a:off x="3491880" y="2932775"/>
            <a:ext cx="1656184" cy="791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145099C7-B80D-4683-8E14-9C94E7121038}"/>
              </a:ext>
            </a:extLst>
          </p:cNvPr>
          <p:cNvSpPr txBox="1"/>
          <p:nvPr/>
        </p:nvSpPr>
        <p:spPr>
          <a:xfrm>
            <a:off x="1085850" y="2708920"/>
            <a:ext cx="240603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3000"/>
              <a:t>Wrapper class</a:t>
            </a:r>
            <a:endParaRPr lang="en-GB" sz="3000"/>
          </a:p>
        </p:txBody>
      </p:sp>
      <p:cxnSp>
        <p:nvCxnSpPr>
          <p:cNvPr id="22" name="Connector: Elbow 21">
            <a:extLst>
              <a:ext uri="{FF2B5EF4-FFF2-40B4-BE49-F238E27FC236}">
                <a16:creationId xmlns:a16="http://schemas.microsoft.com/office/drawing/2014/main" xmlns="" id="{00246E1F-EEE9-4B89-BC27-4BED449454F3}"/>
              </a:ext>
            </a:extLst>
          </p:cNvPr>
          <p:cNvCxnSpPr>
            <a:cxnSpLocks/>
          </p:cNvCxnSpPr>
          <p:nvPr/>
        </p:nvCxnSpPr>
        <p:spPr>
          <a:xfrm>
            <a:off x="3473878" y="2980536"/>
            <a:ext cx="1638182" cy="14066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4DFC1400-30AE-48CC-B056-4BD70FDBCBAD}"/>
              </a:ext>
            </a:extLst>
          </p:cNvPr>
          <p:cNvSpPr txBox="1"/>
          <p:nvPr/>
        </p:nvSpPr>
        <p:spPr>
          <a:xfrm>
            <a:off x="1152051" y="4893877"/>
            <a:ext cx="7077549" cy="5539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3000"/>
              <a:t>String.format(Chuỗi định dạng, v1, v2,…)</a:t>
            </a:r>
            <a:endParaRPr lang="en-GB" sz="3000"/>
          </a:p>
        </p:txBody>
      </p:sp>
      <p:sp>
        <p:nvSpPr>
          <p:cNvPr id="26" name="TextBox 25">
            <a:extLst>
              <a:ext uri="{FF2B5EF4-FFF2-40B4-BE49-F238E27FC236}">
                <a16:creationId xmlns:a16="http://schemas.microsoft.com/office/drawing/2014/main" xmlns="" id="{313457FE-65CA-4F32-BE11-C80EEDD356DC}"/>
              </a:ext>
            </a:extLst>
          </p:cNvPr>
          <p:cNvSpPr txBox="1"/>
          <p:nvPr/>
        </p:nvSpPr>
        <p:spPr>
          <a:xfrm>
            <a:off x="624481" y="5528497"/>
            <a:ext cx="8077200" cy="553998"/>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3000"/>
              <a:t>String.format(“%7.2f%5d%-3s”,45.3333, 12,A);</a:t>
            </a:r>
            <a:endParaRPr lang="en-GB" sz="3000"/>
          </a:p>
        </p:txBody>
      </p:sp>
      <p:graphicFrame>
        <p:nvGraphicFramePr>
          <p:cNvPr id="7" name="Table 10">
            <a:extLst>
              <a:ext uri="{FF2B5EF4-FFF2-40B4-BE49-F238E27FC236}">
                <a16:creationId xmlns:a16="http://schemas.microsoft.com/office/drawing/2014/main" xmlns="" id="{51DB23F9-B550-4106-BAAE-7DA5BDFD7F91}"/>
              </a:ext>
            </a:extLst>
          </p:cNvPr>
          <p:cNvGraphicFramePr>
            <a:graphicFrameLocks noGrp="1"/>
          </p:cNvGraphicFramePr>
          <p:nvPr>
            <p:extLst>
              <p:ext uri="{D42A27DB-BD31-4B8C-83A1-F6EECF244321}">
                <p14:modId xmlns:p14="http://schemas.microsoft.com/office/powerpoint/2010/main" val="3745426888"/>
              </p:ext>
            </p:extLst>
          </p:nvPr>
        </p:nvGraphicFramePr>
        <p:xfrm>
          <a:off x="1722276" y="6165304"/>
          <a:ext cx="5334000" cy="370840"/>
        </p:xfrm>
        <a:graphic>
          <a:graphicData uri="http://schemas.openxmlformats.org/drawingml/2006/table">
            <a:tbl>
              <a:tblPr firstRow="1" bandRow="1">
                <a:tableStyleId>{5C22544A-7EE6-4342-B048-85BDC9FD1C3A}</a:tableStyleId>
              </a:tblPr>
              <a:tblGrid>
                <a:gridCol w="355600">
                  <a:extLst>
                    <a:ext uri="{9D8B030D-6E8A-4147-A177-3AD203B41FA5}">
                      <a16:colId xmlns:a16="http://schemas.microsoft.com/office/drawing/2014/main" xmlns="" val="1741295924"/>
                    </a:ext>
                  </a:extLst>
                </a:gridCol>
                <a:gridCol w="355600">
                  <a:extLst>
                    <a:ext uri="{9D8B030D-6E8A-4147-A177-3AD203B41FA5}">
                      <a16:colId xmlns:a16="http://schemas.microsoft.com/office/drawing/2014/main" xmlns="" val="2583590900"/>
                    </a:ext>
                  </a:extLst>
                </a:gridCol>
                <a:gridCol w="355600">
                  <a:extLst>
                    <a:ext uri="{9D8B030D-6E8A-4147-A177-3AD203B41FA5}">
                      <a16:colId xmlns:a16="http://schemas.microsoft.com/office/drawing/2014/main" xmlns="" val="3199662987"/>
                    </a:ext>
                  </a:extLst>
                </a:gridCol>
                <a:gridCol w="355600">
                  <a:extLst>
                    <a:ext uri="{9D8B030D-6E8A-4147-A177-3AD203B41FA5}">
                      <a16:colId xmlns:a16="http://schemas.microsoft.com/office/drawing/2014/main" xmlns="" val="943976912"/>
                    </a:ext>
                  </a:extLst>
                </a:gridCol>
                <a:gridCol w="355600">
                  <a:extLst>
                    <a:ext uri="{9D8B030D-6E8A-4147-A177-3AD203B41FA5}">
                      <a16:colId xmlns:a16="http://schemas.microsoft.com/office/drawing/2014/main" xmlns="" val="1041307312"/>
                    </a:ext>
                  </a:extLst>
                </a:gridCol>
                <a:gridCol w="355600">
                  <a:extLst>
                    <a:ext uri="{9D8B030D-6E8A-4147-A177-3AD203B41FA5}">
                      <a16:colId xmlns:a16="http://schemas.microsoft.com/office/drawing/2014/main" xmlns="" val="2066355705"/>
                    </a:ext>
                  </a:extLst>
                </a:gridCol>
                <a:gridCol w="355600">
                  <a:extLst>
                    <a:ext uri="{9D8B030D-6E8A-4147-A177-3AD203B41FA5}">
                      <a16:colId xmlns:a16="http://schemas.microsoft.com/office/drawing/2014/main" xmlns="" val="3231179194"/>
                    </a:ext>
                  </a:extLst>
                </a:gridCol>
                <a:gridCol w="355600">
                  <a:extLst>
                    <a:ext uri="{9D8B030D-6E8A-4147-A177-3AD203B41FA5}">
                      <a16:colId xmlns:a16="http://schemas.microsoft.com/office/drawing/2014/main" xmlns="" val="1821310637"/>
                    </a:ext>
                  </a:extLst>
                </a:gridCol>
                <a:gridCol w="355600">
                  <a:extLst>
                    <a:ext uri="{9D8B030D-6E8A-4147-A177-3AD203B41FA5}">
                      <a16:colId xmlns:a16="http://schemas.microsoft.com/office/drawing/2014/main" xmlns="" val="2507561418"/>
                    </a:ext>
                  </a:extLst>
                </a:gridCol>
                <a:gridCol w="355600">
                  <a:extLst>
                    <a:ext uri="{9D8B030D-6E8A-4147-A177-3AD203B41FA5}">
                      <a16:colId xmlns:a16="http://schemas.microsoft.com/office/drawing/2014/main" xmlns="" val="652855695"/>
                    </a:ext>
                  </a:extLst>
                </a:gridCol>
                <a:gridCol w="355600">
                  <a:extLst>
                    <a:ext uri="{9D8B030D-6E8A-4147-A177-3AD203B41FA5}">
                      <a16:colId xmlns:a16="http://schemas.microsoft.com/office/drawing/2014/main" xmlns="" val="3988791098"/>
                    </a:ext>
                  </a:extLst>
                </a:gridCol>
                <a:gridCol w="355600">
                  <a:extLst>
                    <a:ext uri="{9D8B030D-6E8A-4147-A177-3AD203B41FA5}">
                      <a16:colId xmlns:a16="http://schemas.microsoft.com/office/drawing/2014/main" xmlns="" val="2716524522"/>
                    </a:ext>
                  </a:extLst>
                </a:gridCol>
                <a:gridCol w="355600">
                  <a:extLst>
                    <a:ext uri="{9D8B030D-6E8A-4147-A177-3AD203B41FA5}">
                      <a16:colId xmlns:a16="http://schemas.microsoft.com/office/drawing/2014/main" xmlns="" val="145771781"/>
                    </a:ext>
                  </a:extLst>
                </a:gridCol>
                <a:gridCol w="355600">
                  <a:extLst>
                    <a:ext uri="{9D8B030D-6E8A-4147-A177-3AD203B41FA5}">
                      <a16:colId xmlns:a16="http://schemas.microsoft.com/office/drawing/2014/main" xmlns="" val="310556499"/>
                    </a:ext>
                  </a:extLst>
                </a:gridCol>
                <a:gridCol w="355600">
                  <a:extLst>
                    <a:ext uri="{9D8B030D-6E8A-4147-A177-3AD203B41FA5}">
                      <a16:colId xmlns:a16="http://schemas.microsoft.com/office/drawing/2014/main" xmlns="" val="777843001"/>
                    </a:ext>
                  </a:extLst>
                </a:gridCol>
              </a:tblGrid>
              <a:tr h="370840">
                <a:tc>
                  <a:txBody>
                    <a:bodyPr/>
                    <a:lstStyle/>
                    <a:p>
                      <a:endParaRPr lang="en-GB"/>
                    </a:p>
                  </a:txBody>
                  <a:tcPr/>
                </a:tc>
                <a:tc>
                  <a:txBody>
                    <a:bodyPr/>
                    <a:lstStyle/>
                    <a:p>
                      <a:endParaRPr lang="en-GB"/>
                    </a:p>
                  </a:txBody>
                  <a:tcPr/>
                </a:tc>
                <a:tc>
                  <a:txBody>
                    <a:bodyPr/>
                    <a:lstStyle/>
                    <a:p>
                      <a:r>
                        <a:rPr lang="en-US"/>
                        <a:t>4</a:t>
                      </a:r>
                      <a:endParaRPr lang="en-GB"/>
                    </a:p>
                  </a:txBody>
                  <a:tcPr/>
                </a:tc>
                <a:tc>
                  <a:txBody>
                    <a:bodyPr/>
                    <a:lstStyle/>
                    <a:p>
                      <a:r>
                        <a:rPr lang="en-US"/>
                        <a:t>5</a:t>
                      </a:r>
                      <a:endParaRPr lang="en-GB"/>
                    </a:p>
                  </a:txBody>
                  <a:tcPr/>
                </a:tc>
                <a:tc>
                  <a:txBody>
                    <a:bodyPr/>
                    <a:lstStyle/>
                    <a:p>
                      <a:r>
                        <a:rPr lang="en-US"/>
                        <a:t>.</a:t>
                      </a:r>
                      <a:endParaRPr lang="en-GB"/>
                    </a:p>
                  </a:txBody>
                  <a:tcPr/>
                </a:tc>
                <a:tc>
                  <a:txBody>
                    <a:bodyPr/>
                    <a:lstStyle/>
                    <a:p>
                      <a:r>
                        <a:rPr lang="en-US"/>
                        <a:t>3</a:t>
                      </a:r>
                      <a:endParaRPr lang="en-GB"/>
                    </a:p>
                  </a:txBody>
                  <a:tcPr/>
                </a:tc>
                <a:tc>
                  <a:txBody>
                    <a:bodyPr/>
                    <a:lstStyle/>
                    <a:p>
                      <a:r>
                        <a:rPr lang="en-US"/>
                        <a:t>3</a:t>
                      </a:r>
                      <a:endParaRPr lang="en-GB"/>
                    </a:p>
                  </a:txBody>
                  <a:tcPr/>
                </a:tc>
                <a:tc>
                  <a:txBody>
                    <a:bodyPr/>
                    <a:lstStyle/>
                    <a:p>
                      <a:endParaRPr lang="en-GB"/>
                    </a:p>
                  </a:txBody>
                  <a:tcPr>
                    <a:solidFill>
                      <a:srgbClr val="C00000"/>
                    </a:solidFill>
                  </a:tcPr>
                </a:tc>
                <a:tc>
                  <a:txBody>
                    <a:bodyPr/>
                    <a:lstStyle/>
                    <a:p>
                      <a:endParaRPr lang="en-GB"/>
                    </a:p>
                  </a:txBody>
                  <a:tcPr>
                    <a:solidFill>
                      <a:srgbClr val="C00000"/>
                    </a:solidFill>
                  </a:tcPr>
                </a:tc>
                <a:tc>
                  <a:txBody>
                    <a:bodyPr/>
                    <a:lstStyle/>
                    <a:p>
                      <a:endParaRPr lang="en-GB"/>
                    </a:p>
                  </a:txBody>
                  <a:tcPr>
                    <a:solidFill>
                      <a:srgbClr val="C00000"/>
                    </a:solidFill>
                  </a:tcPr>
                </a:tc>
                <a:tc>
                  <a:txBody>
                    <a:bodyPr/>
                    <a:lstStyle/>
                    <a:p>
                      <a:r>
                        <a:rPr lang="en-US"/>
                        <a:t>1</a:t>
                      </a:r>
                      <a:endParaRPr lang="en-GB"/>
                    </a:p>
                  </a:txBody>
                  <a:tcPr>
                    <a:solidFill>
                      <a:srgbClr val="C00000"/>
                    </a:solidFill>
                  </a:tcPr>
                </a:tc>
                <a:tc>
                  <a:txBody>
                    <a:bodyPr/>
                    <a:lstStyle/>
                    <a:p>
                      <a:r>
                        <a:rPr lang="en-US"/>
                        <a:t>2</a:t>
                      </a:r>
                      <a:endParaRPr lang="en-GB"/>
                    </a:p>
                  </a:txBody>
                  <a:tcPr>
                    <a:solidFill>
                      <a:srgbClr val="C00000"/>
                    </a:solidFill>
                  </a:tcPr>
                </a:tc>
                <a:tc>
                  <a:txBody>
                    <a:bodyPr/>
                    <a:lstStyle/>
                    <a:p>
                      <a:r>
                        <a:rPr lang="en-US"/>
                        <a:t>A</a:t>
                      </a:r>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xmlns="" val="637965782"/>
                  </a:ext>
                </a:extLst>
              </a:tr>
            </a:tbl>
          </a:graphicData>
        </a:graphic>
      </p:graphicFrame>
    </p:spTree>
    <p:extLst>
      <p:ext uri="{BB962C8B-B14F-4D97-AF65-F5344CB8AC3E}">
        <p14:creationId xmlns:p14="http://schemas.microsoft.com/office/powerpoint/2010/main" val="37339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CC0B02-582C-4B13-B024-35BC3699F776}"/>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095F8C18-A880-4712-9D7E-AE2B0CF236F0}"/>
              </a:ext>
            </a:extLst>
          </p:cNvPr>
          <p:cNvSpPr>
            <a:spLocks noGrp="1"/>
          </p:cNvSpPr>
          <p:nvPr>
            <p:ph idx="1"/>
          </p:nvPr>
        </p:nvSpPr>
        <p:spPr/>
        <p:txBody>
          <a:bodyPr/>
          <a:lstStyle/>
          <a:p>
            <a:r>
              <a:rPr lang="en-US"/>
              <a:t>Yêu cầu 5: cho 1 bài hát có đường dẫn</a:t>
            </a:r>
          </a:p>
          <a:p>
            <a:pPr marL="0" indent="0">
              <a:buNone/>
            </a:pPr>
            <a:r>
              <a:rPr lang="en-US"/>
              <a:t>D:/music/bolero/muaxuan.mp3</a:t>
            </a:r>
          </a:p>
          <a:p>
            <a:pPr lvl="1"/>
            <a:r>
              <a:rPr lang="en-US"/>
              <a:t>Hãy lấy tên </a:t>
            </a:r>
            <a:r>
              <a:rPr lang="en-US">
                <a:solidFill>
                  <a:srgbClr val="FF0000"/>
                </a:solidFill>
              </a:rPr>
              <a:t>muaxuan.mp3</a:t>
            </a:r>
          </a:p>
          <a:p>
            <a:pPr lvl="1"/>
            <a:r>
              <a:rPr lang="en-US"/>
              <a:t>Hãy lên tên </a:t>
            </a:r>
            <a:r>
              <a:rPr lang="en-US">
                <a:solidFill>
                  <a:srgbClr val="FF0000"/>
                </a:solidFill>
              </a:rPr>
              <a:t>muaxuan</a:t>
            </a:r>
          </a:p>
          <a:p>
            <a:r>
              <a:rPr lang="en-US"/>
              <a:t>Yêu cầu 6: kiểm tra chuỗi panlyndrome</a:t>
            </a:r>
          </a:p>
          <a:p>
            <a:pPr lvl="1"/>
            <a:r>
              <a:rPr lang="en-US"/>
              <a:t>Hãy viết phương thức tên Panlydrome nhận 1 tham số có kiểu String và trả về true nếu tham số là chuỗi panlydrome</a:t>
            </a:r>
          </a:p>
          <a:p>
            <a:pPr lvl="1"/>
            <a:r>
              <a:rPr lang="en-US"/>
              <a:t>Chuỗi panlydrome là chuỗi có chuỗi đảo ngược bằng chính nó. Ví dụ: </a:t>
            </a:r>
            <a:r>
              <a:rPr lang="en-US" b="1">
                <a:solidFill>
                  <a:srgbClr val="FF0000"/>
                </a:solidFill>
              </a:rPr>
              <a:t>madam, radar</a:t>
            </a:r>
            <a:endParaRPr lang="en-GB" b="1">
              <a:solidFill>
                <a:srgbClr val="FF0000"/>
              </a:solidFill>
            </a:endParaRPr>
          </a:p>
        </p:txBody>
      </p:sp>
      <p:sp>
        <p:nvSpPr>
          <p:cNvPr id="4" name="Date Placeholder 3">
            <a:extLst>
              <a:ext uri="{FF2B5EF4-FFF2-40B4-BE49-F238E27FC236}">
                <a16:creationId xmlns:a16="http://schemas.microsoft.com/office/drawing/2014/main" xmlns="" id="{539B533E-77B8-4E3E-AF5B-503A3413485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49BEA96C-E7E2-445D-9AB0-70247F0E08E6}"/>
              </a:ext>
            </a:extLst>
          </p:cNvPr>
          <p:cNvSpPr>
            <a:spLocks noGrp="1"/>
          </p:cNvSpPr>
          <p:nvPr>
            <p:ph type="sldNum" sz="quarter" idx="11"/>
          </p:nvPr>
        </p:nvSpPr>
        <p:spPr/>
        <p:txBody>
          <a:bodyPr/>
          <a:lstStyle/>
          <a:p>
            <a:pPr>
              <a:defRPr/>
            </a:pPr>
            <a:fld id="{812A3249-7FF3-4311-A461-F791DB37E44E}" type="slidenum">
              <a:rPr lang="en-US" altLang="en-US" smtClean="0"/>
              <a:pPr>
                <a:defRPr/>
              </a:pPr>
              <a:t>153</a:t>
            </a:fld>
            <a:endParaRPr lang="en-US" altLang="en-US"/>
          </a:p>
        </p:txBody>
      </p:sp>
    </p:spTree>
    <p:extLst>
      <p:ext uri="{BB962C8B-B14F-4D97-AF65-F5344CB8AC3E}">
        <p14:creationId xmlns:p14="http://schemas.microsoft.com/office/powerpoint/2010/main" val="329679450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8A4D03-9D1F-4BAC-B430-C1408829DFAE}"/>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C3E4B81F-C91A-47AB-A467-B9026825B988}"/>
              </a:ext>
            </a:extLst>
          </p:cNvPr>
          <p:cNvSpPr>
            <a:spLocks noGrp="1"/>
          </p:cNvSpPr>
          <p:nvPr>
            <p:ph idx="1"/>
          </p:nvPr>
        </p:nvSpPr>
        <p:spPr/>
        <p:txBody>
          <a:bodyPr/>
          <a:lstStyle/>
          <a:p>
            <a:r>
              <a:rPr lang="en-US"/>
              <a:t>Yêu cầu 7: Cho một chuỗi bất kỳ, hãy tối ưu chuỗi theo mô tả: </a:t>
            </a:r>
          </a:p>
          <a:p>
            <a:pPr lvl="1"/>
            <a:r>
              <a:rPr lang="en-US"/>
              <a:t>Chuỗi không có khoảng trắng dư thừa, </a:t>
            </a:r>
          </a:p>
          <a:p>
            <a:pPr lvl="1"/>
            <a:r>
              <a:rPr lang="en-US"/>
              <a:t>Các từ cách nhau bởi 1 khoảng trắng,</a:t>
            </a:r>
          </a:p>
          <a:p>
            <a:pPr lvl="1"/>
            <a:r>
              <a:rPr lang="en-US"/>
              <a:t>Ký tự đầu của từ viết HOA</a:t>
            </a:r>
          </a:p>
          <a:p>
            <a:pPr lvl="1"/>
            <a:r>
              <a:rPr lang="en-US"/>
              <a:t>Ví dụ	</a:t>
            </a:r>
          </a:p>
          <a:p>
            <a:pPr lvl="2"/>
            <a:r>
              <a:rPr lang="en-US"/>
              <a:t>Input: “   BÙi thỊ diễM Trinh    ”</a:t>
            </a:r>
          </a:p>
          <a:p>
            <a:pPr lvl="2"/>
            <a:r>
              <a:rPr lang="en-US"/>
              <a:t>Out phut: “Bùi Thị Diễm Trinh”</a:t>
            </a:r>
            <a:endParaRPr lang="en-GB"/>
          </a:p>
        </p:txBody>
      </p:sp>
      <p:sp>
        <p:nvSpPr>
          <p:cNvPr id="4" name="Date Placeholder 3">
            <a:extLst>
              <a:ext uri="{FF2B5EF4-FFF2-40B4-BE49-F238E27FC236}">
                <a16:creationId xmlns:a16="http://schemas.microsoft.com/office/drawing/2014/main" xmlns="" id="{43251773-E218-492D-BFC8-CC0642CADD5A}"/>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01D1D6A0-5D7E-48AF-B9BE-17DB312F7624}"/>
              </a:ext>
            </a:extLst>
          </p:cNvPr>
          <p:cNvSpPr>
            <a:spLocks noGrp="1"/>
          </p:cNvSpPr>
          <p:nvPr>
            <p:ph type="sldNum" sz="quarter" idx="11"/>
          </p:nvPr>
        </p:nvSpPr>
        <p:spPr/>
        <p:txBody>
          <a:bodyPr/>
          <a:lstStyle/>
          <a:p>
            <a:pPr>
              <a:defRPr/>
            </a:pPr>
            <a:fld id="{812A3249-7FF3-4311-A461-F791DB37E44E}" type="slidenum">
              <a:rPr lang="en-US" altLang="en-US" smtClean="0"/>
              <a:pPr>
                <a:defRPr/>
              </a:pPr>
              <a:t>154</a:t>
            </a:fld>
            <a:endParaRPr lang="en-US" altLang="en-US"/>
          </a:p>
        </p:txBody>
      </p:sp>
    </p:spTree>
    <p:extLst>
      <p:ext uri="{BB962C8B-B14F-4D97-AF65-F5344CB8AC3E}">
        <p14:creationId xmlns:p14="http://schemas.microsoft.com/office/powerpoint/2010/main" val="266795251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506A4A-11D7-47E0-9703-F397EF0F548B}"/>
              </a:ext>
            </a:extLst>
          </p:cNvPr>
          <p:cNvSpPr>
            <a:spLocks noGrp="1"/>
          </p:cNvSpPr>
          <p:nvPr>
            <p:ph type="title"/>
          </p:nvPr>
        </p:nvSpPr>
        <p:spPr/>
        <p:txBody>
          <a:bodyPr/>
          <a:lstStyle/>
          <a:p>
            <a:r>
              <a:rPr lang="en-US" sz="2800"/>
              <a:t>NỘI DUNG CHƯƠNG 1 – Phần 5 (Mảng)</a:t>
            </a:r>
            <a:endParaRPr lang="en-GB" sz="2800"/>
          </a:p>
        </p:txBody>
      </p:sp>
      <p:sp>
        <p:nvSpPr>
          <p:cNvPr id="3" name="Content Placeholder 2">
            <a:extLst>
              <a:ext uri="{FF2B5EF4-FFF2-40B4-BE49-F238E27FC236}">
                <a16:creationId xmlns:a16="http://schemas.microsoft.com/office/drawing/2014/main" xmlns="" id="{D1433B74-8D1D-4979-BD07-6E1441A61460}"/>
              </a:ext>
            </a:extLst>
          </p:cNvPr>
          <p:cNvSpPr>
            <a:spLocks noGrp="1"/>
          </p:cNvSpPr>
          <p:nvPr>
            <p:ph idx="1"/>
          </p:nvPr>
        </p:nvSpPr>
        <p:spPr/>
        <p:txBody>
          <a:bodyPr anchor="ctr"/>
          <a:lstStyle/>
          <a:p>
            <a:r>
              <a:rPr lang="en-US"/>
              <a:t>Khái niệm về Mảng</a:t>
            </a:r>
          </a:p>
          <a:p>
            <a:r>
              <a:rPr lang="en-US"/>
              <a:t>Cách khai báo, cấp phát bộ nhớ cho mảng</a:t>
            </a:r>
          </a:p>
          <a:p>
            <a:r>
              <a:rPr lang="en-US"/>
              <a:t>Truy suất và thao tác trên mảng</a:t>
            </a:r>
          </a:p>
          <a:p>
            <a:r>
              <a:rPr lang="en-US"/>
              <a:t>Tìm kiếm, sắp xếp mảng</a:t>
            </a:r>
          </a:p>
          <a:p>
            <a:r>
              <a:rPr lang="en-US"/>
              <a:t>Các hạn chế của mảng</a:t>
            </a:r>
          </a:p>
          <a:p>
            <a:r>
              <a:rPr lang="en-US"/>
              <a:t>Bài tập</a:t>
            </a:r>
            <a:endParaRPr lang="en-GB"/>
          </a:p>
        </p:txBody>
      </p:sp>
      <p:sp>
        <p:nvSpPr>
          <p:cNvPr id="4" name="Date Placeholder 3">
            <a:extLst>
              <a:ext uri="{FF2B5EF4-FFF2-40B4-BE49-F238E27FC236}">
                <a16:creationId xmlns:a16="http://schemas.microsoft.com/office/drawing/2014/main" xmlns="" id="{D6C555CB-3EB3-483C-9B0C-CD5748D557A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641C6E22-BA7A-4113-91A5-5F89E7CFDCC5}"/>
              </a:ext>
            </a:extLst>
          </p:cNvPr>
          <p:cNvSpPr>
            <a:spLocks noGrp="1"/>
          </p:cNvSpPr>
          <p:nvPr>
            <p:ph type="sldNum" sz="quarter" idx="11"/>
          </p:nvPr>
        </p:nvSpPr>
        <p:spPr/>
        <p:txBody>
          <a:bodyPr/>
          <a:lstStyle/>
          <a:p>
            <a:pPr>
              <a:defRPr/>
            </a:pPr>
            <a:fld id="{812A3249-7FF3-4311-A461-F791DB37E44E}" type="slidenum">
              <a:rPr lang="en-US" altLang="en-US" smtClean="0"/>
              <a:pPr>
                <a:defRPr/>
              </a:pPr>
              <a:t>155</a:t>
            </a:fld>
            <a:endParaRPr lang="en-US" altLang="en-US"/>
          </a:p>
        </p:txBody>
      </p:sp>
    </p:spTree>
    <p:extLst>
      <p:ext uri="{BB962C8B-B14F-4D97-AF65-F5344CB8AC3E}">
        <p14:creationId xmlns:p14="http://schemas.microsoft.com/office/powerpoint/2010/main" val="29256866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A70C73-3148-4DBB-8EE4-7837C0FE7DA6}"/>
              </a:ext>
            </a:extLst>
          </p:cNvPr>
          <p:cNvSpPr>
            <a:spLocks noGrp="1"/>
          </p:cNvSpPr>
          <p:nvPr>
            <p:ph type="title"/>
          </p:nvPr>
        </p:nvSpPr>
        <p:spPr/>
        <p:txBody>
          <a:bodyPr/>
          <a:lstStyle/>
          <a:p>
            <a:r>
              <a:rPr lang="en-US"/>
              <a:t>Khái niệm về Mảng</a:t>
            </a:r>
            <a:endParaRPr lang="en-GB"/>
          </a:p>
        </p:txBody>
      </p:sp>
      <p:sp>
        <p:nvSpPr>
          <p:cNvPr id="3" name="Content Placeholder 2">
            <a:extLst>
              <a:ext uri="{FF2B5EF4-FFF2-40B4-BE49-F238E27FC236}">
                <a16:creationId xmlns:a16="http://schemas.microsoft.com/office/drawing/2014/main" xmlns="" id="{CCFD5D69-FEA8-47FD-A53E-2F2840FCFAF0}"/>
              </a:ext>
            </a:extLst>
          </p:cNvPr>
          <p:cNvSpPr>
            <a:spLocks noGrp="1"/>
          </p:cNvSpPr>
          <p:nvPr>
            <p:ph idx="1"/>
          </p:nvPr>
        </p:nvSpPr>
        <p:spPr/>
        <p:txBody>
          <a:bodyPr/>
          <a:lstStyle/>
          <a:p>
            <a:r>
              <a:rPr lang="en-US"/>
              <a:t>Mảng là </a:t>
            </a:r>
            <a:r>
              <a:rPr lang="en-US">
                <a:solidFill>
                  <a:srgbClr val="FF0000"/>
                </a:solidFill>
              </a:rPr>
              <a:t>loại biến đặc biệt</a:t>
            </a:r>
            <a:r>
              <a:rPr lang="en-US"/>
              <a:t>, bao gồm một </a:t>
            </a:r>
            <a:r>
              <a:rPr lang="en-US">
                <a:solidFill>
                  <a:srgbClr val="FF0000"/>
                </a:solidFill>
              </a:rPr>
              <a:t>dãy các ô nhớ</a:t>
            </a:r>
            <a:r>
              <a:rPr lang="en-US"/>
              <a:t>, </a:t>
            </a:r>
            <a:r>
              <a:rPr lang="en-US">
                <a:solidFill>
                  <a:srgbClr val="FF0000"/>
                </a:solidFill>
              </a:rPr>
              <a:t>có nhiều ô nhớ con </a:t>
            </a:r>
            <a:r>
              <a:rPr lang="en-US"/>
              <a:t>cho phép biểu diễn thông tin dạng danh sách trong thực tế.</a:t>
            </a:r>
          </a:p>
          <a:p>
            <a:r>
              <a:rPr lang="en-US"/>
              <a:t>Các phần tử trong mảng có </a:t>
            </a:r>
            <a:r>
              <a:rPr lang="en-US">
                <a:solidFill>
                  <a:srgbClr val="FF0000"/>
                </a:solidFill>
              </a:rPr>
              <a:t>cùng kiểu dữ liệu </a:t>
            </a:r>
            <a:r>
              <a:rPr lang="en-US"/>
              <a:t>với nhau</a:t>
            </a:r>
          </a:p>
          <a:p>
            <a:r>
              <a:rPr lang="en-US"/>
              <a:t>Ví dụ</a:t>
            </a:r>
          </a:p>
          <a:p>
            <a:endParaRPr lang="en-US"/>
          </a:p>
          <a:p>
            <a:endParaRPr lang="en-US"/>
          </a:p>
          <a:p>
            <a:endParaRPr lang="en-US"/>
          </a:p>
          <a:p>
            <a:r>
              <a:rPr lang="en-US"/>
              <a:t>Một số mảng khác: số thực, mảng chuỗi</a:t>
            </a:r>
            <a:endParaRPr lang="en-GB"/>
          </a:p>
        </p:txBody>
      </p:sp>
      <p:sp>
        <p:nvSpPr>
          <p:cNvPr id="4" name="Date Placeholder 3">
            <a:extLst>
              <a:ext uri="{FF2B5EF4-FFF2-40B4-BE49-F238E27FC236}">
                <a16:creationId xmlns:a16="http://schemas.microsoft.com/office/drawing/2014/main" xmlns="" id="{72D8C33E-841B-4DF6-8A3D-DAB0A80809B0}"/>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BA80185-22B7-4364-BCDE-90EC489D7F2E}"/>
              </a:ext>
            </a:extLst>
          </p:cNvPr>
          <p:cNvSpPr>
            <a:spLocks noGrp="1"/>
          </p:cNvSpPr>
          <p:nvPr>
            <p:ph type="sldNum" sz="quarter" idx="11"/>
          </p:nvPr>
        </p:nvSpPr>
        <p:spPr/>
        <p:txBody>
          <a:bodyPr/>
          <a:lstStyle/>
          <a:p>
            <a:pPr>
              <a:defRPr/>
            </a:pPr>
            <a:fld id="{812A3249-7FF3-4311-A461-F791DB37E44E}" type="slidenum">
              <a:rPr lang="en-US" altLang="en-US" smtClean="0"/>
              <a:pPr>
                <a:defRPr/>
              </a:pPr>
              <a:t>156</a:t>
            </a:fld>
            <a:endParaRPr lang="en-US" altLang="en-US"/>
          </a:p>
        </p:txBody>
      </p:sp>
      <p:sp>
        <p:nvSpPr>
          <p:cNvPr id="7" name="Cube 6">
            <a:extLst>
              <a:ext uri="{FF2B5EF4-FFF2-40B4-BE49-F238E27FC236}">
                <a16:creationId xmlns:a16="http://schemas.microsoft.com/office/drawing/2014/main" xmlns="" id="{8E889C22-99B3-40C0-9651-0D2B5A001370}"/>
              </a:ext>
            </a:extLst>
          </p:cNvPr>
          <p:cNvSpPr/>
          <p:nvPr/>
        </p:nvSpPr>
        <p:spPr>
          <a:xfrm>
            <a:off x="22455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5</a:t>
            </a:r>
          </a:p>
        </p:txBody>
      </p:sp>
      <p:sp>
        <p:nvSpPr>
          <p:cNvPr id="8" name="Cube 7">
            <a:extLst>
              <a:ext uri="{FF2B5EF4-FFF2-40B4-BE49-F238E27FC236}">
                <a16:creationId xmlns:a16="http://schemas.microsoft.com/office/drawing/2014/main" xmlns="" id="{F2F79BDA-C7A3-4EA8-AB88-109CE30C1C8E}"/>
              </a:ext>
            </a:extLst>
          </p:cNvPr>
          <p:cNvSpPr/>
          <p:nvPr/>
        </p:nvSpPr>
        <p:spPr>
          <a:xfrm>
            <a:off x="29313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8</a:t>
            </a:r>
          </a:p>
        </p:txBody>
      </p:sp>
      <p:sp>
        <p:nvSpPr>
          <p:cNvPr id="9" name="Cube 8">
            <a:extLst>
              <a:ext uri="{FF2B5EF4-FFF2-40B4-BE49-F238E27FC236}">
                <a16:creationId xmlns:a16="http://schemas.microsoft.com/office/drawing/2014/main" xmlns="" id="{02A21BB2-6C9E-44F7-99F5-C3BDE4CB275D}"/>
              </a:ext>
            </a:extLst>
          </p:cNvPr>
          <p:cNvSpPr/>
          <p:nvPr/>
        </p:nvSpPr>
        <p:spPr>
          <a:xfrm>
            <a:off x="36171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1</a:t>
            </a:r>
          </a:p>
        </p:txBody>
      </p:sp>
      <p:sp>
        <p:nvSpPr>
          <p:cNvPr id="10" name="Cube 9">
            <a:extLst>
              <a:ext uri="{FF2B5EF4-FFF2-40B4-BE49-F238E27FC236}">
                <a16:creationId xmlns:a16="http://schemas.microsoft.com/office/drawing/2014/main" xmlns="" id="{A55B76E4-0976-495F-B721-F17E60C19C3F}"/>
              </a:ext>
            </a:extLst>
          </p:cNvPr>
          <p:cNvSpPr/>
          <p:nvPr/>
        </p:nvSpPr>
        <p:spPr>
          <a:xfrm>
            <a:off x="43029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0</a:t>
            </a:r>
          </a:p>
        </p:txBody>
      </p:sp>
      <p:sp>
        <p:nvSpPr>
          <p:cNvPr id="11" name="Cube 10">
            <a:extLst>
              <a:ext uri="{FF2B5EF4-FFF2-40B4-BE49-F238E27FC236}">
                <a16:creationId xmlns:a16="http://schemas.microsoft.com/office/drawing/2014/main" xmlns="" id="{5D6FB75B-FFA9-43F7-B9DD-D17F924CE2E9}"/>
              </a:ext>
            </a:extLst>
          </p:cNvPr>
          <p:cNvSpPr/>
          <p:nvPr/>
        </p:nvSpPr>
        <p:spPr>
          <a:xfrm>
            <a:off x="49887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3</a:t>
            </a:r>
          </a:p>
        </p:txBody>
      </p:sp>
      <p:sp>
        <p:nvSpPr>
          <p:cNvPr id="12" name="Cube 11">
            <a:extLst>
              <a:ext uri="{FF2B5EF4-FFF2-40B4-BE49-F238E27FC236}">
                <a16:creationId xmlns:a16="http://schemas.microsoft.com/office/drawing/2014/main" xmlns="" id="{588C9A5B-CC1B-4064-86EE-9F98F4461EC0}"/>
              </a:ext>
            </a:extLst>
          </p:cNvPr>
          <p:cNvSpPr/>
          <p:nvPr/>
        </p:nvSpPr>
        <p:spPr>
          <a:xfrm>
            <a:off x="56745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2</a:t>
            </a:r>
          </a:p>
        </p:txBody>
      </p:sp>
      <p:sp>
        <p:nvSpPr>
          <p:cNvPr id="13" name="Cube 12">
            <a:extLst>
              <a:ext uri="{FF2B5EF4-FFF2-40B4-BE49-F238E27FC236}">
                <a16:creationId xmlns:a16="http://schemas.microsoft.com/office/drawing/2014/main" xmlns="" id="{8FD1706D-F6E2-4C5B-B9E5-9A06CE289097}"/>
              </a:ext>
            </a:extLst>
          </p:cNvPr>
          <p:cNvSpPr/>
          <p:nvPr/>
        </p:nvSpPr>
        <p:spPr>
          <a:xfrm>
            <a:off x="63603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7</a:t>
            </a:r>
          </a:p>
        </p:txBody>
      </p:sp>
      <p:sp>
        <p:nvSpPr>
          <p:cNvPr id="14" name="Cube 13">
            <a:extLst>
              <a:ext uri="{FF2B5EF4-FFF2-40B4-BE49-F238E27FC236}">
                <a16:creationId xmlns:a16="http://schemas.microsoft.com/office/drawing/2014/main" xmlns="" id="{C6BA6487-50AA-40D5-9839-019EA67E9132}"/>
              </a:ext>
            </a:extLst>
          </p:cNvPr>
          <p:cNvSpPr/>
          <p:nvPr/>
        </p:nvSpPr>
        <p:spPr>
          <a:xfrm>
            <a:off x="7046168" y="4348981"/>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6</a:t>
            </a:r>
          </a:p>
        </p:txBody>
      </p:sp>
      <p:sp>
        <p:nvSpPr>
          <p:cNvPr id="15" name="Rectangle 14">
            <a:extLst>
              <a:ext uri="{FF2B5EF4-FFF2-40B4-BE49-F238E27FC236}">
                <a16:creationId xmlns:a16="http://schemas.microsoft.com/office/drawing/2014/main" xmlns="" id="{004A4252-007A-4656-B421-C6058D3CDFF5}"/>
              </a:ext>
            </a:extLst>
          </p:cNvPr>
          <p:cNvSpPr/>
          <p:nvPr/>
        </p:nvSpPr>
        <p:spPr>
          <a:xfrm>
            <a:off x="22455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0</a:t>
            </a:r>
          </a:p>
        </p:txBody>
      </p:sp>
      <p:sp>
        <p:nvSpPr>
          <p:cNvPr id="16" name="Rectangle 15">
            <a:extLst>
              <a:ext uri="{FF2B5EF4-FFF2-40B4-BE49-F238E27FC236}">
                <a16:creationId xmlns:a16="http://schemas.microsoft.com/office/drawing/2014/main" xmlns="" id="{4F30BA21-AD5E-4FBF-A463-C1F616D0CC43}"/>
              </a:ext>
            </a:extLst>
          </p:cNvPr>
          <p:cNvSpPr/>
          <p:nvPr/>
        </p:nvSpPr>
        <p:spPr>
          <a:xfrm>
            <a:off x="29313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1</a:t>
            </a:r>
          </a:p>
        </p:txBody>
      </p:sp>
      <p:sp>
        <p:nvSpPr>
          <p:cNvPr id="17" name="Rectangle 16">
            <a:extLst>
              <a:ext uri="{FF2B5EF4-FFF2-40B4-BE49-F238E27FC236}">
                <a16:creationId xmlns:a16="http://schemas.microsoft.com/office/drawing/2014/main" xmlns="" id="{F3D482D0-8B7F-4073-8D85-3DE54F2200BF}"/>
              </a:ext>
            </a:extLst>
          </p:cNvPr>
          <p:cNvSpPr/>
          <p:nvPr/>
        </p:nvSpPr>
        <p:spPr>
          <a:xfrm>
            <a:off x="36171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2</a:t>
            </a:r>
          </a:p>
        </p:txBody>
      </p:sp>
      <p:sp>
        <p:nvSpPr>
          <p:cNvPr id="18" name="Rectangle 17">
            <a:extLst>
              <a:ext uri="{FF2B5EF4-FFF2-40B4-BE49-F238E27FC236}">
                <a16:creationId xmlns:a16="http://schemas.microsoft.com/office/drawing/2014/main" xmlns="" id="{DC441F5C-DCEE-4D69-A578-20346C983549}"/>
              </a:ext>
            </a:extLst>
          </p:cNvPr>
          <p:cNvSpPr/>
          <p:nvPr/>
        </p:nvSpPr>
        <p:spPr>
          <a:xfrm>
            <a:off x="43029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3</a:t>
            </a:r>
          </a:p>
        </p:txBody>
      </p:sp>
      <p:sp>
        <p:nvSpPr>
          <p:cNvPr id="19" name="Rectangle 18">
            <a:extLst>
              <a:ext uri="{FF2B5EF4-FFF2-40B4-BE49-F238E27FC236}">
                <a16:creationId xmlns:a16="http://schemas.microsoft.com/office/drawing/2014/main" xmlns="" id="{70CE2D91-8C4A-4AD5-9D35-2AB0908B583F}"/>
              </a:ext>
            </a:extLst>
          </p:cNvPr>
          <p:cNvSpPr/>
          <p:nvPr/>
        </p:nvSpPr>
        <p:spPr>
          <a:xfrm>
            <a:off x="49887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4</a:t>
            </a:r>
          </a:p>
        </p:txBody>
      </p:sp>
      <p:sp>
        <p:nvSpPr>
          <p:cNvPr id="20" name="Rectangle 19">
            <a:extLst>
              <a:ext uri="{FF2B5EF4-FFF2-40B4-BE49-F238E27FC236}">
                <a16:creationId xmlns:a16="http://schemas.microsoft.com/office/drawing/2014/main" xmlns="" id="{83AA5FD7-8BC4-47BA-940E-E803CF3A72DD}"/>
              </a:ext>
            </a:extLst>
          </p:cNvPr>
          <p:cNvSpPr/>
          <p:nvPr/>
        </p:nvSpPr>
        <p:spPr>
          <a:xfrm>
            <a:off x="56745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5</a:t>
            </a:r>
          </a:p>
        </p:txBody>
      </p:sp>
      <p:sp>
        <p:nvSpPr>
          <p:cNvPr id="21" name="Rectangle 20">
            <a:extLst>
              <a:ext uri="{FF2B5EF4-FFF2-40B4-BE49-F238E27FC236}">
                <a16:creationId xmlns:a16="http://schemas.microsoft.com/office/drawing/2014/main" xmlns="" id="{5526C986-C07A-4241-BB49-9D8D4AE5FCD5}"/>
              </a:ext>
            </a:extLst>
          </p:cNvPr>
          <p:cNvSpPr/>
          <p:nvPr/>
        </p:nvSpPr>
        <p:spPr>
          <a:xfrm>
            <a:off x="63603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6</a:t>
            </a:r>
          </a:p>
        </p:txBody>
      </p:sp>
      <p:sp>
        <p:nvSpPr>
          <p:cNvPr id="22" name="Rectangle 21">
            <a:extLst>
              <a:ext uri="{FF2B5EF4-FFF2-40B4-BE49-F238E27FC236}">
                <a16:creationId xmlns:a16="http://schemas.microsoft.com/office/drawing/2014/main" xmlns="" id="{B98806B9-5631-4FEA-8F74-B32C37CBB6DF}"/>
              </a:ext>
            </a:extLst>
          </p:cNvPr>
          <p:cNvSpPr/>
          <p:nvPr/>
        </p:nvSpPr>
        <p:spPr>
          <a:xfrm>
            <a:off x="7046168" y="3933056"/>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7</a:t>
            </a:r>
          </a:p>
        </p:txBody>
      </p:sp>
      <p:sp>
        <p:nvSpPr>
          <p:cNvPr id="23" name="TextBox 25">
            <a:extLst>
              <a:ext uri="{FF2B5EF4-FFF2-40B4-BE49-F238E27FC236}">
                <a16:creationId xmlns:a16="http://schemas.microsoft.com/office/drawing/2014/main" xmlns="" id="{D79B0B8D-A8E0-4BFC-9659-AAAF38E7D634}"/>
              </a:ext>
            </a:extLst>
          </p:cNvPr>
          <p:cNvSpPr txBox="1">
            <a:spLocks noChangeArrowheads="1"/>
          </p:cNvSpPr>
          <p:nvPr/>
        </p:nvSpPr>
        <p:spPr bwMode="auto">
          <a:xfrm>
            <a:off x="1102568" y="4695056"/>
            <a:ext cx="97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panose="020B0604020202020204" pitchFamily="34" charset="0"/>
              </a:rPr>
              <a:t>Mảng a</a:t>
            </a:r>
          </a:p>
        </p:txBody>
      </p:sp>
      <p:sp>
        <p:nvSpPr>
          <p:cNvPr id="24" name="TextBox 26">
            <a:extLst>
              <a:ext uri="{FF2B5EF4-FFF2-40B4-BE49-F238E27FC236}">
                <a16:creationId xmlns:a16="http://schemas.microsoft.com/office/drawing/2014/main" xmlns="" id="{E8DC86EB-1517-40CC-AA66-2475A78925A5}"/>
              </a:ext>
            </a:extLst>
          </p:cNvPr>
          <p:cNvSpPr txBox="1">
            <a:spLocks noChangeArrowheads="1"/>
          </p:cNvSpPr>
          <p:nvPr/>
        </p:nvSpPr>
        <p:spPr bwMode="auto">
          <a:xfrm>
            <a:off x="1102568" y="4020369"/>
            <a:ext cx="890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panose="020B0604020202020204" pitchFamily="34" charset="0"/>
              </a:rPr>
              <a:t>Chỉ số</a:t>
            </a:r>
          </a:p>
        </p:txBody>
      </p:sp>
      <p:sp>
        <p:nvSpPr>
          <p:cNvPr id="25" name="TextBox 27">
            <a:extLst>
              <a:ext uri="{FF2B5EF4-FFF2-40B4-BE49-F238E27FC236}">
                <a16:creationId xmlns:a16="http://schemas.microsoft.com/office/drawing/2014/main" xmlns="" id="{E8B2F91E-12E2-4A70-B75F-816CF3D9F5D9}"/>
              </a:ext>
            </a:extLst>
          </p:cNvPr>
          <p:cNvSpPr txBox="1">
            <a:spLocks noChangeArrowheads="1"/>
          </p:cNvSpPr>
          <p:nvPr/>
        </p:nvSpPr>
        <p:spPr bwMode="auto">
          <a:xfrm>
            <a:off x="3921968" y="5457056"/>
            <a:ext cx="1531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panose="020B0604020202020204" pitchFamily="34" charset="0"/>
              </a:rPr>
              <a:t>Phần tử a[3]</a:t>
            </a:r>
          </a:p>
        </p:txBody>
      </p:sp>
      <p:cxnSp>
        <p:nvCxnSpPr>
          <p:cNvPr id="26" name="Straight Arrow Connector 25">
            <a:extLst>
              <a:ext uri="{FF2B5EF4-FFF2-40B4-BE49-F238E27FC236}">
                <a16:creationId xmlns:a16="http://schemas.microsoft.com/office/drawing/2014/main" xmlns="" id="{16E824E6-3AE0-4AEF-8630-507880029CAB}"/>
              </a:ext>
            </a:extLst>
          </p:cNvPr>
          <p:cNvCxnSpPr>
            <a:stCxn id="25" idx="0"/>
            <a:endCxn id="10" idx="3"/>
          </p:cNvCxnSpPr>
          <p:nvPr/>
        </p:nvCxnSpPr>
        <p:spPr>
          <a:xfrm rot="16200000" flipV="1">
            <a:off x="4468862" y="5238775"/>
            <a:ext cx="381000" cy="55562"/>
          </a:xfrm>
          <a:prstGeom prst="straightConnector1">
            <a:avLst/>
          </a:prstGeom>
          <a:noFill/>
          <a:ln w="31750" cap="flat" cmpd="sng" algn="ctr">
            <a:solidFill>
              <a:srgbClr val="FF0000"/>
            </a:solidFill>
            <a:prstDash val="solid"/>
            <a:tailEnd type="arrow"/>
          </a:ln>
          <a:effectLst/>
        </p:spPr>
      </p:cxnSp>
    </p:spTree>
    <p:extLst>
      <p:ext uri="{BB962C8B-B14F-4D97-AF65-F5344CB8AC3E}">
        <p14:creationId xmlns:p14="http://schemas.microsoft.com/office/powerpoint/2010/main" val="313633545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A70C73-3148-4DBB-8EE4-7837C0FE7DA6}"/>
              </a:ext>
            </a:extLst>
          </p:cNvPr>
          <p:cNvSpPr>
            <a:spLocks noGrp="1"/>
          </p:cNvSpPr>
          <p:nvPr>
            <p:ph type="title"/>
          </p:nvPr>
        </p:nvSpPr>
        <p:spPr/>
        <p:txBody>
          <a:bodyPr/>
          <a:lstStyle/>
          <a:p>
            <a:r>
              <a:rPr lang="en-US"/>
              <a:t>Khái niệm về Mảng</a:t>
            </a:r>
            <a:endParaRPr lang="en-GB"/>
          </a:p>
        </p:txBody>
      </p:sp>
      <p:sp>
        <p:nvSpPr>
          <p:cNvPr id="6" name="Content Placeholder 5">
            <a:extLst>
              <a:ext uri="{FF2B5EF4-FFF2-40B4-BE49-F238E27FC236}">
                <a16:creationId xmlns:a16="http://schemas.microsoft.com/office/drawing/2014/main" xmlns="" id="{ED5C9F35-5DDE-4274-A326-A3579F8C98CE}"/>
              </a:ext>
            </a:extLst>
          </p:cNvPr>
          <p:cNvSpPr>
            <a:spLocks noGrp="1"/>
          </p:cNvSpPr>
          <p:nvPr>
            <p:ph idx="1"/>
          </p:nvPr>
        </p:nvSpPr>
        <p:spPr/>
        <p:txBody>
          <a:bodyPr/>
          <a:lstStyle/>
          <a:p>
            <a:r>
              <a:rPr lang="en-US"/>
              <a:t>Lợi ích của việc sử dụng mảng</a:t>
            </a:r>
          </a:p>
          <a:p>
            <a:pPr lvl="1"/>
            <a:r>
              <a:rPr lang="en-US"/>
              <a:t>Mảng là cách tốt nhất cho phép quản lý nhiều phần tử dữ liệu có cùng kiểu tại cùng một thời điểm</a:t>
            </a:r>
          </a:p>
          <a:p>
            <a:pPr lvl="1"/>
            <a:r>
              <a:rPr lang="en-US"/>
              <a:t>Mảng tạo ra sự tối ưu trong việc quản lý bộ nhớ so với việc sử dụng biến cho cùng một chức năng</a:t>
            </a:r>
          </a:p>
          <a:p>
            <a:pPr lvl="2"/>
            <a:r>
              <a:rPr lang="en-US"/>
              <a:t>Bộ nhớ có thể được gán cho mảng chỉ khi mảng thực sự được sử dụng. Do đó, bộ nhớ không bị tiêu tốn cho mảng ngay khi bạn khai báo mảng</a:t>
            </a:r>
            <a:endParaRPr lang="en-GB"/>
          </a:p>
        </p:txBody>
      </p:sp>
    </p:spTree>
    <p:extLst>
      <p:ext uri="{BB962C8B-B14F-4D97-AF65-F5344CB8AC3E}">
        <p14:creationId xmlns:p14="http://schemas.microsoft.com/office/powerpoint/2010/main" val="411391297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403FFB-E3BA-4999-8FDD-3039690F7C0C}"/>
              </a:ext>
            </a:extLst>
          </p:cNvPr>
          <p:cNvSpPr>
            <a:spLocks noGrp="1"/>
          </p:cNvSpPr>
          <p:nvPr>
            <p:ph type="title"/>
          </p:nvPr>
        </p:nvSpPr>
        <p:spPr/>
        <p:txBody>
          <a:bodyPr/>
          <a:lstStyle/>
          <a:p>
            <a:r>
              <a:rPr lang="en-US"/>
              <a:t>Cách khai báo cấp phát bộ nhớ cho Mảng</a:t>
            </a:r>
            <a:endParaRPr lang="en-GB"/>
          </a:p>
        </p:txBody>
      </p:sp>
      <p:sp>
        <p:nvSpPr>
          <p:cNvPr id="3" name="Content Placeholder 2">
            <a:extLst>
              <a:ext uri="{FF2B5EF4-FFF2-40B4-BE49-F238E27FC236}">
                <a16:creationId xmlns:a16="http://schemas.microsoft.com/office/drawing/2014/main" xmlns="" id="{67664C88-50B1-4988-938C-709BB056CD76}"/>
              </a:ext>
            </a:extLst>
          </p:cNvPr>
          <p:cNvSpPr>
            <a:spLocks noGrp="1"/>
          </p:cNvSpPr>
          <p:nvPr>
            <p:ph idx="1"/>
          </p:nvPr>
        </p:nvSpPr>
        <p:spPr/>
        <p:txBody>
          <a:bodyPr/>
          <a:lstStyle/>
          <a:p>
            <a:r>
              <a:rPr lang="en-US"/>
              <a:t>Khai báo và khởi tạo</a:t>
            </a:r>
          </a:p>
          <a:p>
            <a:pPr lvl="1"/>
            <a:r>
              <a:rPr lang="en-US"/>
              <a:t>Khai báo </a:t>
            </a:r>
            <a:r>
              <a:rPr lang="en-US">
                <a:solidFill>
                  <a:srgbClr val="C00000"/>
                </a:solidFill>
              </a:rPr>
              <a:t>không</a:t>
            </a:r>
            <a:r>
              <a:rPr lang="en-US">
                <a:solidFill>
                  <a:srgbClr val="0070C0"/>
                </a:solidFill>
              </a:rPr>
              <a:t> </a:t>
            </a:r>
            <a:r>
              <a:rPr lang="en-US">
                <a:solidFill>
                  <a:srgbClr val="0000FF"/>
                </a:solidFill>
              </a:rPr>
              <a:t>khởi tạo kích thước</a:t>
            </a:r>
            <a:r>
              <a:rPr lang="en-US">
                <a:solidFill>
                  <a:srgbClr val="0070C0"/>
                </a:solidFill>
              </a:rPr>
              <a:t> </a:t>
            </a:r>
            <a:r>
              <a:rPr lang="en-US"/>
              <a:t>và </a:t>
            </a:r>
            <a:r>
              <a:rPr lang="en-US">
                <a:solidFill>
                  <a:srgbClr val="0000FF"/>
                </a:solidFill>
              </a:rPr>
              <a:t>giá trị</a:t>
            </a:r>
          </a:p>
          <a:p>
            <a:pPr lvl="1"/>
            <a:endParaRPr lang="en-US"/>
          </a:p>
          <a:p>
            <a:pPr lvl="1"/>
            <a:endParaRPr lang="en-US"/>
          </a:p>
          <a:p>
            <a:pPr lvl="2"/>
            <a:r>
              <a:rPr lang="en-US"/>
              <a:t>Ví dụ: </a:t>
            </a:r>
            <a:r>
              <a:rPr lang="en-US">
                <a:solidFill>
                  <a:srgbClr val="FF0000"/>
                </a:solidFill>
              </a:rPr>
              <a:t>int</a:t>
            </a:r>
            <a:r>
              <a:rPr lang="en-US">
                <a:solidFill>
                  <a:srgbClr val="8000FF"/>
                </a:solidFill>
              </a:rPr>
              <a:t>[]</a:t>
            </a:r>
            <a:r>
              <a:rPr lang="en-US"/>
              <a:t> </a:t>
            </a:r>
            <a:r>
              <a:rPr lang="en-US">
                <a:solidFill>
                  <a:srgbClr val="00B050"/>
                </a:solidFill>
              </a:rPr>
              <a:t>M</a:t>
            </a:r>
            <a:r>
              <a:rPr lang="en-US"/>
              <a:t>;	hoặc </a:t>
            </a:r>
            <a:r>
              <a:rPr lang="en-US">
                <a:solidFill>
                  <a:srgbClr val="FF0000"/>
                </a:solidFill>
              </a:rPr>
              <a:t>int</a:t>
            </a:r>
            <a:r>
              <a:rPr lang="en-US"/>
              <a:t> </a:t>
            </a:r>
            <a:r>
              <a:rPr lang="en-US">
                <a:solidFill>
                  <a:srgbClr val="00B050"/>
                </a:solidFill>
              </a:rPr>
              <a:t>M</a:t>
            </a:r>
            <a:r>
              <a:rPr lang="en-US">
                <a:solidFill>
                  <a:srgbClr val="8000FF"/>
                </a:solidFill>
              </a:rPr>
              <a:t>[]</a:t>
            </a:r>
            <a:r>
              <a:rPr lang="en-US"/>
              <a:t>;</a:t>
            </a:r>
          </a:p>
          <a:p>
            <a:pPr lvl="1"/>
            <a:r>
              <a:rPr lang="en-US">
                <a:solidFill>
                  <a:srgbClr val="0000FF"/>
                </a:solidFill>
              </a:rPr>
              <a:t>Khai báo </a:t>
            </a:r>
            <a:r>
              <a:rPr lang="en-US"/>
              <a:t>và </a:t>
            </a:r>
            <a:r>
              <a:rPr lang="en-US">
                <a:solidFill>
                  <a:srgbClr val="0000FF"/>
                </a:solidFill>
              </a:rPr>
              <a:t>khởi tạo kích thước </a:t>
            </a:r>
            <a:r>
              <a:rPr lang="en-US"/>
              <a:t>nhưng </a:t>
            </a:r>
            <a:r>
              <a:rPr lang="en-US">
                <a:solidFill>
                  <a:srgbClr val="C00000"/>
                </a:solidFill>
              </a:rPr>
              <a:t>không</a:t>
            </a:r>
            <a:r>
              <a:rPr lang="en-US"/>
              <a:t> có giá trị ban đầu</a:t>
            </a:r>
          </a:p>
          <a:p>
            <a:pPr lvl="1"/>
            <a:endParaRPr lang="en-US"/>
          </a:p>
          <a:p>
            <a:pPr lvl="1"/>
            <a:endParaRPr lang="en-US"/>
          </a:p>
          <a:p>
            <a:pPr lvl="2"/>
            <a:r>
              <a:rPr lang="en-US"/>
              <a:t>Ví dụ: </a:t>
            </a:r>
            <a:r>
              <a:rPr lang="en-US">
                <a:solidFill>
                  <a:srgbClr val="FF0000"/>
                </a:solidFill>
              </a:rPr>
              <a:t>int</a:t>
            </a:r>
            <a:r>
              <a:rPr lang="en-US">
                <a:solidFill>
                  <a:srgbClr val="8000FF"/>
                </a:solidFill>
              </a:rPr>
              <a:t>[]</a:t>
            </a:r>
            <a:r>
              <a:rPr lang="en-US"/>
              <a:t> </a:t>
            </a:r>
            <a:r>
              <a:rPr lang="en-US">
                <a:solidFill>
                  <a:srgbClr val="00B050"/>
                </a:solidFill>
              </a:rPr>
              <a:t>a= new </a:t>
            </a:r>
            <a:r>
              <a:rPr lang="en-US">
                <a:solidFill>
                  <a:srgbClr val="FF0000"/>
                </a:solidFill>
              </a:rPr>
              <a:t>int[5];	 int</a:t>
            </a:r>
            <a:r>
              <a:rPr lang="en-US"/>
              <a:t> </a:t>
            </a:r>
            <a:r>
              <a:rPr lang="en-US">
                <a:solidFill>
                  <a:srgbClr val="00B050"/>
                </a:solidFill>
              </a:rPr>
              <a:t>a</a:t>
            </a:r>
            <a:r>
              <a:rPr lang="en-US">
                <a:solidFill>
                  <a:srgbClr val="8000FF"/>
                </a:solidFill>
              </a:rPr>
              <a:t> [] </a:t>
            </a:r>
            <a:r>
              <a:rPr lang="en-US">
                <a:solidFill>
                  <a:srgbClr val="00B050"/>
                </a:solidFill>
              </a:rPr>
              <a:t>= new </a:t>
            </a:r>
            <a:r>
              <a:rPr lang="en-US">
                <a:solidFill>
                  <a:srgbClr val="FF0000"/>
                </a:solidFill>
              </a:rPr>
              <a:t>int[5];</a:t>
            </a:r>
            <a:endParaRPr lang="en-GB">
              <a:solidFill>
                <a:srgbClr val="FF0000"/>
              </a:solidFill>
            </a:endParaRPr>
          </a:p>
        </p:txBody>
      </p:sp>
      <p:sp>
        <p:nvSpPr>
          <p:cNvPr id="4" name="Date Placeholder 3">
            <a:extLst>
              <a:ext uri="{FF2B5EF4-FFF2-40B4-BE49-F238E27FC236}">
                <a16:creationId xmlns:a16="http://schemas.microsoft.com/office/drawing/2014/main" xmlns="" id="{119239D1-243D-493D-B6E6-3FAF0CFD420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18B8031-0D0D-4328-8D98-AA7ACD6B036C}"/>
              </a:ext>
            </a:extLst>
          </p:cNvPr>
          <p:cNvSpPr>
            <a:spLocks noGrp="1"/>
          </p:cNvSpPr>
          <p:nvPr>
            <p:ph type="sldNum" sz="quarter" idx="11"/>
          </p:nvPr>
        </p:nvSpPr>
        <p:spPr/>
        <p:txBody>
          <a:bodyPr/>
          <a:lstStyle/>
          <a:p>
            <a:pPr>
              <a:defRPr/>
            </a:pPr>
            <a:fld id="{812A3249-7FF3-4311-A461-F791DB37E44E}" type="slidenum">
              <a:rPr lang="en-US" altLang="en-US" smtClean="0"/>
              <a:pPr>
                <a:defRPr/>
              </a:pPr>
              <a:t>158</a:t>
            </a:fld>
            <a:endParaRPr lang="en-US" altLang="en-US"/>
          </a:p>
        </p:txBody>
      </p:sp>
      <p:sp>
        <p:nvSpPr>
          <p:cNvPr id="6" name="TextBox 5">
            <a:extLst>
              <a:ext uri="{FF2B5EF4-FFF2-40B4-BE49-F238E27FC236}">
                <a16:creationId xmlns:a16="http://schemas.microsoft.com/office/drawing/2014/main" xmlns="" id="{79D1B6E7-C32E-46BF-805E-0B79DA8A0B17}"/>
              </a:ext>
            </a:extLst>
          </p:cNvPr>
          <p:cNvSpPr txBox="1"/>
          <p:nvPr/>
        </p:nvSpPr>
        <p:spPr>
          <a:xfrm>
            <a:off x="2051720" y="2160729"/>
            <a:ext cx="3429785"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FF0000"/>
                </a:solidFill>
                <a:effectLst>
                  <a:outerShdw blurRad="38100" dist="38100" dir="2700000" algn="tl">
                    <a:srgbClr val="000000">
                      <a:alpha val="43137"/>
                    </a:srgbClr>
                  </a:outerShdw>
                </a:effectLst>
              </a:rPr>
              <a:t>Kiểudữliệu</a:t>
            </a:r>
            <a:r>
              <a:rPr lang="en-US" sz="2500" b="1">
                <a:solidFill>
                  <a:srgbClr val="7030A0"/>
                </a:solidFill>
                <a:effectLst>
                  <a:outerShdw blurRad="38100" dist="38100" dir="2700000" algn="tl">
                    <a:srgbClr val="000000">
                      <a:alpha val="43137"/>
                    </a:srgbClr>
                  </a:outerShdw>
                </a:effectLst>
              </a:rPr>
              <a:t>[]</a:t>
            </a:r>
            <a:r>
              <a:rPr lang="en-US" sz="2500" b="1">
                <a:solidFill>
                  <a:srgbClr val="FF0000"/>
                </a:solidFill>
                <a:effectLst>
                  <a:outerShdw blurRad="38100" dist="38100" dir="2700000" algn="tl">
                    <a:srgbClr val="000000">
                      <a:alpha val="43137"/>
                    </a:srgbClr>
                  </a:outerShdw>
                </a:effectLst>
              </a:rPr>
              <a:t> </a:t>
            </a:r>
            <a:r>
              <a:rPr lang="en-US" sz="2500" b="1">
                <a:solidFill>
                  <a:srgbClr val="00B050"/>
                </a:solidFill>
                <a:effectLst>
                  <a:outerShdw blurRad="38100" dist="38100" dir="2700000" algn="tl">
                    <a:srgbClr val="000000">
                      <a:alpha val="43137"/>
                    </a:srgbClr>
                  </a:outerShdw>
                </a:effectLst>
              </a:rPr>
              <a:t>TênMảng</a:t>
            </a:r>
            <a:r>
              <a:rPr lang="en-US" sz="2500"/>
              <a:t>;</a:t>
            </a:r>
          </a:p>
          <a:p>
            <a:r>
              <a:rPr lang="en-US" sz="2500" b="1">
                <a:solidFill>
                  <a:srgbClr val="FF0000"/>
                </a:solidFill>
                <a:effectLst>
                  <a:outerShdw blurRad="38100" dist="38100" dir="2700000" algn="tl">
                    <a:srgbClr val="000000">
                      <a:alpha val="43137"/>
                    </a:srgbClr>
                  </a:outerShdw>
                </a:effectLst>
              </a:rPr>
              <a:t>Kiểudữliệu </a:t>
            </a:r>
            <a:r>
              <a:rPr lang="en-US" sz="2500" b="1">
                <a:solidFill>
                  <a:srgbClr val="00B050"/>
                </a:solidFill>
                <a:effectLst>
                  <a:outerShdw blurRad="38100" dist="38100" dir="2700000" algn="tl">
                    <a:srgbClr val="000000">
                      <a:alpha val="43137"/>
                    </a:srgbClr>
                  </a:outerShdw>
                </a:effectLst>
              </a:rPr>
              <a:t>TênMảng</a:t>
            </a:r>
            <a:r>
              <a:rPr lang="en-US" sz="2500" b="1">
                <a:solidFill>
                  <a:srgbClr val="7030A0"/>
                </a:solidFill>
                <a:effectLst>
                  <a:outerShdw blurRad="38100" dist="38100" dir="2700000" algn="tl">
                    <a:srgbClr val="000000">
                      <a:alpha val="43137"/>
                    </a:srgbClr>
                  </a:outerShdw>
                </a:effectLst>
              </a:rPr>
              <a:t>[]</a:t>
            </a:r>
            <a:r>
              <a:rPr lang="en-US" sz="2500"/>
              <a:t>;</a:t>
            </a:r>
            <a:endParaRPr lang="en-GB" sz="2500"/>
          </a:p>
        </p:txBody>
      </p:sp>
      <p:sp>
        <p:nvSpPr>
          <p:cNvPr id="7" name="TextBox 6">
            <a:extLst>
              <a:ext uri="{FF2B5EF4-FFF2-40B4-BE49-F238E27FC236}">
                <a16:creationId xmlns:a16="http://schemas.microsoft.com/office/drawing/2014/main" xmlns="" id="{388C8878-0A9C-46C3-9594-9F47C72C0B35}"/>
              </a:ext>
            </a:extLst>
          </p:cNvPr>
          <p:cNvSpPr txBox="1"/>
          <p:nvPr/>
        </p:nvSpPr>
        <p:spPr>
          <a:xfrm>
            <a:off x="1045273" y="4561156"/>
            <a:ext cx="7722627"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FF0000"/>
                </a:solidFill>
                <a:effectLst>
                  <a:outerShdw blurRad="38100" dist="38100" dir="2700000" algn="tl">
                    <a:srgbClr val="000000">
                      <a:alpha val="43137"/>
                    </a:srgbClr>
                  </a:outerShdw>
                </a:effectLst>
              </a:rPr>
              <a:t>Kiểudữliệu</a:t>
            </a:r>
            <a:r>
              <a:rPr lang="en-US" sz="2500" b="1">
                <a:solidFill>
                  <a:srgbClr val="7030A0"/>
                </a:solidFill>
                <a:effectLst>
                  <a:outerShdw blurRad="38100" dist="38100" dir="2700000" algn="tl">
                    <a:srgbClr val="000000">
                      <a:alpha val="43137"/>
                    </a:srgbClr>
                  </a:outerShdw>
                </a:effectLst>
              </a:rPr>
              <a:t>[]</a:t>
            </a:r>
            <a:r>
              <a:rPr lang="en-US" sz="2500" b="1">
                <a:solidFill>
                  <a:srgbClr val="FF0000"/>
                </a:solidFill>
                <a:effectLst>
                  <a:outerShdw blurRad="38100" dist="38100" dir="2700000" algn="tl">
                    <a:srgbClr val="000000">
                      <a:alpha val="43137"/>
                    </a:srgbClr>
                  </a:outerShdw>
                </a:effectLst>
              </a:rPr>
              <a:t> </a:t>
            </a:r>
            <a:r>
              <a:rPr lang="en-US" sz="2500" b="1">
                <a:solidFill>
                  <a:srgbClr val="00B050"/>
                </a:solidFill>
                <a:effectLst>
                  <a:outerShdw blurRad="38100" dist="38100" dir="2700000" algn="tl">
                    <a:srgbClr val="000000">
                      <a:alpha val="43137"/>
                    </a:srgbClr>
                  </a:outerShdw>
                </a:effectLst>
              </a:rPr>
              <a:t>TênMảng = new </a:t>
            </a:r>
            <a:r>
              <a:rPr lang="en-US" sz="2500" b="1">
                <a:solidFill>
                  <a:srgbClr val="FF0000"/>
                </a:solidFill>
                <a:effectLst>
                  <a:outerShdw blurRad="38100" dist="38100" dir="2700000" algn="tl">
                    <a:srgbClr val="000000">
                      <a:alpha val="43137"/>
                    </a:srgbClr>
                  </a:outerShdw>
                </a:effectLst>
              </a:rPr>
              <a:t>Kiểudữliệu</a:t>
            </a:r>
            <a:r>
              <a:rPr lang="en-US" sz="2500" b="1">
                <a:solidFill>
                  <a:srgbClr val="7030A0"/>
                </a:solidFill>
                <a:effectLst>
                  <a:outerShdw blurRad="38100" dist="38100" dir="2700000" algn="tl">
                    <a:srgbClr val="000000">
                      <a:alpha val="43137"/>
                    </a:srgbClr>
                  </a:outerShdw>
                </a:effectLst>
              </a:rPr>
              <a:t>[Số phần tử]</a:t>
            </a:r>
            <a:r>
              <a:rPr lang="en-US" sz="2500" b="1">
                <a:solidFill>
                  <a:srgbClr val="00B050"/>
                </a:solidFill>
                <a:effectLst>
                  <a:outerShdw blurRad="38100" dist="38100" dir="2700000" algn="tl">
                    <a:srgbClr val="000000">
                      <a:alpha val="43137"/>
                    </a:srgbClr>
                  </a:outerShdw>
                </a:effectLst>
              </a:rPr>
              <a:t> </a:t>
            </a:r>
            <a:r>
              <a:rPr lang="en-US" sz="2500"/>
              <a:t>;</a:t>
            </a:r>
          </a:p>
          <a:p>
            <a:r>
              <a:rPr lang="en-US" sz="2500" b="1">
                <a:solidFill>
                  <a:srgbClr val="FF0000"/>
                </a:solidFill>
                <a:effectLst>
                  <a:outerShdw blurRad="38100" dist="38100" dir="2700000" algn="tl">
                    <a:srgbClr val="000000">
                      <a:alpha val="43137"/>
                    </a:srgbClr>
                  </a:outerShdw>
                </a:effectLst>
              </a:rPr>
              <a:t>Kiểudữliệu </a:t>
            </a:r>
            <a:r>
              <a:rPr lang="en-US" sz="2500" b="1">
                <a:solidFill>
                  <a:srgbClr val="00B050"/>
                </a:solidFill>
                <a:effectLst>
                  <a:outerShdw blurRad="38100" dist="38100" dir="2700000" algn="tl">
                    <a:srgbClr val="000000">
                      <a:alpha val="43137"/>
                    </a:srgbClr>
                  </a:outerShdw>
                </a:effectLst>
              </a:rPr>
              <a:t>TênMảng</a:t>
            </a:r>
            <a:r>
              <a:rPr lang="en-US" sz="2500" b="1">
                <a:solidFill>
                  <a:srgbClr val="7030A0"/>
                </a:solidFill>
                <a:effectLst>
                  <a:outerShdw blurRad="38100" dist="38100" dir="2700000" algn="tl">
                    <a:srgbClr val="000000">
                      <a:alpha val="43137"/>
                    </a:srgbClr>
                  </a:outerShdw>
                </a:effectLst>
              </a:rPr>
              <a:t>[] = </a:t>
            </a:r>
            <a:r>
              <a:rPr lang="en-US" sz="2500" b="1">
                <a:solidFill>
                  <a:srgbClr val="00B050"/>
                </a:solidFill>
                <a:effectLst>
                  <a:outerShdw blurRad="38100" dist="38100" dir="2700000" algn="tl">
                    <a:srgbClr val="000000">
                      <a:alpha val="43137"/>
                    </a:srgbClr>
                  </a:outerShdw>
                </a:effectLst>
              </a:rPr>
              <a:t>new </a:t>
            </a:r>
            <a:r>
              <a:rPr lang="en-US" sz="2500" b="1">
                <a:solidFill>
                  <a:srgbClr val="FF0000"/>
                </a:solidFill>
                <a:effectLst>
                  <a:outerShdw blurRad="38100" dist="38100" dir="2700000" algn="tl">
                    <a:srgbClr val="000000">
                      <a:alpha val="43137"/>
                    </a:srgbClr>
                  </a:outerShdw>
                </a:effectLst>
              </a:rPr>
              <a:t>Kiểudữliệu</a:t>
            </a:r>
            <a:r>
              <a:rPr lang="en-US" sz="2500" b="1">
                <a:solidFill>
                  <a:srgbClr val="7030A0"/>
                </a:solidFill>
                <a:effectLst>
                  <a:outerShdw blurRad="38100" dist="38100" dir="2700000" algn="tl">
                    <a:srgbClr val="000000">
                      <a:alpha val="43137"/>
                    </a:srgbClr>
                  </a:outerShdw>
                </a:effectLst>
              </a:rPr>
              <a:t>[Số phần tử]</a:t>
            </a:r>
            <a:r>
              <a:rPr lang="en-US" sz="2500" b="1">
                <a:solidFill>
                  <a:srgbClr val="00B050"/>
                </a:solidFill>
                <a:effectLst>
                  <a:outerShdw blurRad="38100" dist="38100" dir="2700000" algn="tl">
                    <a:srgbClr val="000000">
                      <a:alpha val="43137"/>
                    </a:srgbClr>
                  </a:outerShdw>
                </a:effectLst>
              </a:rPr>
              <a:t> </a:t>
            </a:r>
            <a:r>
              <a:rPr lang="en-US" sz="2500"/>
              <a:t>;</a:t>
            </a:r>
          </a:p>
        </p:txBody>
      </p:sp>
    </p:spTree>
    <p:extLst>
      <p:ext uri="{BB962C8B-B14F-4D97-AF65-F5344CB8AC3E}">
        <p14:creationId xmlns:p14="http://schemas.microsoft.com/office/powerpoint/2010/main" val="375130511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403FFB-E3BA-4999-8FDD-3039690F7C0C}"/>
              </a:ext>
            </a:extLst>
          </p:cNvPr>
          <p:cNvSpPr>
            <a:spLocks noGrp="1"/>
          </p:cNvSpPr>
          <p:nvPr>
            <p:ph type="title"/>
          </p:nvPr>
        </p:nvSpPr>
        <p:spPr/>
        <p:txBody>
          <a:bodyPr/>
          <a:lstStyle/>
          <a:p>
            <a:r>
              <a:rPr lang="en-US"/>
              <a:t>Cách khai báo cấp phát bộ nhớ cho Mảng</a:t>
            </a:r>
            <a:endParaRPr lang="en-GB"/>
          </a:p>
        </p:txBody>
      </p:sp>
      <p:sp>
        <p:nvSpPr>
          <p:cNvPr id="3" name="Content Placeholder 2">
            <a:extLst>
              <a:ext uri="{FF2B5EF4-FFF2-40B4-BE49-F238E27FC236}">
                <a16:creationId xmlns:a16="http://schemas.microsoft.com/office/drawing/2014/main" xmlns="" id="{67664C88-50B1-4988-938C-709BB056CD76}"/>
              </a:ext>
            </a:extLst>
          </p:cNvPr>
          <p:cNvSpPr>
            <a:spLocks noGrp="1"/>
          </p:cNvSpPr>
          <p:nvPr>
            <p:ph idx="1"/>
          </p:nvPr>
        </p:nvSpPr>
        <p:spPr>
          <a:xfrm>
            <a:off x="609600" y="1091971"/>
            <a:ext cx="8220075" cy="5248275"/>
          </a:xfrm>
        </p:spPr>
        <p:txBody>
          <a:bodyPr/>
          <a:lstStyle/>
          <a:p>
            <a:r>
              <a:rPr lang="en-US"/>
              <a:t>Khai báo và khởi tạo</a:t>
            </a:r>
          </a:p>
          <a:p>
            <a:pPr lvl="1"/>
            <a:r>
              <a:rPr lang="en-US"/>
              <a:t>Khai báo </a:t>
            </a:r>
            <a:r>
              <a:rPr lang="en-US">
                <a:solidFill>
                  <a:srgbClr val="C00000"/>
                </a:solidFill>
              </a:rPr>
              <a:t>có</a:t>
            </a:r>
            <a:r>
              <a:rPr lang="en-US">
                <a:solidFill>
                  <a:srgbClr val="0070C0"/>
                </a:solidFill>
              </a:rPr>
              <a:t> </a:t>
            </a:r>
            <a:r>
              <a:rPr lang="en-US">
                <a:solidFill>
                  <a:srgbClr val="0000FF"/>
                </a:solidFill>
              </a:rPr>
              <a:t>khởi tạo kích thước</a:t>
            </a:r>
            <a:r>
              <a:rPr lang="en-US">
                <a:solidFill>
                  <a:srgbClr val="0070C0"/>
                </a:solidFill>
              </a:rPr>
              <a:t> </a:t>
            </a:r>
            <a:r>
              <a:rPr lang="en-US"/>
              <a:t>và </a:t>
            </a:r>
            <a:r>
              <a:rPr lang="en-US">
                <a:solidFill>
                  <a:srgbClr val="0000FF"/>
                </a:solidFill>
              </a:rPr>
              <a:t>giá trị ban đầu</a:t>
            </a:r>
          </a:p>
          <a:p>
            <a:pPr lvl="1"/>
            <a:endParaRPr lang="en-US">
              <a:solidFill>
                <a:srgbClr val="0000FF"/>
              </a:solidFill>
            </a:endParaRPr>
          </a:p>
          <a:p>
            <a:pPr lvl="1"/>
            <a:endParaRPr lang="en-US">
              <a:solidFill>
                <a:srgbClr val="0000FF"/>
              </a:solidFill>
            </a:endParaRPr>
          </a:p>
          <a:p>
            <a:pPr lvl="1"/>
            <a:r>
              <a:rPr lang="en-US">
                <a:solidFill>
                  <a:srgbClr val="0000FF"/>
                </a:solidFill>
              </a:rPr>
              <a:t>Hoặc</a:t>
            </a:r>
          </a:p>
          <a:p>
            <a:pPr lvl="1"/>
            <a:endParaRPr lang="en-US">
              <a:solidFill>
                <a:srgbClr val="0000FF"/>
              </a:solidFill>
            </a:endParaRPr>
          </a:p>
          <a:p>
            <a:pPr lvl="1"/>
            <a:endParaRPr lang="en-US">
              <a:solidFill>
                <a:srgbClr val="0000FF"/>
              </a:solidFill>
            </a:endParaRPr>
          </a:p>
          <a:p>
            <a:pPr lvl="1"/>
            <a:r>
              <a:rPr lang="en-US">
                <a:solidFill>
                  <a:srgbClr val="0000FF"/>
                </a:solidFill>
              </a:rPr>
              <a:t>Ví dụ:	</a:t>
            </a:r>
            <a:r>
              <a:rPr lang="en-US">
                <a:solidFill>
                  <a:srgbClr val="FF0000"/>
                </a:solidFill>
              </a:rPr>
              <a:t>int</a:t>
            </a:r>
            <a:r>
              <a:rPr lang="en-US">
                <a:solidFill>
                  <a:srgbClr val="8000FF"/>
                </a:solidFill>
              </a:rPr>
              <a:t>[]</a:t>
            </a:r>
            <a:r>
              <a:rPr lang="en-US"/>
              <a:t> </a:t>
            </a:r>
            <a:r>
              <a:rPr lang="en-US">
                <a:solidFill>
                  <a:srgbClr val="00B050"/>
                </a:solidFill>
              </a:rPr>
              <a:t>a= new </a:t>
            </a:r>
            <a:r>
              <a:rPr lang="en-US">
                <a:solidFill>
                  <a:srgbClr val="FF0000"/>
                </a:solidFill>
              </a:rPr>
              <a:t>int[]</a:t>
            </a:r>
            <a:r>
              <a:rPr lang="en-US"/>
              <a:t>{2,10,4,8,5}</a:t>
            </a:r>
            <a:r>
              <a:rPr lang="en-US">
                <a:solidFill>
                  <a:srgbClr val="FF0000"/>
                </a:solidFill>
              </a:rPr>
              <a:t>;	 </a:t>
            </a:r>
          </a:p>
          <a:p>
            <a:pPr marL="457200" lvl="1" indent="0">
              <a:buNone/>
            </a:pPr>
            <a:r>
              <a:rPr lang="en-US">
                <a:solidFill>
                  <a:srgbClr val="FF0000"/>
                </a:solidFill>
              </a:rPr>
              <a:t>int</a:t>
            </a:r>
            <a:r>
              <a:rPr lang="en-US">
                <a:solidFill>
                  <a:srgbClr val="8000FF"/>
                </a:solidFill>
              </a:rPr>
              <a:t>[]</a:t>
            </a:r>
            <a:r>
              <a:rPr lang="en-US"/>
              <a:t> </a:t>
            </a:r>
            <a:r>
              <a:rPr lang="en-US">
                <a:solidFill>
                  <a:srgbClr val="00B050"/>
                </a:solidFill>
              </a:rPr>
              <a:t>a</a:t>
            </a:r>
            <a:r>
              <a:rPr lang="en-US">
                <a:solidFill>
                  <a:srgbClr val="8000FF"/>
                </a:solidFill>
              </a:rPr>
              <a:t> </a:t>
            </a:r>
            <a:r>
              <a:rPr lang="en-US">
                <a:solidFill>
                  <a:srgbClr val="00B050"/>
                </a:solidFill>
              </a:rPr>
              <a:t>=</a:t>
            </a:r>
            <a:r>
              <a:rPr lang="en-US">
                <a:solidFill>
                  <a:srgbClr val="FF0000"/>
                </a:solidFill>
              </a:rPr>
              <a:t> </a:t>
            </a:r>
            <a:r>
              <a:rPr lang="en-US"/>
              <a:t>{2,10,4,8,5}</a:t>
            </a:r>
            <a:r>
              <a:rPr lang="en-US">
                <a:solidFill>
                  <a:srgbClr val="FF0000"/>
                </a:solidFill>
              </a:rPr>
              <a:t>;	</a:t>
            </a:r>
          </a:p>
          <a:p>
            <a:pPr marL="457200" lvl="1" indent="0">
              <a:buNone/>
            </a:pPr>
            <a:r>
              <a:rPr lang="en-US">
                <a:solidFill>
                  <a:srgbClr val="FF0000"/>
                </a:solidFill>
              </a:rPr>
              <a:t>String</a:t>
            </a:r>
            <a:r>
              <a:rPr lang="en-US">
                <a:solidFill>
                  <a:srgbClr val="8000FF"/>
                </a:solidFill>
              </a:rPr>
              <a:t>[]</a:t>
            </a:r>
            <a:r>
              <a:rPr lang="en-US"/>
              <a:t> b</a:t>
            </a:r>
            <a:r>
              <a:rPr lang="en-US">
                <a:solidFill>
                  <a:srgbClr val="8000FF"/>
                </a:solidFill>
              </a:rPr>
              <a:t> </a:t>
            </a:r>
            <a:r>
              <a:rPr lang="en-US">
                <a:solidFill>
                  <a:srgbClr val="00B050"/>
                </a:solidFill>
              </a:rPr>
              <a:t>=</a:t>
            </a:r>
            <a:r>
              <a:rPr lang="en-US">
                <a:solidFill>
                  <a:srgbClr val="FF0000"/>
                </a:solidFill>
              </a:rPr>
              <a:t> </a:t>
            </a:r>
            <a:r>
              <a:rPr lang="en-US"/>
              <a:t>{“Happy”,”New”,”Year”}</a:t>
            </a:r>
            <a:r>
              <a:rPr lang="en-US">
                <a:solidFill>
                  <a:srgbClr val="FF0000"/>
                </a:solidFill>
              </a:rPr>
              <a:t>;</a:t>
            </a:r>
            <a:endParaRPr lang="en-US"/>
          </a:p>
          <a:p>
            <a:pPr marL="457200" lvl="1" indent="0">
              <a:buNone/>
            </a:pPr>
            <a:endParaRPr lang="en-US"/>
          </a:p>
          <a:p>
            <a:pPr lvl="1"/>
            <a:endParaRPr lang="en-US"/>
          </a:p>
          <a:p>
            <a:pPr lvl="1"/>
            <a:endParaRPr lang="en-US"/>
          </a:p>
          <a:p>
            <a:pPr lvl="1"/>
            <a:endParaRPr lang="en-US"/>
          </a:p>
        </p:txBody>
      </p:sp>
      <p:sp>
        <p:nvSpPr>
          <p:cNvPr id="4" name="Date Placeholder 3">
            <a:extLst>
              <a:ext uri="{FF2B5EF4-FFF2-40B4-BE49-F238E27FC236}">
                <a16:creationId xmlns:a16="http://schemas.microsoft.com/office/drawing/2014/main" xmlns="" id="{119239D1-243D-493D-B6E6-3FAF0CFD420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18B8031-0D0D-4328-8D98-AA7ACD6B036C}"/>
              </a:ext>
            </a:extLst>
          </p:cNvPr>
          <p:cNvSpPr>
            <a:spLocks noGrp="1"/>
          </p:cNvSpPr>
          <p:nvPr>
            <p:ph type="sldNum" sz="quarter" idx="11"/>
          </p:nvPr>
        </p:nvSpPr>
        <p:spPr/>
        <p:txBody>
          <a:bodyPr/>
          <a:lstStyle/>
          <a:p>
            <a:pPr>
              <a:defRPr/>
            </a:pPr>
            <a:fld id="{812A3249-7FF3-4311-A461-F791DB37E44E}" type="slidenum">
              <a:rPr lang="en-US" altLang="en-US" smtClean="0"/>
              <a:pPr>
                <a:defRPr/>
              </a:pPr>
              <a:t>159</a:t>
            </a:fld>
            <a:endParaRPr lang="en-US" altLang="en-US"/>
          </a:p>
        </p:txBody>
      </p:sp>
      <p:sp>
        <p:nvSpPr>
          <p:cNvPr id="7" name="TextBox 6">
            <a:extLst>
              <a:ext uri="{FF2B5EF4-FFF2-40B4-BE49-F238E27FC236}">
                <a16:creationId xmlns:a16="http://schemas.microsoft.com/office/drawing/2014/main" xmlns="" id="{388C8878-0A9C-46C3-9594-9F47C72C0B35}"/>
              </a:ext>
            </a:extLst>
          </p:cNvPr>
          <p:cNvSpPr txBox="1"/>
          <p:nvPr/>
        </p:nvSpPr>
        <p:spPr>
          <a:xfrm>
            <a:off x="1273168" y="2168860"/>
            <a:ext cx="6140464"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FF0000"/>
                </a:solidFill>
                <a:effectLst>
                  <a:outerShdw blurRad="38100" dist="38100" dir="2700000" algn="tl">
                    <a:srgbClr val="000000">
                      <a:alpha val="43137"/>
                    </a:srgbClr>
                  </a:outerShdw>
                </a:effectLst>
              </a:rPr>
              <a:t>Kiểudữliệu</a:t>
            </a:r>
            <a:r>
              <a:rPr lang="en-US" sz="2500" b="1">
                <a:solidFill>
                  <a:srgbClr val="7030A0"/>
                </a:solidFill>
                <a:effectLst>
                  <a:outerShdw blurRad="38100" dist="38100" dir="2700000" algn="tl">
                    <a:srgbClr val="000000">
                      <a:alpha val="43137"/>
                    </a:srgbClr>
                  </a:outerShdw>
                </a:effectLst>
              </a:rPr>
              <a:t>[]</a:t>
            </a:r>
            <a:r>
              <a:rPr lang="en-US" sz="2500" b="1">
                <a:solidFill>
                  <a:srgbClr val="FF0000"/>
                </a:solidFill>
                <a:effectLst>
                  <a:outerShdw blurRad="38100" dist="38100" dir="2700000" algn="tl">
                    <a:srgbClr val="000000">
                      <a:alpha val="43137"/>
                    </a:srgbClr>
                  </a:outerShdw>
                </a:effectLst>
              </a:rPr>
              <a:t> </a:t>
            </a:r>
            <a:r>
              <a:rPr lang="en-US" sz="2500" b="1">
                <a:solidFill>
                  <a:srgbClr val="00B050"/>
                </a:solidFill>
                <a:effectLst>
                  <a:outerShdw blurRad="38100" dist="38100" dir="2700000" algn="tl">
                    <a:srgbClr val="000000">
                      <a:alpha val="43137"/>
                    </a:srgbClr>
                  </a:outerShdw>
                </a:effectLst>
              </a:rPr>
              <a:t>TênMảng = new </a:t>
            </a:r>
            <a:r>
              <a:rPr lang="en-US" sz="2500" b="1">
                <a:solidFill>
                  <a:srgbClr val="FF0000"/>
                </a:solidFill>
                <a:effectLst>
                  <a:outerShdw blurRad="38100" dist="38100" dir="2700000" algn="tl">
                    <a:srgbClr val="000000">
                      <a:alpha val="43137"/>
                    </a:srgbClr>
                  </a:outerShdw>
                </a:effectLst>
              </a:rPr>
              <a:t>Kiểudữliệu</a:t>
            </a:r>
            <a:r>
              <a:rPr lang="en-US" sz="2500" b="1">
                <a:solidFill>
                  <a:srgbClr val="7030A0"/>
                </a:solidFill>
                <a:effectLst>
                  <a:outerShdw blurRad="38100" dist="38100" dir="2700000" algn="tl">
                    <a:srgbClr val="000000">
                      <a:alpha val="43137"/>
                    </a:srgbClr>
                  </a:outerShdw>
                </a:effectLst>
              </a:rPr>
              <a:t>[]</a:t>
            </a:r>
            <a:r>
              <a:rPr lang="en-US" sz="2500" b="1">
                <a:solidFill>
                  <a:srgbClr val="00B050"/>
                </a:solidFill>
                <a:effectLst>
                  <a:outerShdw blurRad="38100" dist="38100" dir="2700000" algn="tl">
                    <a:srgbClr val="000000">
                      <a:alpha val="43137"/>
                    </a:srgbClr>
                  </a:outerShdw>
                </a:effectLst>
              </a:rPr>
              <a:t> </a:t>
            </a:r>
          </a:p>
          <a:p>
            <a:r>
              <a:rPr lang="en-US" sz="2500" b="1">
                <a:solidFill>
                  <a:srgbClr val="002060"/>
                </a:solidFill>
                <a:effectLst>
                  <a:outerShdw blurRad="38100" dist="38100" dir="2700000" algn="tl">
                    <a:srgbClr val="000000">
                      <a:alpha val="43137"/>
                    </a:srgbClr>
                  </a:outerShdw>
                </a:effectLst>
              </a:rPr>
              <a:t>{giá trị 1, giá trị 2, giá trị 3….};</a:t>
            </a:r>
            <a:endParaRPr lang="en-US" sz="2500"/>
          </a:p>
        </p:txBody>
      </p:sp>
      <p:sp>
        <p:nvSpPr>
          <p:cNvPr id="8" name="TextBox 7">
            <a:extLst>
              <a:ext uri="{FF2B5EF4-FFF2-40B4-BE49-F238E27FC236}">
                <a16:creationId xmlns:a16="http://schemas.microsoft.com/office/drawing/2014/main" xmlns="" id="{11140C34-AEC7-411E-BFE4-94ED1C294AB6}"/>
              </a:ext>
            </a:extLst>
          </p:cNvPr>
          <p:cNvSpPr txBox="1"/>
          <p:nvPr/>
        </p:nvSpPr>
        <p:spPr>
          <a:xfrm>
            <a:off x="1273168" y="3805614"/>
            <a:ext cx="4479111"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FF0000"/>
                </a:solidFill>
                <a:effectLst>
                  <a:outerShdw blurRad="38100" dist="38100" dir="2700000" algn="tl">
                    <a:srgbClr val="000000">
                      <a:alpha val="43137"/>
                    </a:srgbClr>
                  </a:outerShdw>
                </a:effectLst>
              </a:rPr>
              <a:t>Kiểudữliệu </a:t>
            </a:r>
            <a:r>
              <a:rPr lang="en-US" sz="2500" b="1">
                <a:solidFill>
                  <a:srgbClr val="00B050"/>
                </a:solidFill>
                <a:effectLst>
                  <a:outerShdw blurRad="38100" dist="38100" dir="2700000" algn="tl">
                    <a:srgbClr val="000000">
                      <a:alpha val="43137"/>
                    </a:srgbClr>
                  </a:outerShdw>
                </a:effectLst>
              </a:rPr>
              <a:t>TênMảng</a:t>
            </a:r>
            <a:r>
              <a:rPr lang="en-US" sz="2500" b="1">
                <a:solidFill>
                  <a:srgbClr val="7030A0"/>
                </a:solidFill>
                <a:effectLst>
                  <a:outerShdw blurRad="38100" dist="38100" dir="2700000" algn="tl">
                    <a:srgbClr val="000000">
                      <a:alpha val="43137"/>
                    </a:srgbClr>
                  </a:outerShdw>
                </a:effectLst>
              </a:rPr>
              <a:t> []</a:t>
            </a:r>
            <a:r>
              <a:rPr lang="en-US" sz="2500" b="1">
                <a:solidFill>
                  <a:srgbClr val="00B050"/>
                </a:solidFill>
                <a:effectLst>
                  <a:outerShdw blurRad="38100" dist="38100" dir="2700000" algn="tl">
                    <a:srgbClr val="000000">
                      <a:alpha val="43137"/>
                    </a:srgbClr>
                  </a:outerShdw>
                </a:effectLst>
              </a:rPr>
              <a:t> =</a:t>
            </a:r>
          </a:p>
          <a:p>
            <a:r>
              <a:rPr lang="en-US" sz="2500" b="1">
                <a:solidFill>
                  <a:srgbClr val="002060"/>
                </a:solidFill>
                <a:effectLst>
                  <a:outerShdw blurRad="38100" dist="38100" dir="2700000" algn="tl">
                    <a:srgbClr val="000000">
                      <a:alpha val="43137"/>
                    </a:srgbClr>
                  </a:outerShdw>
                </a:effectLst>
              </a:rPr>
              <a:t>{giá trị 1, giá trị 2, giá trị 3….};</a:t>
            </a:r>
            <a:endParaRPr lang="en-US" sz="2500"/>
          </a:p>
        </p:txBody>
      </p:sp>
    </p:spTree>
    <p:extLst>
      <p:ext uri="{BB962C8B-B14F-4D97-AF65-F5344CB8AC3E}">
        <p14:creationId xmlns:p14="http://schemas.microsoft.com/office/powerpoint/2010/main" val="4247771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55B3FC-2E9B-4670-BD2B-1115CFECD4CB}"/>
              </a:ext>
            </a:extLst>
          </p:cNvPr>
          <p:cNvSpPr>
            <a:spLocks noGrp="1"/>
          </p:cNvSpPr>
          <p:nvPr>
            <p:ph type="title"/>
          </p:nvPr>
        </p:nvSpPr>
        <p:spPr/>
        <p:txBody>
          <a:bodyPr/>
          <a:lstStyle/>
          <a:p>
            <a:r>
              <a:rPr lang="en-US"/>
              <a:t>Cài đặt môi trường Java </a:t>
            </a:r>
            <a:r>
              <a:rPr lang="en-US" baseline="30000">
                <a:solidFill>
                  <a:schemeClr val="bg1">
                    <a:lumMod val="65000"/>
                  </a:schemeClr>
                </a:solidFill>
              </a:rPr>
              <a:t>[6]</a:t>
            </a:r>
            <a:endParaRPr lang="en-GB"/>
          </a:p>
        </p:txBody>
      </p:sp>
      <p:sp>
        <p:nvSpPr>
          <p:cNvPr id="3" name="Content Placeholder 2">
            <a:extLst>
              <a:ext uri="{FF2B5EF4-FFF2-40B4-BE49-F238E27FC236}">
                <a16:creationId xmlns:a16="http://schemas.microsoft.com/office/drawing/2014/main" xmlns="" id="{9676B3F0-4A8D-41D4-9A2C-807B06EF7E56}"/>
              </a:ext>
            </a:extLst>
          </p:cNvPr>
          <p:cNvSpPr>
            <a:spLocks noGrp="1"/>
          </p:cNvSpPr>
          <p:nvPr>
            <p:ph idx="1"/>
          </p:nvPr>
        </p:nvSpPr>
        <p:spPr/>
        <p:txBody>
          <a:bodyPr anchor="ctr"/>
          <a:lstStyle/>
          <a:p>
            <a:r>
              <a:rPr lang="en-US"/>
              <a:t>Cài đặt JDK (Java Development Kit)</a:t>
            </a:r>
          </a:p>
          <a:p>
            <a:r>
              <a:rPr lang="en-US"/>
              <a:t>Cấu hình biến môi trường</a:t>
            </a:r>
          </a:p>
          <a:p>
            <a:r>
              <a:rPr lang="en-US"/>
              <a:t>Tạo chương trình Java đầu tiên trên eclipse</a:t>
            </a:r>
          </a:p>
          <a:p>
            <a:pPr marL="0" indent="0">
              <a:buNone/>
            </a:pPr>
            <a:endParaRPr lang="en-GB"/>
          </a:p>
        </p:txBody>
      </p:sp>
      <p:sp>
        <p:nvSpPr>
          <p:cNvPr id="4" name="Date Placeholder 3">
            <a:extLst>
              <a:ext uri="{FF2B5EF4-FFF2-40B4-BE49-F238E27FC236}">
                <a16:creationId xmlns:a16="http://schemas.microsoft.com/office/drawing/2014/main" xmlns="" id="{29668ED7-D738-4C8B-B2FF-16FDABE1E6D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FE65380C-864C-4889-B52A-A1C5146F7BE9}"/>
              </a:ext>
            </a:extLst>
          </p:cNvPr>
          <p:cNvSpPr>
            <a:spLocks noGrp="1"/>
          </p:cNvSpPr>
          <p:nvPr>
            <p:ph type="sldNum" sz="quarter" idx="11"/>
          </p:nvPr>
        </p:nvSpPr>
        <p:spPr/>
        <p:txBody>
          <a:bodyPr/>
          <a:lstStyle/>
          <a:p>
            <a:pPr>
              <a:defRPr/>
            </a:pPr>
            <a:fld id="{5F4B234B-ADCF-47EA-94FA-1884F3D26864}" type="slidenum">
              <a:rPr lang="en-US" altLang="en-US" smtClean="0"/>
              <a:pPr>
                <a:defRPr/>
              </a:pPr>
              <a:t>16</a:t>
            </a:fld>
            <a:endParaRPr lang="en-US" altLang="en-US"/>
          </a:p>
        </p:txBody>
      </p:sp>
    </p:spTree>
    <p:extLst>
      <p:ext uri="{BB962C8B-B14F-4D97-AF65-F5344CB8AC3E}">
        <p14:creationId xmlns:p14="http://schemas.microsoft.com/office/powerpoint/2010/main" val="512022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8C7677-91EB-4CD3-8653-E01AE6295E1E}"/>
              </a:ext>
            </a:extLst>
          </p:cNvPr>
          <p:cNvSpPr>
            <a:spLocks noGrp="1"/>
          </p:cNvSpPr>
          <p:nvPr>
            <p:ph type="title"/>
          </p:nvPr>
        </p:nvSpPr>
        <p:spPr/>
        <p:txBody>
          <a:bodyPr/>
          <a:lstStyle/>
          <a:p>
            <a:r>
              <a:rPr lang="en-US"/>
              <a:t>Truy suất và thao tác trên Mảng</a:t>
            </a:r>
            <a:endParaRPr lang="en-GB"/>
          </a:p>
        </p:txBody>
      </p:sp>
      <p:sp>
        <p:nvSpPr>
          <p:cNvPr id="3" name="Content Placeholder 2">
            <a:extLst>
              <a:ext uri="{FF2B5EF4-FFF2-40B4-BE49-F238E27FC236}">
                <a16:creationId xmlns:a16="http://schemas.microsoft.com/office/drawing/2014/main" xmlns="" id="{6E432CA4-3C36-4B40-8A1B-2235CFCF68CB}"/>
              </a:ext>
            </a:extLst>
          </p:cNvPr>
          <p:cNvSpPr>
            <a:spLocks noGrp="1"/>
          </p:cNvSpPr>
          <p:nvPr>
            <p:ph idx="1"/>
          </p:nvPr>
        </p:nvSpPr>
        <p:spPr/>
        <p:txBody>
          <a:bodyPr/>
          <a:lstStyle/>
          <a:p>
            <a:r>
              <a:rPr lang="en-US"/>
              <a:t>Thao tác cơ bản</a:t>
            </a:r>
          </a:p>
          <a:p>
            <a:pPr lvl="1"/>
            <a:r>
              <a:rPr lang="en-US"/>
              <a:t>Truy xuất giá trị 1 phần tử</a:t>
            </a:r>
          </a:p>
          <a:p>
            <a:pPr lvl="2"/>
            <a:r>
              <a:rPr lang="en-US"/>
              <a:t>Vị trí của 1 phần tử trong mảng bắt đầu từ 0</a:t>
            </a:r>
          </a:p>
          <a:p>
            <a:pPr lvl="2"/>
            <a:r>
              <a:rPr lang="en-US" sz="2500" b="1">
                <a:solidFill>
                  <a:srgbClr val="7030A0"/>
                </a:solidFill>
                <a:effectLst>
                  <a:outerShdw blurRad="38100" dist="38100" dir="2700000" algn="tl">
                    <a:srgbClr val="000000">
                      <a:alpha val="43137"/>
                    </a:srgbClr>
                  </a:outerShdw>
                </a:effectLst>
              </a:rPr>
              <a:t>vị_trí_i: </a:t>
            </a:r>
            <a:r>
              <a:rPr lang="en-US"/>
              <a:t>có giá trị từ 0 đến (số phần tử -1)</a:t>
            </a:r>
          </a:p>
          <a:p>
            <a:pPr lvl="1"/>
            <a:endParaRPr lang="en-US">
              <a:solidFill>
                <a:srgbClr val="FF0000"/>
              </a:solidFill>
            </a:endParaRPr>
          </a:p>
          <a:p>
            <a:pPr lvl="1"/>
            <a:endParaRPr lang="en-US">
              <a:solidFill>
                <a:srgbClr val="FF0000"/>
              </a:solidFill>
            </a:endParaRPr>
          </a:p>
          <a:p>
            <a:pPr lvl="1"/>
            <a:r>
              <a:rPr lang="en-US">
                <a:solidFill>
                  <a:srgbClr val="FF0000"/>
                </a:solidFill>
              </a:rPr>
              <a:t>Lấy chiều dài </a:t>
            </a:r>
            <a:r>
              <a:rPr lang="en-US"/>
              <a:t>của mảng: thuộc tính</a:t>
            </a:r>
            <a:r>
              <a:rPr lang="en-US">
                <a:solidFill>
                  <a:srgbClr val="FF0000"/>
                </a:solidFill>
              </a:rPr>
              <a:t> length</a:t>
            </a:r>
          </a:p>
          <a:p>
            <a:pPr lvl="1"/>
            <a:endParaRPr lang="en-US">
              <a:solidFill>
                <a:srgbClr val="FF0000"/>
              </a:solidFill>
            </a:endParaRPr>
          </a:p>
          <a:p>
            <a:pPr lvl="1"/>
            <a:r>
              <a:rPr lang="en-US"/>
              <a:t>Thay đổi dữ liệu trên mảng:</a:t>
            </a:r>
          </a:p>
          <a:p>
            <a:pPr lvl="2"/>
            <a:r>
              <a:rPr lang="en-US"/>
              <a:t>Ví dụ: a[i]=113;</a:t>
            </a:r>
          </a:p>
          <a:p>
            <a:pPr marL="914400" lvl="2" indent="0">
              <a:buNone/>
            </a:pPr>
            <a:endParaRPr lang="en-US"/>
          </a:p>
          <a:p>
            <a:pPr lvl="1"/>
            <a:endParaRPr lang="en-GB">
              <a:solidFill>
                <a:srgbClr val="FF0000"/>
              </a:solidFill>
            </a:endParaRPr>
          </a:p>
        </p:txBody>
      </p:sp>
      <p:sp>
        <p:nvSpPr>
          <p:cNvPr id="4" name="Date Placeholder 3">
            <a:extLst>
              <a:ext uri="{FF2B5EF4-FFF2-40B4-BE49-F238E27FC236}">
                <a16:creationId xmlns:a16="http://schemas.microsoft.com/office/drawing/2014/main" xmlns="" id="{6FB32183-C3F4-44CA-A72A-A7D9A077BA8A}"/>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029118C-CA39-4CF7-B417-3F5CC3F7F109}"/>
              </a:ext>
            </a:extLst>
          </p:cNvPr>
          <p:cNvSpPr>
            <a:spLocks noGrp="1"/>
          </p:cNvSpPr>
          <p:nvPr>
            <p:ph type="sldNum" sz="quarter" idx="11"/>
          </p:nvPr>
        </p:nvSpPr>
        <p:spPr/>
        <p:txBody>
          <a:bodyPr/>
          <a:lstStyle/>
          <a:p>
            <a:pPr>
              <a:defRPr/>
            </a:pPr>
            <a:fld id="{812A3249-7FF3-4311-A461-F791DB37E44E}" type="slidenum">
              <a:rPr lang="en-US" altLang="en-US" smtClean="0"/>
              <a:pPr>
                <a:defRPr/>
              </a:pPr>
              <a:t>160</a:t>
            </a:fld>
            <a:endParaRPr lang="en-US" altLang="en-US"/>
          </a:p>
        </p:txBody>
      </p:sp>
      <p:sp>
        <p:nvSpPr>
          <p:cNvPr id="6" name="TextBox 5">
            <a:extLst>
              <a:ext uri="{FF2B5EF4-FFF2-40B4-BE49-F238E27FC236}">
                <a16:creationId xmlns:a16="http://schemas.microsoft.com/office/drawing/2014/main" xmlns="" id="{BEF719F3-8D27-4BE5-A7DA-71C62335B9F9}"/>
              </a:ext>
            </a:extLst>
          </p:cNvPr>
          <p:cNvSpPr txBox="1"/>
          <p:nvPr/>
        </p:nvSpPr>
        <p:spPr>
          <a:xfrm>
            <a:off x="5450338" y="1638345"/>
            <a:ext cx="2895344"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00B050"/>
                </a:solidFill>
                <a:effectLst>
                  <a:outerShdw blurRad="38100" dist="38100" dir="2700000" algn="tl">
                    <a:srgbClr val="000000">
                      <a:alpha val="43137"/>
                    </a:srgbClr>
                  </a:outerShdw>
                </a:effectLst>
              </a:rPr>
              <a:t>TênMảng</a:t>
            </a:r>
            <a:r>
              <a:rPr lang="en-US" sz="2500" b="1">
                <a:solidFill>
                  <a:srgbClr val="7030A0"/>
                </a:solidFill>
                <a:effectLst>
                  <a:outerShdw blurRad="38100" dist="38100" dir="2700000" algn="tl">
                    <a:srgbClr val="000000">
                      <a:alpha val="43137"/>
                    </a:srgbClr>
                  </a:outerShdw>
                </a:effectLst>
              </a:rPr>
              <a:t> [vị_trí_i]</a:t>
            </a:r>
            <a:r>
              <a:rPr lang="en-US" sz="2500" b="1">
                <a:solidFill>
                  <a:srgbClr val="00B050"/>
                </a:solidFill>
                <a:effectLst>
                  <a:outerShdw blurRad="38100" dist="38100" dir="2700000" algn="tl">
                    <a:srgbClr val="000000">
                      <a:alpha val="43137"/>
                    </a:srgbClr>
                  </a:outerShdw>
                </a:effectLst>
              </a:rPr>
              <a:t> </a:t>
            </a:r>
            <a:endParaRPr lang="en-US" sz="2500"/>
          </a:p>
        </p:txBody>
      </p:sp>
      <p:sp>
        <p:nvSpPr>
          <p:cNvPr id="7" name="Cube 6">
            <a:extLst>
              <a:ext uri="{FF2B5EF4-FFF2-40B4-BE49-F238E27FC236}">
                <a16:creationId xmlns:a16="http://schemas.microsoft.com/office/drawing/2014/main" xmlns="" id="{9FDB0C54-FBD7-411F-A6ED-5DAA3E70D7E0}"/>
              </a:ext>
            </a:extLst>
          </p:cNvPr>
          <p:cNvSpPr/>
          <p:nvPr/>
        </p:nvSpPr>
        <p:spPr>
          <a:xfrm>
            <a:off x="16783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5</a:t>
            </a:r>
          </a:p>
        </p:txBody>
      </p:sp>
      <p:sp>
        <p:nvSpPr>
          <p:cNvPr id="8" name="Cube 7">
            <a:extLst>
              <a:ext uri="{FF2B5EF4-FFF2-40B4-BE49-F238E27FC236}">
                <a16:creationId xmlns:a16="http://schemas.microsoft.com/office/drawing/2014/main" xmlns="" id="{E4C2E3C6-C29D-4D8E-8198-A643B9B50472}"/>
              </a:ext>
            </a:extLst>
          </p:cNvPr>
          <p:cNvSpPr/>
          <p:nvPr/>
        </p:nvSpPr>
        <p:spPr>
          <a:xfrm>
            <a:off x="23641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8</a:t>
            </a:r>
          </a:p>
        </p:txBody>
      </p:sp>
      <p:sp>
        <p:nvSpPr>
          <p:cNvPr id="9" name="Cube 8">
            <a:extLst>
              <a:ext uri="{FF2B5EF4-FFF2-40B4-BE49-F238E27FC236}">
                <a16:creationId xmlns:a16="http://schemas.microsoft.com/office/drawing/2014/main" xmlns="" id="{3DDC7595-FA69-4D28-93D4-3FB803DD5DF1}"/>
              </a:ext>
            </a:extLst>
          </p:cNvPr>
          <p:cNvSpPr/>
          <p:nvPr/>
        </p:nvSpPr>
        <p:spPr>
          <a:xfrm>
            <a:off x="30499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1</a:t>
            </a:r>
          </a:p>
        </p:txBody>
      </p:sp>
      <p:sp>
        <p:nvSpPr>
          <p:cNvPr id="10" name="Cube 9">
            <a:extLst>
              <a:ext uri="{FF2B5EF4-FFF2-40B4-BE49-F238E27FC236}">
                <a16:creationId xmlns:a16="http://schemas.microsoft.com/office/drawing/2014/main" xmlns="" id="{512647AF-6A3E-42CD-8EEF-188F1391438C}"/>
              </a:ext>
            </a:extLst>
          </p:cNvPr>
          <p:cNvSpPr/>
          <p:nvPr/>
        </p:nvSpPr>
        <p:spPr>
          <a:xfrm>
            <a:off x="37357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0</a:t>
            </a:r>
          </a:p>
        </p:txBody>
      </p:sp>
      <p:sp>
        <p:nvSpPr>
          <p:cNvPr id="11" name="Cube 10">
            <a:extLst>
              <a:ext uri="{FF2B5EF4-FFF2-40B4-BE49-F238E27FC236}">
                <a16:creationId xmlns:a16="http://schemas.microsoft.com/office/drawing/2014/main" xmlns="" id="{6FE5CCB5-5425-4611-AF00-4346079F08FF}"/>
              </a:ext>
            </a:extLst>
          </p:cNvPr>
          <p:cNvSpPr/>
          <p:nvPr/>
        </p:nvSpPr>
        <p:spPr>
          <a:xfrm>
            <a:off x="44215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3</a:t>
            </a:r>
          </a:p>
        </p:txBody>
      </p:sp>
      <p:sp>
        <p:nvSpPr>
          <p:cNvPr id="12" name="Cube 11">
            <a:extLst>
              <a:ext uri="{FF2B5EF4-FFF2-40B4-BE49-F238E27FC236}">
                <a16:creationId xmlns:a16="http://schemas.microsoft.com/office/drawing/2014/main" xmlns="" id="{5E79E66F-58CC-4BD2-80B6-D9020279B8F2}"/>
              </a:ext>
            </a:extLst>
          </p:cNvPr>
          <p:cNvSpPr/>
          <p:nvPr/>
        </p:nvSpPr>
        <p:spPr>
          <a:xfrm>
            <a:off x="51073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2</a:t>
            </a:r>
          </a:p>
        </p:txBody>
      </p:sp>
      <p:sp>
        <p:nvSpPr>
          <p:cNvPr id="13" name="Cube 12">
            <a:extLst>
              <a:ext uri="{FF2B5EF4-FFF2-40B4-BE49-F238E27FC236}">
                <a16:creationId xmlns:a16="http://schemas.microsoft.com/office/drawing/2014/main" xmlns="" id="{BEC07141-B678-4D90-88F9-CE8F70FE788C}"/>
              </a:ext>
            </a:extLst>
          </p:cNvPr>
          <p:cNvSpPr/>
          <p:nvPr/>
        </p:nvSpPr>
        <p:spPr>
          <a:xfrm>
            <a:off x="57931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7</a:t>
            </a:r>
          </a:p>
        </p:txBody>
      </p:sp>
      <p:sp>
        <p:nvSpPr>
          <p:cNvPr id="14" name="Cube 13">
            <a:extLst>
              <a:ext uri="{FF2B5EF4-FFF2-40B4-BE49-F238E27FC236}">
                <a16:creationId xmlns:a16="http://schemas.microsoft.com/office/drawing/2014/main" xmlns="" id="{570248A4-830F-4E27-8395-1A9D842192F5}"/>
              </a:ext>
            </a:extLst>
          </p:cNvPr>
          <p:cNvSpPr/>
          <p:nvPr/>
        </p:nvSpPr>
        <p:spPr>
          <a:xfrm>
            <a:off x="6478910" y="3349997"/>
            <a:ext cx="838200" cy="727075"/>
          </a:xfrm>
          <a:prstGeom prst="cube">
            <a:avLst/>
          </a:prstGeom>
          <a:solidFill>
            <a:srgbClr val="0070C0"/>
          </a:solidFill>
          <a:ln w="25400" cap="flat" cmpd="sng" algn="ctr">
            <a:solidFill>
              <a:srgbClr val="FFFFFF"/>
            </a:solid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FFFF"/>
                </a:solidFill>
                <a:effectLst/>
                <a:uLnTx/>
                <a:uFillTx/>
                <a:latin typeface="Arial"/>
              </a:rPr>
              <a:t>6</a:t>
            </a:r>
          </a:p>
        </p:txBody>
      </p:sp>
      <p:sp>
        <p:nvSpPr>
          <p:cNvPr id="15" name="Rectangle 14">
            <a:extLst>
              <a:ext uri="{FF2B5EF4-FFF2-40B4-BE49-F238E27FC236}">
                <a16:creationId xmlns:a16="http://schemas.microsoft.com/office/drawing/2014/main" xmlns="" id="{F8513508-C942-481F-BBCB-04CBA0FF2872}"/>
              </a:ext>
            </a:extLst>
          </p:cNvPr>
          <p:cNvSpPr/>
          <p:nvPr/>
        </p:nvSpPr>
        <p:spPr>
          <a:xfrm>
            <a:off x="16783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0</a:t>
            </a:r>
          </a:p>
        </p:txBody>
      </p:sp>
      <p:sp>
        <p:nvSpPr>
          <p:cNvPr id="16" name="Rectangle 15">
            <a:extLst>
              <a:ext uri="{FF2B5EF4-FFF2-40B4-BE49-F238E27FC236}">
                <a16:creationId xmlns:a16="http://schemas.microsoft.com/office/drawing/2014/main" xmlns="" id="{046180CC-35AE-4947-9DBE-163E354E0A71}"/>
              </a:ext>
            </a:extLst>
          </p:cNvPr>
          <p:cNvSpPr/>
          <p:nvPr/>
        </p:nvSpPr>
        <p:spPr>
          <a:xfrm>
            <a:off x="23641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1</a:t>
            </a:r>
          </a:p>
        </p:txBody>
      </p:sp>
      <p:sp>
        <p:nvSpPr>
          <p:cNvPr id="17" name="Rectangle 16">
            <a:extLst>
              <a:ext uri="{FF2B5EF4-FFF2-40B4-BE49-F238E27FC236}">
                <a16:creationId xmlns:a16="http://schemas.microsoft.com/office/drawing/2014/main" xmlns="" id="{F0F783E7-CED4-4DAD-ACF9-171807D37E1A}"/>
              </a:ext>
            </a:extLst>
          </p:cNvPr>
          <p:cNvSpPr/>
          <p:nvPr/>
        </p:nvSpPr>
        <p:spPr>
          <a:xfrm>
            <a:off x="30499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2</a:t>
            </a:r>
          </a:p>
        </p:txBody>
      </p:sp>
      <p:sp>
        <p:nvSpPr>
          <p:cNvPr id="18" name="Rectangle 17">
            <a:extLst>
              <a:ext uri="{FF2B5EF4-FFF2-40B4-BE49-F238E27FC236}">
                <a16:creationId xmlns:a16="http://schemas.microsoft.com/office/drawing/2014/main" xmlns="" id="{501A81F1-46E7-47F6-B161-B25125D947A9}"/>
              </a:ext>
            </a:extLst>
          </p:cNvPr>
          <p:cNvSpPr/>
          <p:nvPr/>
        </p:nvSpPr>
        <p:spPr>
          <a:xfrm>
            <a:off x="37357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3</a:t>
            </a:r>
          </a:p>
        </p:txBody>
      </p:sp>
      <p:sp>
        <p:nvSpPr>
          <p:cNvPr id="19" name="Rectangle 18">
            <a:extLst>
              <a:ext uri="{FF2B5EF4-FFF2-40B4-BE49-F238E27FC236}">
                <a16:creationId xmlns:a16="http://schemas.microsoft.com/office/drawing/2014/main" xmlns="" id="{40FDE743-B7B5-4FF5-9616-D6C720B8ED1E}"/>
              </a:ext>
            </a:extLst>
          </p:cNvPr>
          <p:cNvSpPr/>
          <p:nvPr/>
        </p:nvSpPr>
        <p:spPr>
          <a:xfrm>
            <a:off x="44215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4</a:t>
            </a:r>
          </a:p>
        </p:txBody>
      </p:sp>
      <p:sp>
        <p:nvSpPr>
          <p:cNvPr id="20" name="Rectangle 19">
            <a:extLst>
              <a:ext uri="{FF2B5EF4-FFF2-40B4-BE49-F238E27FC236}">
                <a16:creationId xmlns:a16="http://schemas.microsoft.com/office/drawing/2014/main" xmlns="" id="{A390479C-F174-4465-B737-3D933D4D74B9}"/>
              </a:ext>
            </a:extLst>
          </p:cNvPr>
          <p:cNvSpPr/>
          <p:nvPr/>
        </p:nvSpPr>
        <p:spPr>
          <a:xfrm>
            <a:off x="51073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5</a:t>
            </a:r>
          </a:p>
        </p:txBody>
      </p:sp>
      <p:sp>
        <p:nvSpPr>
          <p:cNvPr id="21" name="Rectangle 20">
            <a:extLst>
              <a:ext uri="{FF2B5EF4-FFF2-40B4-BE49-F238E27FC236}">
                <a16:creationId xmlns:a16="http://schemas.microsoft.com/office/drawing/2014/main" xmlns="" id="{38BB6690-8CE5-44CF-B67B-D2813D8CDE9D}"/>
              </a:ext>
            </a:extLst>
          </p:cNvPr>
          <p:cNvSpPr/>
          <p:nvPr/>
        </p:nvSpPr>
        <p:spPr>
          <a:xfrm>
            <a:off x="57931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6</a:t>
            </a:r>
          </a:p>
        </p:txBody>
      </p:sp>
      <p:sp>
        <p:nvSpPr>
          <p:cNvPr id="22" name="Rectangle 21">
            <a:extLst>
              <a:ext uri="{FF2B5EF4-FFF2-40B4-BE49-F238E27FC236}">
                <a16:creationId xmlns:a16="http://schemas.microsoft.com/office/drawing/2014/main" xmlns="" id="{146BCB35-844A-491D-8E2E-0001661FA351}"/>
              </a:ext>
            </a:extLst>
          </p:cNvPr>
          <p:cNvSpPr/>
          <p:nvPr/>
        </p:nvSpPr>
        <p:spPr>
          <a:xfrm>
            <a:off x="6478910" y="2934072"/>
            <a:ext cx="685800" cy="381000"/>
          </a:xfrm>
          <a:prstGeom prst="rect">
            <a:avLst/>
          </a:prstGeom>
          <a:noFill/>
          <a:ln w="25400" cap="flat" cmpd="sng" algn="ctr">
            <a:noFill/>
            <a:prstDash val="solid"/>
          </a:ln>
          <a:effectLst/>
        </p:spPr>
        <p:txBody>
          <a:bodyPr anchor="ctr"/>
          <a:lstStyle/>
          <a:p>
            <a:pPr marL="0" marR="0" lvl="0" indent="0" algn="ctr"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a:rPr>
              <a:t>7</a:t>
            </a:r>
          </a:p>
        </p:txBody>
      </p:sp>
      <p:sp>
        <p:nvSpPr>
          <p:cNvPr id="23" name="TextBox 20">
            <a:extLst>
              <a:ext uri="{FF2B5EF4-FFF2-40B4-BE49-F238E27FC236}">
                <a16:creationId xmlns:a16="http://schemas.microsoft.com/office/drawing/2014/main" xmlns="" id="{B6CE6A5B-2133-4CAA-A29D-596592EE908C}"/>
              </a:ext>
            </a:extLst>
          </p:cNvPr>
          <p:cNvSpPr txBox="1">
            <a:spLocks noChangeArrowheads="1"/>
          </p:cNvSpPr>
          <p:nvPr/>
        </p:nvSpPr>
        <p:spPr bwMode="auto">
          <a:xfrm>
            <a:off x="535310" y="3696072"/>
            <a:ext cx="97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panose="020B0604020202020204" pitchFamily="34" charset="0"/>
              </a:rPr>
              <a:t>Mảng a</a:t>
            </a:r>
          </a:p>
        </p:txBody>
      </p:sp>
      <p:sp>
        <p:nvSpPr>
          <p:cNvPr id="24" name="TextBox 21">
            <a:extLst>
              <a:ext uri="{FF2B5EF4-FFF2-40B4-BE49-F238E27FC236}">
                <a16:creationId xmlns:a16="http://schemas.microsoft.com/office/drawing/2014/main" xmlns="" id="{F1FFFF7A-83D8-4C0C-A45E-EF4FEC081F69}"/>
              </a:ext>
            </a:extLst>
          </p:cNvPr>
          <p:cNvSpPr txBox="1">
            <a:spLocks noChangeArrowheads="1"/>
          </p:cNvSpPr>
          <p:nvPr/>
        </p:nvSpPr>
        <p:spPr bwMode="auto">
          <a:xfrm>
            <a:off x="535310" y="3021385"/>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0070C0"/>
                </a:solidFill>
                <a:effectLst/>
                <a:uLnTx/>
                <a:uFillTx/>
                <a:latin typeface="Arial" panose="020B0604020202020204" pitchFamily="34" charset="0"/>
              </a:rPr>
              <a:t>Chỉ số</a:t>
            </a:r>
          </a:p>
        </p:txBody>
      </p:sp>
      <p:sp>
        <p:nvSpPr>
          <p:cNvPr id="25" name="TextBox 24">
            <a:extLst>
              <a:ext uri="{FF2B5EF4-FFF2-40B4-BE49-F238E27FC236}">
                <a16:creationId xmlns:a16="http://schemas.microsoft.com/office/drawing/2014/main" xmlns="" id="{0F3020BB-B5E0-430B-BFA8-027285795371}"/>
              </a:ext>
            </a:extLst>
          </p:cNvPr>
          <p:cNvSpPr txBox="1">
            <a:spLocks noChangeArrowheads="1"/>
          </p:cNvSpPr>
          <p:nvPr/>
        </p:nvSpPr>
        <p:spPr bwMode="auto">
          <a:xfrm>
            <a:off x="7545710" y="3249985"/>
            <a:ext cx="990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0000"/>
                </a:solidFill>
                <a:effectLst/>
                <a:uLnTx/>
                <a:uFillTx/>
                <a:latin typeface="Arial" panose="020B0604020202020204" pitchFamily="34" charset="0"/>
              </a:rPr>
              <a:t>a[3] ?</a:t>
            </a:r>
          </a:p>
        </p:txBody>
      </p:sp>
      <p:sp>
        <p:nvSpPr>
          <p:cNvPr id="26" name="TextBox 25">
            <a:extLst>
              <a:ext uri="{FF2B5EF4-FFF2-40B4-BE49-F238E27FC236}">
                <a16:creationId xmlns:a16="http://schemas.microsoft.com/office/drawing/2014/main" xmlns="" id="{E001F8A0-0203-4702-80CD-2AC18428B96E}"/>
              </a:ext>
            </a:extLst>
          </p:cNvPr>
          <p:cNvSpPr txBox="1">
            <a:spLocks noChangeArrowheads="1"/>
          </p:cNvSpPr>
          <p:nvPr/>
        </p:nvSpPr>
        <p:spPr bwMode="auto">
          <a:xfrm>
            <a:off x="7545710" y="3707185"/>
            <a:ext cx="1274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2000" b="1" i="0" u="none" strike="noStrike" kern="0" cap="none" spc="0" normalizeH="0" baseline="0" noProof="0">
                <a:ln>
                  <a:noFill/>
                </a:ln>
                <a:solidFill>
                  <a:srgbClr val="FF0000"/>
                </a:solidFill>
                <a:effectLst/>
                <a:uLnTx/>
                <a:uFillTx/>
                <a:latin typeface="Arial" panose="020B0604020202020204" pitchFamily="34" charset="0"/>
              </a:rPr>
              <a:t>a.length </a:t>
            </a:r>
            <a:r>
              <a:rPr kumimoji="0" lang="en-US" sz="2000" b="1" i="0" u="none" strike="noStrike" kern="0" cap="none" spc="0" normalizeH="0" baseline="0" noProof="0">
                <a:ln>
                  <a:noFill/>
                </a:ln>
                <a:solidFill>
                  <a:srgbClr val="FF0000"/>
                </a:solidFill>
                <a:effectLst/>
                <a:uLnTx/>
                <a:uFillTx/>
                <a:latin typeface="Arial" panose="020B0604020202020204" pitchFamily="34" charset="0"/>
                <a:sym typeface="Wingdings" panose="05000000000000000000" pitchFamily="2" charset="2"/>
              </a:rPr>
              <a:t>?</a:t>
            </a:r>
            <a:endParaRPr kumimoji="0" lang="en-US" sz="2000" b="1" i="0" u="none" strike="noStrike" kern="0" cap="none" spc="0" normalizeH="0" baseline="0" noProof="0">
              <a:ln>
                <a:noFill/>
              </a:ln>
              <a:solidFill>
                <a:srgbClr val="FF0000"/>
              </a:solidFill>
              <a:effectLst/>
              <a:uLnTx/>
              <a:uFillTx/>
              <a:latin typeface="Arial" panose="020B0604020202020204" pitchFamily="34" charset="0"/>
            </a:endParaRPr>
          </a:p>
        </p:txBody>
      </p:sp>
      <p:sp>
        <p:nvSpPr>
          <p:cNvPr id="27" name="TextBox 26">
            <a:extLst>
              <a:ext uri="{FF2B5EF4-FFF2-40B4-BE49-F238E27FC236}">
                <a16:creationId xmlns:a16="http://schemas.microsoft.com/office/drawing/2014/main" xmlns="" id="{C74C144D-C7F6-40EC-AE32-E5458F833A30}"/>
              </a:ext>
            </a:extLst>
          </p:cNvPr>
          <p:cNvSpPr txBox="1"/>
          <p:nvPr/>
        </p:nvSpPr>
        <p:spPr>
          <a:xfrm>
            <a:off x="2619974" y="4657721"/>
            <a:ext cx="2536272"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00B050"/>
                </a:solidFill>
                <a:effectLst>
                  <a:outerShdw blurRad="38100" dist="38100" dir="2700000" algn="tl">
                    <a:srgbClr val="000000">
                      <a:alpha val="43137"/>
                    </a:srgbClr>
                  </a:outerShdw>
                </a:effectLst>
              </a:rPr>
              <a:t>TênMảng</a:t>
            </a:r>
            <a:r>
              <a:rPr lang="en-US" sz="2500" b="1">
                <a:solidFill>
                  <a:srgbClr val="FF0000"/>
                </a:solidFill>
                <a:effectLst>
                  <a:outerShdw blurRad="38100" dist="38100" dir="2700000" algn="tl">
                    <a:srgbClr val="000000">
                      <a:alpha val="43137"/>
                    </a:srgbClr>
                  </a:outerShdw>
                </a:effectLst>
              </a:rPr>
              <a:t>.length</a:t>
            </a:r>
            <a:endParaRPr lang="en-US" sz="2500">
              <a:solidFill>
                <a:srgbClr val="FF0000"/>
              </a:solidFill>
            </a:endParaRPr>
          </a:p>
        </p:txBody>
      </p:sp>
      <p:sp>
        <p:nvSpPr>
          <p:cNvPr id="28" name="TextBox 27">
            <a:extLst>
              <a:ext uri="{FF2B5EF4-FFF2-40B4-BE49-F238E27FC236}">
                <a16:creationId xmlns:a16="http://schemas.microsoft.com/office/drawing/2014/main" xmlns="" id="{7A42AF11-0424-46A4-8A88-6BEA33C92F88}"/>
              </a:ext>
            </a:extLst>
          </p:cNvPr>
          <p:cNvSpPr txBox="1"/>
          <p:nvPr/>
        </p:nvSpPr>
        <p:spPr>
          <a:xfrm>
            <a:off x="5697286" y="5134775"/>
            <a:ext cx="1563248"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00B050"/>
                </a:solidFill>
                <a:effectLst>
                  <a:outerShdw blurRad="38100" dist="38100" dir="2700000" algn="tl">
                    <a:srgbClr val="000000">
                      <a:alpha val="43137"/>
                    </a:srgbClr>
                  </a:outerShdw>
                </a:effectLst>
              </a:rPr>
              <a:t>a[i]</a:t>
            </a:r>
            <a:r>
              <a:rPr lang="en-US" sz="2500" b="1">
                <a:solidFill>
                  <a:srgbClr val="FF0000"/>
                </a:solidFill>
                <a:effectLst>
                  <a:outerShdw blurRad="38100" dist="38100" dir="2700000" algn="tl">
                    <a:srgbClr val="000000">
                      <a:alpha val="43137"/>
                    </a:srgbClr>
                  </a:outerShdw>
                </a:effectLst>
              </a:rPr>
              <a:t>=value</a:t>
            </a:r>
            <a:endParaRPr lang="en-US" sz="2500">
              <a:solidFill>
                <a:srgbClr val="FF0000"/>
              </a:solidFill>
            </a:endParaRPr>
          </a:p>
        </p:txBody>
      </p:sp>
    </p:spTree>
    <p:extLst>
      <p:ext uri="{BB962C8B-B14F-4D97-AF65-F5344CB8AC3E}">
        <p14:creationId xmlns:p14="http://schemas.microsoft.com/office/powerpoint/2010/main" val="259615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blinds(horizontal)">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3788C-0A41-4309-88E7-9EB8D08B5561}"/>
              </a:ext>
            </a:extLst>
          </p:cNvPr>
          <p:cNvSpPr>
            <a:spLocks noGrp="1"/>
          </p:cNvSpPr>
          <p:nvPr>
            <p:ph type="title"/>
          </p:nvPr>
        </p:nvSpPr>
        <p:spPr/>
        <p:txBody>
          <a:bodyPr/>
          <a:lstStyle/>
          <a:p>
            <a:r>
              <a:rPr lang="en-US"/>
              <a:t>Cách xuất dữ liệu Mảng</a:t>
            </a:r>
            <a:endParaRPr lang="en-GB"/>
          </a:p>
        </p:txBody>
      </p:sp>
      <p:sp>
        <p:nvSpPr>
          <p:cNvPr id="3" name="Content Placeholder 2">
            <a:extLst>
              <a:ext uri="{FF2B5EF4-FFF2-40B4-BE49-F238E27FC236}">
                <a16:creationId xmlns:a16="http://schemas.microsoft.com/office/drawing/2014/main" xmlns="" id="{FC6717AE-E4A6-45B2-B0E7-1273C100A1C3}"/>
              </a:ext>
            </a:extLst>
          </p:cNvPr>
          <p:cNvSpPr>
            <a:spLocks noGrp="1"/>
          </p:cNvSpPr>
          <p:nvPr>
            <p:ph idx="1"/>
          </p:nvPr>
        </p:nvSpPr>
        <p:spPr/>
        <p:txBody>
          <a:bodyPr/>
          <a:lstStyle/>
          <a:p>
            <a:r>
              <a:rPr lang="en-US"/>
              <a:t>Duyệt và xử lý từng phần tử của mảng</a:t>
            </a:r>
          </a:p>
          <a:p>
            <a:endParaRPr lang="en-US"/>
          </a:p>
          <a:p>
            <a:endParaRPr lang="en-US"/>
          </a:p>
          <a:p>
            <a:endParaRPr lang="en-US"/>
          </a:p>
          <a:p>
            <a:r>
              <a:rPr lang="en-US"/>
              <a:t>Ví dụ:duyệt và xuất mảng</a:t>
            </a:r>
          </a:p>
          <a:p>
            <a:endParaRPr lang="en-US"/>
          </a:p>
          <a:p>
            <a:endParaRPr lang="en-US"/>
          </a:p>
          <a:p>
            <a:pPr marL="0" indent="0">
              <a:buNone/>
            </a:pPr>
            <a:endParaRPr lang="en-US"/>
          </a:p>
          <a:p>
            <a:endParaRPr lang="en-GB"/>
          </a:p>
        </p:txBody>
      </p:sp>
      <p:sp>
        <p:nvSpPr>
          <p:cNvPr id="4" name="Date Placeholder 3">
            <a:extLst>
              <a:ext uri="{FF2B5EF4-FFF2-40B4-BE49-F238E27FC236}">
                <a16:creationId xmlns:a16="http://schemas.microsoft.com/office/drawing/2014/main" xmlns="" id="{3C3D1105-DC8B-49C5-A089-1DDCB9F958F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12460B8-BC73-47FB-94F0-B890CCAFBBE2}"/>
              </a:ext>
            </a:extLst>
          </p:cNvPr>
          <p:cNvSpPr>
            <a:spLocks noGrp="1"/>
          </p:cNvSpPr>
          <p:nvPr>
            <p:ph type="sldNum" sz="quarter" idx="11"/>
          </p:nvPr>
        </p:nvSpPr>
        <p:spPr/>
        <p:txBody>
          <a:bodyPr/>
          <a:lstStyle/>
          <a:p>
            <a:pPr>
              <a:defRPr/>
            </a:pPr>
            <a:fld id="{812A3249-7FF3-4311-A461-F791DB37E44E}" type="slidenum">
              <a:rPr lang="en-US" altLang="en-US" smtClean="0"/>
              <a:pPr>
                <a:defRPr/>
              </a:pPr>
              <a:t>161</a:t>
            </a:fld>
            <a:endParaRPr lang="en-US" altLang="en-US"/>
          </a:p>
        </p:txBody>
      </p:sp>
      <p:sp>
        <p:nvSpPr>
          <p:cNvPr id="6" name="TextBox 5">
            <a:extLst>
              <a:ext uri="{FF2B5EF4-FFF2-40B4-BE49-F238E27FC236}">
                <a16:creationId xmlns:a16="http://schemas.microsoft.com/office/drawing/2014/main" xmlns="" id="{4B73F609-D231-470E-A5A5-431A0FE27779}"/>
              </a:ext>
            </a:extLst>
          </p:cNvPr>
          <p:cNvSpPr txBox="1"/>
          <p:nvPr/>
        </p:nvSpPr>
        <p:spPr>
          <a:xfrm>
            <a:off x="1295636" y="1772816"/>
            <a:ext cx="6318846" cy="14773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000" b="1">
                <a:solidFill>
                  <a:srgbClr val="C00000"/>
                </a:solidFill>
                <a:effectLst>
                  <a:outerShdw blurRad="38100" dist="38100" dir="2700000" algn="tl">
                    <a:srgbClr val="000000">
                      <a:alpha val="43137"/>
                    </a:srgbClr>
                  </a:outerShdw>
                </a:effectLst>
              </a:rPr>
              <a:t>for(</a:t>
            </a:r>
            <a:r>
              <a:rPr lang="en-US" sz="3000" b="1">
                <a:solidFill>
                  <a:srgbClr val="0000FF"/>
                </a:solidFill>
                <a:effectLst>
                  <a:outerShdw blurRad="38100" dist="38100" dir="2700000" algn="tl">
                    <a:srgbClr val="000000">
                      <a:alpha val="43137"/>
                    </a:srgbClr>
                  </a:outerShdw>
                </a:effectLst>
              </a:rPr>
              <a:t>int i=0</a:t>
            </a:r>
            <a:r>
              <a:rPr lang="en-US" sz="3000" b="1">
                <a:solidFill>
                  <a:srgbClr val="C00000"/>
                </a:solidFill>
                <a:effectLst>
                  <a:outerShdw blurRad="38100" dist="38100" dir="2700000" algn="tl">
                    <a:srgbClr val="000000">
                      <a:alpha val="43137"/>
                    </a:srgbClr>
                  </a:outerShdw>
                </a:effectLst>
              </a:rPr>
              <a:t>; </a:t>
            </a:r>
            <a:r>
              <a:rPr lang="en-US" sz="3000" b="1">
                <a:solidFill>
                  <a:srgbClr val="0000FF"/>
                </a:solidFill>
                <a:effectLst>
                  <a:outerShdw blurRad="38100" dist="38100" dir="2700000" algn="tl">
                    <a:srgbClr val="000000">
                      <a:alpha val="43137"/>
                    </a:srgbClr>
                  </a:outerShdw>
                </a:effectLst>
              </a:rPr>
              <a:t>i&lt;</a:t>
            </a:r>
            <a:r>
              <a:rPr lang="en-US" sz="3000" b="1">
                <a:solidFill>
                  <a:srgbClr val="C00000"/>
                </a:solidFill>
                <a:effectLst>
                  <a:outerShdw blurRad="38100" dist="38100" dir="2700000" algn="tl">
                    <a:srgbClr val="000000">
                      <a:alpha val="43137"/>
                    </a:srgbClr>
                  </a:outerShdw>
                </a:effectLst>
              </a:rPr>
              <a:t> </a:t>
            </a:r>
            <a:r>
              <a:rPr lang="en-US" sz="3000" b="1">
                <a:solidFill>
                  <a:srgbClr val="00B050"/>
                </a:solidFill>
                <a:effectLst>
                  <a:outerShdw blurRad="38100" dist="38100" dir="2700000" algn="tl">
                    <a:srgbClr val="000000">
                      <a:alpha val="43137"/>
                    </a:srgbClr>
                  </a:outerShdw>
                </a:effectLst>
              </a:rPr>
              <a:t>Tênmảng</a:t>
            </a:r>
            <a:r>
              <a:rPr lang="en-US" sz="3000" b="1">
                <a:solidFill>
                  <a:srgbClr val="C00000"/>
                </a:solidFill>
                <a:effectLst>
                  <a:outerShdw blurRad="38100" dist="38100" dir="2700000" algn="tl">
                    <a:srgbClr val="000000">
                      <a:alpha val="43137"/>
                    </a:srgbClr>
                  </a:outerShdw>
                </a:effectLst>
              </a:rPr>
              <a:t>.length</a:t>
            </a:r>
            <a:r>
              <a:rPr lang="en-US" sz="3000" b="1">
                <a:solidFill>
                  <a:srgbClr val="0000FF"/>
                </a:solidFill>
                <a:effectLst>
                  <a:outerShdw blurRad="38100" dist="38100" dir="2700000" algn="tl">
                    <a:srgbClr val="000000">
                      <a:alpha val="43137"/>
                    </a:srgbClr>
                  </a:outerShdw>
                </a:effectLst>
              </a:rPr>
              <a:t>; i++</a:t>
            </a:r>
            <a:r>
              <a:rPr lang="en-US" sz="3000" b="1">
                <a:solidFill>
                  <a:srgbClr val="C00000"/>
                </a:solidFill>
                <a:effectLst>
                  <a:outerShdw blurRad="38100" dist="38100" dir="2700000" algn="tl">
                    <a:srgbClr val="000000">
                      <a:alpha val="43137"/>
                    </a:srgbClr>
                  </a:outerShdw>
                </a:effectLst>
              </a:rPr>
              <a:t>)</a:t>
            </a:r>
            <a:r>
              <a:rPr lang="en-US" sz="3000" b="1">
                <a:solidFill>
                  <a:srgbClr val="7030A0"/>
                </a:solidFill>
                <a:effectLst>
                  <a:outerShdw blurRad="38100" dist="38100" dir="2700000" algn="tl">
                    <a:srgbClr val="000000">
                      <a:alpha val="43137"/>
                    </a:srgbClr>
                  </a:outerShdw>
                </a:effectLst>
              </a:rPr>
              <a:t>{</a:t>
            </a:r>
          </a:p>
          <a:p>
            <a:r>
              <a:rPr lang="en-US" sz="3000" b="1">
                <a:solidFill>
                  <a:srgbClr val="7030A0"/>
                </a:solidFill>
                <a:effectLst>
                  <a:outerShdw blurRad="38100" dist="38100" dir="2700000" algn="tl">
                    <a:srgbClr val="000000">
                      <a:alpha val="43137"/>
                    </a:srgbClr>
                  </a:outerShdw>
                </a:effectLst>
              </a:rPr>
              <a:t>	//xử lý trên phần tử </a:t>
            </a:r>
            <a:r>
              <a:rPr lang="en-US" sz="3000" b="1">
                <a:solidFill>
                  <a:srgbClr val="00B050"/>
                </a:solidFill>
                <a:effectLst>
                  <a:outerShdw blurRad="38100" dist="38100" dir="2700000" algn="tl">
                    <a:srgbClr val="000000">
                      <a:alpha val="43137"/>
                    </a:srgbClr>
                  </a:outerShdw>
                </a:effectLst>
              </a:rPr>
              <a:t>Tênmảng</a:t>
            </a:r>
            <a:r>
              <a:rPr lang="en-US" sz="3000" b="1">
                <a:solidFill>
                  <a:srgbClr val="7030A0"/>
                </a:solidFill>
                <a:effectLst>
                  <a:outerShdw blurRad="38100" dist="38100" dir="2700000" algn="tl">
                    <a:srgbClr val="000000">
                      <a:alpha val="43137"/>
                    </a:srgbClr>
                  </a:outerShdw>
                </a:effectLst>
              </a:rPr>
              <a:t>[i]</a:t>
            </a:r>
          </a:p>
          <a:p>
            <a:r>
              <a:rPr lang="en-US" sz="3000" b="1">
                <a:solidFill>
                  <a:srgbClr val="7030A0"/>
                </a:solidFill>
                <a:effectLst>
                  <a:outerShdw blurRad="38100" dist="38100" dir="2700000" algn="tl">
                    <a:srgbClr val="000000">
                      <a:alpha val="43137"/>
                    </a:srgbClr>
                  </a:outerShdw>
                </a:effectLst>
              </a:rPr>
              <a:t>}</a:t>
            </a:r>
            <a:r>
              <a:rPr lang="en-US" sz="3000" b="1">
                <a:solidFill>
                  <a:srgbClr val="00B050"/>
                </a:solidFill>
                <a:effectLst>
                  <a:outerShdw blurRad="38100" dist="38100" dir="2700000" algn="tl">
                    <a:srgbClr val="000000">
                      <a:alpha val="43137"/>
                    </a:srgbClr>
                  </a:outerShdw>
                </a:effectLst>
              </a:rPr>
              <a:t> </a:t>
            </a:r>
            <a:endParaRPr lang="en-US" sz="3000"/>
          </a:p>
        </p:txBody>
      </p:sp>
      <p:sp>
        <p:nvSpPr>
          <p:cNvPr id="7" name="TextBox 6">
            <a:extLst>
              <a:ext uri="{FF2B5EF4-FFF2-40B4-BE49-F238E27FC236}">
                <a16:creationId xmlns:a16="http://schemas.microsoft.com/office/drawing/2014/main" xmlns="" id="{B5B9CC5C-3DBB-44CB-AA2E-F302B1522F16}"/>
              </a:ext>
            </a:extLst>
          </p:cNvPr>
          <p:cNvSpPr txBox="1"/>
          <p:nvPr/>
        </p:nvSpPr>
        <p:spPr>
          <a:xfrm>
            <a:off x="1230145" y="3930989"/>
            <a:ext cx="5250067"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1"/>
            <a:r>
              <a:rPr lang="en-US" sz="3000"/>
              <a:t>int[] M={1, 2, 3, 4, 5};</a:t>
            </a:r>
          </a:p>
          <a:p>
            <a:pPr lvl="1"/>
            <a:r>
              <a:rPr lang="en-US" sz="3000"/>
              <a:t>for(int i=0; i&lt;M.length; i++)</a:t>
            </a:r>
          </a:p>
          <a:p>
            <a:pPr lvl="2"/>
            <a:r>
              <a:rPr lang="en-US" sz="3000"/>
              <a:t>System.out.println(M[i]);</a:t>
            </a:r>
          </a:p>
        </p:txBody>
      </p:sp>
    </p:spTree>
    <p:extLst>
      <p:ext uri="{BB962C8B-B14F-4D97-AF65-F5344CB8AC3E}">
        <p14:creationId xmlns:p14="http://schemas.microsoft.com/office/powerpoint/2010/main" val="83866650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13788C-0A41-4309-88E7-9EB8D08B5561}"/>
              </a:ext>
            </a:extLst>
          </p:cNvPr>
          <p:cNvSpPr>
            <a:spLocks noGrp="1"/>
          </p:cNvSpPr>
          <p:nvPr>
            <p:ph type="title"/>
          </p:nvPr>
        </p:nvSpPr>
        <p:spPr/>
        <p:txBody>
          <a:bodyPr/>
          <a:lstStyle/>
          <a:p>
            <a:r>
              <a:rPr lang="en-US"/>
              <a:t>Cách xuất dữ liệu Mảng</a:t>
            </a:r>
            <a:endParaRPr lang="en-GB"/>
          </a:p>
        </p:txBody>
      </p:sp>
      <p:sp>
        <p:nvSpPr>
          <p:cNvPr id="3" name="Content Placeholder 2">
            <a:extLst>
              <a:ext uri="{FF2B5EF4-FFF2-40B4-BE49-F238E27FC236}">
                <a16:creationId xmlns:a16="http://schemas.microsoft.com/office/drawing/2014/main" xmlns="" id="{FC6717AE-E4A6-45B2-B0E7-1273C100A1C3}"/>
              </a:ext>
            </a:extLst>
          </p:cNvPr>
          <p:cNvSpPr>
            <a:spLocks noGrp="1"/>
          </p:cNvSpPr>
          <p:nvPr>
            <p:ph idx="1"/>
          </p:nvPr>
        </p:nvSpPr>
        <p:spPr/>
        <p:txBody>
          <a:bodyPr/>
          <a:lstStyle/>
          <a:p>
            <a:r>
              <a:rPr lang="en-US"/>
              <a:t>Duyệt và xử lý từng giá trị trong danh sách</a:t>
            </a:r>
          </a:p>
          <a:p>
            <a:endParaRPr lang="en-US"/>
          </a:p>
          <a:p>
            <a:endParaRPr lang="en-US"/>
          </a:p>
          <a:p>
            <a:endParaRPr lang="en-US"/>
          </a:p>
          <a:p>
            <a:r>
              <a:rPr lang="en-US"/>
              <a:t>Ví dụ:duyệt và xuất mảng</a:t>
            </a:r>
          </a:p>
          <a:p>
            <a:endParaRPr lang="en-US"/>
          </a:p>
          <a:p>
            <a:endParaRPr lang="en-US"/>
          </a:p>
          <a:p>
            <a:pPr marL="0" indent="0">
              <a:buNone/>
            </a:pPr>
            <a:endParaRPr lang="en-US"/>
          </a:p>
          <a:p>
            <a:endParaRPr lang="en-GB"/>
          </a:p>
        </p:txBody>
      </p:sp>
      <p:sp>
        <p:nvSpPr>
          <p:cNvPr id="4" name="Date Placeholder 3">
            <a:extLst>
              <a:ext uri="{FF2B5EF4-FFF2-40B4-BE49-F238E27FC236}">
                <a16:creationId xmlns:a16="http://schemas.microsoft.com/office/drawing/2014/main" xmlns="" id="{3C3D1105-DC8B-49C5-A089-1DDCB9F958F5}"/>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12460B8-BC73-47FB-94F0-B890CCAFBBE2}"/>
              </a:ext>
            </a:extLst>
          </p:cNvPr>
          <p:cNvSpPr>
            <a:spLocks noGrp="1"/>
          </p:cNvSpPr>
          <p:nvPr>
            <p:ph type="sldNum" sz="quarter" idx="11"/>
          </p:nvPr>
        </p:nvSpPr>
        <p:spPr/>
        <p:txBody>
          <a:bodyPr/>
          <a:lstStyle/>
          <a:p>
            <a:pPr>
              <a:defRPr/>
            </a:pPr>
            <a:fld id="{812A3249-7FF3-4311-A461-F791DB37E44E}" type="slidenum">
              <a:rPr lang="en-US" altLang="en-US" smtClean="0"/>
              <a:pPr>
                <a:defRPr/>
              </a:pPr>
              <a:t>162</a:t>
            </a:fld>
            <a:endParaRPr lang="en-US" altLang="en-US"/>
          </a:p>
        </p:txBody>
      </p:sp>
      <p:sp>
        <p:nvSpPr>
          <p:cNvPr id="6" name="TextBox 5">
            <a:extLst>
              <a:ext uri="{FF2B5EF4-FFF2-40B4-BE49-F238E27FC236}">
                <a16:creationId xmlns:a16="http://schemas.microsoft.com/office/drawing/2014/main" xmlns="" id="{4B73F609-D231-470E-A5A5-431A0FE27779}"/>
              </a:ext>
            </a:extLst>
          </p:cNvPr>
          <p:cNvSpPr txBox="1"/>
          <p:nvPr/>
        </p:nvSpPr>
        <p:spPr>
          <a:xfrm>
            <a:off x="1295636" y="1772816"/>
            <a:ext cx="6318846" cy="14773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000" b="1">
                <a:solidFill>
                  <a:srgbClr val="C00000"/>
                </a:solidFill>
                <a:effectLst>
                  <a:outerShdw blurRad="38100" dist="38100" dir="2700000" algn="tl">
                    <a:srgbClr val="000000">
                      <a:alpha val="43137"/>
                    </a:srgbClr>
                  </a:outerShdw>
                </a:effectLst>
              </a:rPr>
              <a:t>for(</a:t>
            </a:r>
            <a:r>
              <a:rPr lang="en-US" sz="3000" b="1">
                <a:solidFill>
                  <a:srgbClr val="0000FF"/>
                </a:solidFill>
                <a:effectLst>
                  <a:outerShdw blurRad="38100" dist="38100" dir="2700000" algn="tl">
                    <a:srgbClr val="000000">
                      <a:alpha val="43137"/>
                    </a:srgbClr>
                  </a:outerShdw>
                </a:effectLst>
              </a:rPr>
              <a:t>int i</a:t>
            </a:r>
            <a:r>
              <a:rPr lang="en-US" sz="3000" b="1">
                <a:solidFill>
                  <a:srgbClr val="C00000"/>
                </a:solidFill>
                <a:effectLst>
                  <a:outerShdw blurRad="38100" dist="38100" dir="2700000" algn="tl">
                    <a:srgbClr val="000000">
                      <a:alpha val="43137"/>
                    </a:srgbClr>
                  </a:outerShdw>
                </a:effectLst>
              </a:rPr>
              <a:t>: </a:t>
            </a:r>
            <a:r>
              <a:rPr lang="en-US" sz="3000" b="1">
                <a:solidFill>
                  <a:srgbClr val="00B050"/>
                </a:solidFill>
                <a:effectLst>
                  <a:outerShdw blurRad="38100" dist="38100" dir="2700000" algn="tl">
                    <a:srgbClr val="000000">
                      <a:alpha val="43137"/>
                    </a:srgbClr>
                  </a:outerShdw>
                </a:effectLst>
              </a:rPr>
              <a:t>Tênmảng</a:t>
            </a:r>
            <a:r>
              <a:rPr lang="en-US" sz="3000" b="1">
                <a:solidFill>
                  <a:srgbClr val="C00000"/>
                </a:solidFill>
                <a:effectLst>
                  <a:outerShdw blurRad="38100" dist="38100" dir="2700000" algn="tl">
                    <a:srgbClr val="000000">
                      <a:alpha val="43137"/>
                    </a:srgbClr>
                  </a:outerShdw>
                </a:effectLst>
              </a:rPr>
              <a:t>)</a:t>
            </a:r>
            <a:r>
              <a:rPr lang="en-US" sz="3000" b="1">
                <a:solidFill>
                  <a:srgbClr val="7030A0"/>
                </a:solidFill>
                <a:effectLst>
                  <a:outerShdw blurRad="38100" dist="38100" dir="2700000" algn="tl">
                    <a:srgbClr val="000000">
                      <a:alpha val="43137"/>
                    </a:srgbClr>
                  </a:outerShdw>
                </a:effectLst>
              </a:rPr>
              <a:t>{</a:t>
            </a:r>
          </a:p>
          <a:p>
            <a:r>
              <a:rPr lang="en-US" sz="3000" b="1">
                <a:solidFill>
                  <a:srgbClr val="7030A0"/>
                </a:solidFill>
                <a:effectLst>
                  <a:outerShdw blurRad="38100" dist="38100" dir="2700000" algn="tl">
                    <a:srgbClr val="000000">
                      <a:alpha val="43137"/>
                    </a:srgbClr>
                  </a:outerShdw>
                </a:effectLst>
              </a:rPr>
              <a:t>	//xử lý trên phần tử </a:t>
            </a:r>
            <a:r>
              <a:rPr lang="en-US" sz="3000" b="1">
                <a:solidFill>
                  <a:srgbClr val="00B050"/>
                </a:solidFill>
                <a:effectLst>
                  <a:outerShdw blurRad="38100" dist="38100" dir="2700000" algn="tl">
                    <a:srgbClr val="000000">
                      <a:alpha val="43137"/>
                    </a:srgbClr>
                  </a:outerShdw>
                </a:effectLst>
              </a:rPr>
              <a:t>Tênmảng</a:t>
            </a:r>
            <a:r>
              <a:rPr lang="en-US" sz="3000" b="1">
                <a:solidFill>
                  <a:srgbClr val="7030A0"/>
                </a:solidFill>
                <a:effectLst>
                  <a:outerShdw blurRad="38100" dist="38100" dir="2700000" algn="tl">
                    <a:srgbClr val="000000">
                      <a:alpha val="43137"/>
                    </a:srgbClr>
                  </a:outerShdw>
                </a:effectLst>
              </a:rPr>
              <a:t>[i]</a:t>
            </a:r>
          </a:p>
          <a:p>
            <a:r>
              <a:rPr lang="en-US" sz="3000" b="1">
                <a:solidFill>
                  <a:srgbClr val="7030A0"/>
                </a:solidFill>
                <a:effectLst>
                  <a:outerShdw blurRad="38100" dist="38100" dir="2700000" algn="tl">
                    <a:srgbClr val="000000">
                      <a:alpha val="43137"/>
                    </a:srgbClr>
                  </a:outerShdw>
                </a:effectLst>
              </a:rPr>
              <a:t>}</a:t>
            </a:r>
            <a:r>
              <a:rPr lang="en-US" sz="3000" b="1">
                <a:solidFill>
                  <a:srgbClr val="00B050"/>
                </a:solidFill>
                <a:effectLst>
                  <a:outerShdw blurRad="38100" dist="38100" dir="2700000" algn="tl">
                    <a:srgbClr val="000000">
                      <a:alpha val="43137"/>
                    </a:srgbClr>
                  </a:outerShdw>
                </a:effectLst>
              </a:rPr>
              <a:t> </a:t>
            </a:r>
            <a:endParaRPr lang="en-US" sz="3000"/>
          </a:p>
        </p:txBody>
      </p:sp>
      <p:sp>
        <p:nvSpPr>
          <p:cNvPr id="7" name="TextBox 6">
            <a:extLst>
              <a:ext uri="{FF2B5EF4-FFF2-40B4-BE49-F238E27FC236}">
                <a16:creationId xmlns:a16="http://schemas.microsoft.com/office/drawing/2014/main" xmlns="" id="{B5B9CC5C-3DBB-44CB-AA2E-F302B1522F16}"/>
              </a:ext>
            </a:extLst>
          </p:cNvPr>
          <p:cNvSpPr txBox="1"/>
          <p:nvPr/>
        </p:nvSpPr>
        <p:spPr>
          <a:xfrm>
            <a:off x="1230145" y="3930989"/>
            <a:ext cx="5250067"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1"/>
            <a:r>
              <a:rPr lang="en-US" sz="3000"/>
              <a:t>int[] M={1, 2, 3, 4, 5};</a:t>
            </a:r>
          </a:p>
          <a:p>
            <a:pPr lvl="1"/>
            <a:r>
              <a:rPr lang="en-US" sz="3000"/>
              <a:t>for(int i: M)</a:t>
            </a:r>
          </a:p>
          <a:p>
            <a:pPr lvl="2"/>
            <a:r>
              <a:rPr lang="en-US" sz="3000"/>
              <a:t>System.out.println(i);</a:t>
            </a:r>
          </a:p>
        </p:txBody>
      </p:sp>
    </p:spTree>
    <p:extLst>
      <p:ext uri="{BB962C8B-B14F-4D97-AF65-F5344CB8AC3E}">
        <p14:creationId xmlns:p14="http://schemas.microsoft.com/office/powerpoint/2010/main" val="135964226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B1F665-B97C-419F-AA23-F7DAC95F755A}"/>
              </a:ext>
            </a:extLst>
          </p:cNvPr>
          <p:cNvSpPr>
            <a:spLocks noGrp="1"/>
          </p:cNvSpPr>
          <p:nvPr>
            <p:ph type="title"/>
          </p:nvPr>
        </p:nvSpPr>
        <p:spPr/>
        <p:txBody>
          <a:bodyPr/>
          <a:lstStyle/>
          <a:p>
            <a:r>
              <a:rPr lang="en-US"/>
              <a:t>Ví dụ: nhập/xuất Mảng</a:t>
            </a:r>
            <a:endParaRPr lang="en-GB"/>
          </a:p>
        </p:txBody>
      </p:sp>
      <p:sp>
        <p:nvSpPr>
          <p:cNvPr id="3" name="Content Placeholder 2">
            <a:extLst>
              <a:ext uri="{FF2B5EF4-FFF2-40B4-BE49-F238E27FC236}">
                <a16:creationId xmlns:a16="http://schemas.microsoft.com/office/drawing/2014/main" xmlns="" id="{D896F200-B397-42CF-B9DE-D23F79FBAD57}"/>
              </a:ext>
            </a:extLst>
          </p:cNvPr>
          <p:cNvSpPr>
            <a:spLocks noGrp="1"/>
          </p:cNvSpPr>
          <p:nvPr>
            <p:ph idx="1"/>
          </p:nvPr>
        </p:nvSpPr>
        <p:spPr/>
        <p:txBody>
          <a:bodyPr/>
          <a:lstStyle/>
          <a:p>
            <a:r>
              <a:rPr lang="en-US"/>
              <a:t>Ví dụ: Viết ch</a:t>
            </a:r>
            <a:r>
              <a:rPr lang="vi-VN"/>
              <a:t>ư</a:t>
            </a:r>
            <a:r>
              <a:rPr lang="en-US"/>
              <a:t>ơng trình nhập vào kích th</a:t>
            </a:r>
            <a:r>
              <a:rPr lang="vi-VN"/>
              <a:t>ư</a:t>
            </a:r>
            <a:r>
              <a:rPr lang="en-US"/>
              <a:t>ớc mảng, các phần tử kiểu số nguyên và in ra màn hình mảng vừa nhập.</a:t>
            </a:r>
            <a:endParaRPr lang="en-GB"/>
          </a:p>
        </p:txBody>
      </p:sp>
      <p:sp>
        <p:nvSpPr>
          <p:cNvPr id="4" name="Date Placeholder 3">
            <a:extLst>
              <a:ext uri="{FF2B5EF4-FFF2-40B4-BE49-F238E27FC236}">
                <a16:creationId xmlns:a16="http://schemas.microsoft.com/office/drawing/2014/main" xmlns="" id="{3C439B84-AADC-4CE2-AD8B-E089819B3A43}"/>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1A7135F-9D4B-48FD-BDFC-FFF0910B8BBC}"/>
              </a:ext>
            </a:extLst>
          </p:cNvPr>
          <p:cNvSpPr>
            <a:spLocks noGrp="1"/>
          </p:cNvSpPr>
          <p:nvPr>
            <p:ph type="sldNum" sz="quarter" idx="11"/>
          </p:nvPr>
        </p:nvSpPr>
        <p:spPr/>
        <p:txBody>
          <a:bodyPr/>
          <a:lstStyle/>
          <a:p>
            <a:pPr>
              <a:defRPr/>
            </a:pPr>
            <a:fld id="{812A3249-7FF3-4311-A461-F791DB37E44E}" type="slidenum">
              <a:rPr lang="en-US" altLang="en-US" smtClean="0"/>
              <a:pPr>
                <a:defRPr/>
              </a:pPr>
              <a:t>163</a:t>
            </a:fld>
            <a:endParaRPr lang="en-US" altLang="en-US"/>
          </a:p>
        </p:txBody>
      </p:sp>
      <p:pic>
        <p:nvPicPr>
          <p:cNvPr id="6" name="Picture 5">
            <a:extLst>
              <a:ext uri="{FF2B5EF4-FFF2-40B4-BE49-F238E27FC236}">
                <a16:creationId xmlns:a16="http://schemas.microsoft.com/office/drawing/2014/main" xmlns="" id="{372582C5-EA73-4CB0-937B-E8AD734F9D96}"/>
              </a:ext>
            </a:extLst>
          </p:cNvPr>
          <p:cNvPicPr>
            <a:picLocks noChangeAspect="1"/>
          </p:cNvPicPr>
          <p:nvPr/>
        </p:nvPicPr>
        <p:blipFill>
          <a:blip r:embed="rId2"/>
          <a:stretch>
            <a:fillRect/>
          </a:stretch>
        </p:blipFill>
        <p:spPr>
          <a:xfrm>
            <a:off x="345160" y="2564904"/>
            <a:ext cx="7996479" cy="3417718"/>
          </a:xfrm>
          <a:prstGeom prst="rect">
            <a:avLst/>
          </a:prstGeom>
        </p:spPr>
      </p:pic>
      <p:pic>
        <p:nvPicPr>
          <p:cNvPr id="7" name="Picture 6">
            <a:extLst>
              <a:ext uri="{FF2B5EF4-FFF2-40B4-BE49-F238E27FC236}">
                <a16:creationId xmlns:a16="http://schemas.microsoft.com/office/drawing/2014/main" xmlns="" id="{987DAB0B-D357-4154-8055-C84F1515EE46}"/>
              </a:ext>
            </a:extLst>
          </p:cNvPr>
          <p:cNvPicPr>
            <a:picLocks noChangeAspect="1"/>
          </p:cNvPicPr>
          <p:nvPr/>
        </p:nvPicPr>
        <p:blipFill>
          <a:blip r:embed="rId3"/>
          <a:stretch>
            <a:fillRect/>
          </a:stretch>
        </p:blipFill>
        <p:spPr>
          <a:xfrm>
            <a:off x="5004556" y="4088942"/>
            <a:ext cx="3762375" cy="2276475"/>
          </a:xfrm>
          <a:prstGeom prst="rect">
            <a:avLst/>
          </a:prstGeom>
        </p:spPr>
      </p:pic>
    </p:spTree>
    <p:extLst>
      <p:ext uri="{BB962C8B-B14F-4D97-AF65-F5344CB8AC3E}">
        <p14:creationId xmlns:p14="http://schemas.microsoft.com/office/powerpoint/2010/main" val="147849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0FA39A-F80A-48F1-8314-7D1E3CCFC410}"/>
              </a:ext>
            </a:extLst>
          </p:cNvPr>
          <p:cNvSpPr>
            <a:spLocks noGrp="1"/>
          </p:cNvSpPr>
          <p:nvPr>
            <p:ph type="title"/>
          </p:nvPr>
        </p:nvSpPr>
        <p:spPr/>
        <p:txBody>
          <a:bodyPr/>
          <a:lstStyle/>
          <a:p>
            <a:r>
              <a:rPr lang="en-US"/>
              <a:t>Ví dụ: nhập/xuất Mảng</a:t>
            </a:r>
            <a:endParaRPr lang="en-GB"/>
          </a:p>
        </p:txBody>
      </p:sp>
      <p:sp>
        <p:nvSpPr>
          <p:cNvPr id="3" name="Content Placeholder 2">
            <a:extLst>
              <a:ext uri="{FF2B5EF4-FFF2-40B4-BE49-F238E27FC236}">
                <a16:creationId xmlns:a16="http://schemas.microsoft.com/office/drawing/2014/main" xmlns="" id="{9FF13694-F92E-4D57-97C8-6C6450F7554A}"/>
              </a:ext>
            </a:extLst>
          </p:cNvPr>
          <p:cNvSpPr>
            <a:spLocks noGrp="1"/>
          </p:cNvSpPr>
          <p:nvPr>
            <p:ph idx="1"/>
          </p:nvPr>
        </p:nvSpPr>
        <p:spPr>
          <a:xfrm>
            <a:off x="179512" y="1091971"/>
            <a:ext cx="8820980" cy="5248275"/>
          </a:xfrm>
        </p:spPr>
        <p:txBody>
          <a:bodyPr/>
          <a:lstStyle/>
          <a:p>
            <a:pPr lvl="1"/>
            <a:r>
              <a:rPr lang="en-US"/>
              <a:t>Viết chương trình khởi tạo mảng với tập phần tử cố định, thực hiện duyệt mảng sử dụng thuộc tính length. </a:t>
            </a:r>
            <a:endParaRPr lang="en-GB"/>
          </a:p>
        </p:txBody>
      </p:sp>
      <p:sp>
        <p:nvSpPr>
          <p:cNvPr id="4" name="Date Placeholder 3">
            <a:extLst>
              <a:ext uri="{FF2B5EF4-FFF2-40B4-BE49-F238E27FC236}">
                <a16:creationId xmlns:a16="http://schemas.microsoft.com/office/drawing/2014/main" xmlns="" id="{F8216433-1443-423D-9763-860743AB5B23}"/>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53D756B-0B91-4D7B-B7C8-FE6817303E22}"/>
              </a:ext>
            </a:extLst>
          </p:cNvPr>
          <p:cNvSpPr>
            <a:spLocks noGrp="1"/>
          </p:cNvSpPr>
          <p:nvPr>
            <p:ph type="sldNum" sz="quarter" idx="11"/>
          </p:nvPr>
        </p:nvSpPr>
        <p:spPr/>
        <p:txBody>
          <a:bodyPr/>
          <a:lstStyle/>
          <a:p>
            <a:pPr>
              <a:defRPr/>
            </a:pPr>
            <a:fld id="{812A3249-7FF3-4311-A461-F791DB37E44E}" type="slidenum">
              <a:rPr lang="en-US" altLang="en-US" smtClean="0"/>
              <a:pPr>
                <a:defRPr/>
              </a:pPr>
              <a:t>164</a:t>
            </a:fld>
            <a:endParaRPr lang="en-US" altLang="en-US"/>
          </a:p>
        </p:txBody>
      </p:sp>
      <p:pic>
        <p:nvPicPr>
          <p:cNvPr id="9" name="Picture 8">
            <a:extLst>
              <a:ext uri="{FF2B5EF4-FFF2-40B4-BE49-F238E27FC236}">
                <a16:creationId xmlns:a16="http://schemas.microsoft.com/office/drawing/2014/main" xmlns="" id="{340E3C32-145B-416F-8BE6-B6C08FD20570}"/>
              </a:ext>
            </a:extLst>
          </p:cNvPr>
          <p:cNvPicPr>
            <a:picLocks noChangeAspect="1"/>
          </p:cNvPicPr>
          <p:nvPr/>
        </p:nvPicPr>
        <p:blipFill>
          <a:blip r:embed="rId3"/>
          <a:stretch>
            <a:fillRect/>
          </a:stretch>
        </p:blipFill>
        <p:spPr>
          <a:xfrm>
            <a:off x="457200" y="2092848"/>
            <a:ext cx="7297274" cy="2838598"/>
          </a:xfrm>
          <a:prstGeom prst="rect">
            <a:avLst/>
          </a:prstGeom>
        </p:spPr>
      </p:pic>
      <p:pic>
        <p:nvPicPr>
          <p:cNvPr id="10" name="Picture 9">
            <a:extLst>
              <a:ext uri="{FF2B5EF4-FFF2-40B4-BE49-F238E27FC236}">
                <a16:creationId xmlns:a16="http://schemas.microsoft.com/office/drawing/2014/main" xmlns="" id="{0FEEFD57-4648-44E8-B7A7-B415B1063051}"/>
              </a:ext>
            </a:extLst>
          </p:cNvPr>
          <p:cNvPicPr>
            <a:picLocks noChangeAspect="1"/>
          </p:cNvPicPr>
          <p:nvPr/>
        </p:nvPicPr>
        <p:blipFill>
          <a:blip r:embed="rId4"/>
          <a:stretch>
            <a:fillRect/>
          </a:stretch>
        </p:blipFill>
        <p:spPr>
          <a:xfrm>
            <a:off x="1331640" y="5079315"/>
            <a:ext cx="6798473" cy="852028"/>
          </a:xfrm>
          <a:prstGeom prst="rect">
            <a:avLst/>
          </a:prstGeom>
        </p:spPr>
      </p:pic>
    </p:spTree>
    <p:extLst>
      <p:ext uri="{BB962C8B-B14F-4D97-AF65-F5344CB8AC3E}">
        <p14:creationId xmlns:p14="http://schemas.microsoft.com/office/powerpoint/2010/main" val="405558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01CA12-8BCC-4487-A31B-21725B51641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xmlns="" id="{AD607B67-AECC-449E-A9D4-EC15F3C1FB7F}"/>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xmlns="" id="{B782DE09-FE21-4A35-9A19-BF7AB709BC8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1659DE3-1506-4E91-973B-C200ACEF0102}"/>
              </a:ext>
            </a:extLst>
          </p:cNvPr>
          <p:cNvSpPr>
            <a:spLocks noGrp="1"/>
          </p:cNvSpPr>
          <p:nvPr>
            <p:ph type="sldNum" sz="quarter" idx="11"/>
          </p:nvPr>
        </p:nvSpPr>
        <p:spPr/>
        <p:txBody>
          <a:bodyPr/>
          <a:lstStyle/>
          <a:p>
            <a:pPr>
              <a:defRPr/>
            </a:pPr>
            <a:fld id="{812A3249-7FF3-4311-A461-F791DB37E44E}" type="slidenum">
              <a:rPr lang="en-US" altLang="en-US" smtClean="0"/>
              <a:pPr>
                <a:defRPr/>
              </a:pPr>
              <a:t>165</a:t>
            </a:fld>
            <a:endParaRPr lang="en-US" altLang="en-US"/>
          </a:p>
        </p:txBody>
      </p:sp>
      <p:grpSp>
        <p:nvGrpSpPr>
          <p:cNvPr id="6" name="Group 5">
            <a:extLst>
              <a:ext uri="{FF2B5EF4-FFF2-40B4-BE49-F238E27FC236}">
                <a16:creationId xmlns:a16="http://schemas.microsoft.com/office/drawing/2014/main" xmlns="" id="{EE95C323-7720-4AD7-8E5F-9F756C79C579}"/>
              </a:ext>
            </a:extLst>
          </p:cNvPr>
          <p:cNvGrpSpPr/>
          <p:nvPr/>
        </p:nvGrpSpPr>
        <p:grpSpPr>
          <a:xfrm>
            <a:off x="746323" y="1295400"/>
            <a:ext cx="7858125" cy="4940300"/>
            <a:chOff x="543307" y="1295400"/>
            <a:chExt cx="7858125" cy="4940300"/>
          </a:xfrm>
        </p:grpSpPr>
        <p:sp>
          <p:nvSpPr>
            <p:cNvPr id="7" name="TextBox 102">
              <a:extLst>
                <a:ext uri="{FF2B5EF4-FFF2-40B4-BE49-F238E27FC236}">
                  <a16:creationId xmlns:a16="http://schemas.microsoft.com/office/drawing/2014/main" xmlns="" id="{4BB0119E-ABA2-490B-BC13-F58DEFF13B6E}"/>
                </a:ext>
              </a:extLst>
            </p:cNvPr>
            <p:cNvSpPr txBox="1">
              <a:spLocks noChangeArrowheads="1"/>
            </p:cNvSpPr>
            <p:nvPr/>
          </p:nvSpPr>
          <p:spPr bwMode="auto">
            <a:xfrm>
              <a:off x="543307" y="1295400"/>
              <a:ext cx="3571875" cy="477043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Vấn đề: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Cần xử lý mảng một cách nhanh chóng</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Ví dụ:</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Sắp xếp mảng số nguyên tăng dần</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So sánh hai mảng số nguyên array1 và array</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Gán giá trị cho các phần tử trong mảng array1</a:t>
              </a:r>
            </a:p>
            <a:p>
              <a:pPr marL="0" marR="0" lvl="0" indent="0" defTabSz="914400" eaLnBrk="1" fontAlgn="base" latinLnBrk="0" hangingPunct="1">
                <a:lnSpc>
                  <a:spcPct val="100000"/>
                </a:lnSpc>
                <a:spcBef>
                  <a:spcPct val="50000"/>
                </a:spcBef>
                <a:spcAft>
                  <a:spcPct val="0"/>
                </a:spcAft>
                <a:buClr>
                  <a:srgbClr val="330066"/>
                </a:buClr>
                <a:buSzPct val="70000"/>
                <a:buFont typeface="Arial" panose="020B0604020202020204" pitchFamily="34" charset="0"/>
                <a:buChar char="•"/>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Sao chép mảng array1 sang mảng array2</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Giải quyết: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600" b="1" i="0" u="none" strike="noStrike" kern="0" cap="none" spc="0" normalizeH="0" baseline="0" noProof="0">
                  <a:ln>
                    <a:noFill/>
                  </a:ln>
                  <a:solidFill>
                    <a:srgbClr val="333399"/>
                  </a:solidFill>
                  <a:effectLst/>
                  <a:uLnTx/>
                  <a:uFillTx/>
                  <a:latin typeface="Arial" panose="020B0604020202020204" pitchFamily="34" charset="0"/>
                </a:rPr>
                <a:t>   Sử dụng hàm mảng trong thư viện hàm của Java</a:t>
              </a:r>
            </a:p>
          </p:txBody>
        </p:sp>
        <p:sp>
          <p:nvSpPr>
            <p:cNvPr id="8" name="TextBox 102">
              <a:extLst>
                <a:ext uri="{FF2B5EF4-FFF2-40B4-BE49-F238E27FC236}">
                  <a16:creationId xmlns:a16="http://schemas.microsoft.com/office/drawing/2014/main" xmlns="" id="{70D96E0C-BCBE-4D76-B2B4-981C6BB1B513}"/>
                </a:ext>
              </a:extLst>
            </p:cNvPr>
            <p:cNvSpPr txBox="1">
              <a:spLocks noChangeArrowheads="1"/>
            </p:cNvSpPr>
            <p:nvPr/>
          </p:nvSpPr>
          <p:spPr bwMode="auto">
            <a:xfrm>
              <a:off x="4258057" y="1295400"/>
              <a:ext cx="4143375" cy="49403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000" b="1">
                  <a:solidFill>
                    <a:srgbClr val="333399"/>
                  </a:solidFill>
                  <a:latin typeface="Arial" panose="020B0604020202020204" pitchFamily="34" charset="0"/>
                </a:defRPr>
              </a:lvl1pPr>
              <a:lvl2pPr marL="742950" indent="-285750" eaLnBrk="0" hangingPunct="0">
                <a:defRPr sz="2000" b="1">
                  <a:solidFill>
                    <a:srgbClr val="333399"/>
                  </a:solidFill>
                  <a:latin typeface="Arial" panose="020B0604020202020204" pitchFamily="34" charset="0"/>
                </a:defRPr>
              </a:lvl2pPr>
              <a:lvl3pPr marL="1143000" indent="-228600" eaLnBrk="0" hangingPunct="0">
                <a:defRPr sz="2000" b="1">
                  <a:solidFill>
                    <a:srgbClr val="333399"/>
                  </a:solidFill>
                  <a:latin typeface="Arial" panose="020B0604020202020204" pitchFamily="34" charset="0"/>
                </a:defRPr>
              </a:lvl3pPr>
              <a:lvl4pPr marL="1600200" indent="-228600" eaLnBrk="0" hangingPunct="0">
                <a:defRPr sz="2000" b="1">
                  <a:solidFill>
                    <a:srgbClr val="333399"/>
                  </a:solidFill>
                  <a:latin typeface="Arial" panose="020B0604020202020204" pitchFamily="34" charset="0"/>
                </a:defRPr>
              </a:lvl4pPr>
              <a:lvl5pPr marL="2057400" indent="-228600" eaLnBrk="0" hangingPunct="0">
                <a:defRPr sz="2000" b="1">
                  <a:solidFill>
                    <a:srgbClr val="333399"/>
                  </a:solidFill>
                  <a:latin typeface="Arial" panose="020B0604020202020204" pitchFamily="34" charset="0"/>
                </a:defRPr>
              </a:lvl5pPr>
              <a:lvl6pPr marL="25146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6pPr>
              <a:lvl7pPr marL="29718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7pPr>
              <a:lvl8pPr marL="34290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8pPr>
              <a:lvl9pPr marL="3886200" indent="-228600" eaLnBrk="0" fontAlgn="base" hangingPunct="0">
                <a:spcBef>
                  <a:spcPct val="50000"/>
                </a:spcBef>
                <a:spcAft>
                  <a:spcPct val="0"/>
                </a:spcAft>
                <a:buClr>
                  <a:schemeClr val="tx2"/>
                </a:buClr>
                <a:buSzPct val="70000"/>
                <a:buFont typeface="Wingdings" panose="05000000000000000000" pitchFamily="2" charset="2"/>
                <a:defRPr sz="2000" b="1">
                  <a:solidFill>
                    <a:srgbClr val="333399"/>
                  </a:solidFill>
                  <a:latin typeface="Arial" panose="020B0604020202020204" pitchFamily="34" charset="0"/>
                </a:defRPr>
              </a:lvl9pPr>
            </a:lstStyle>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import java.util.Arrays;</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int array[] = { 2, 5, -2, 6, -3, 8, 0, 7, -9, 4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int array1[] = { 2, 5, 6, -3, 8};</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vi-VN" sz="1400" b="1" i="0" u="none" strike="noStrike" kern="0" cap="none" spc="0" normalizeH="0" baseline="0" noProof="0">
                  <a:ln>
                    <a:noFill/>
                  </a:ln>
                  <a:solidFill>
                    <a:srgbClr val="FF0000"/>
                  </a:solidFill>
                  <a:effectLst/>
                  <a:uLnTx/>
                  <a:uFillTx/>
                  <a:latin typeface="Consolas" panose="020B0609020204030204" pitchFamily="49" charset="0"/>
                </a:rPr>
                <a:t>// </a:t>
              </a:r>
              <a:r>
                <a:rPr kumimoji="0" lang="en-US" sz="1400" b="1" i="0" u="none" strike="noStrike" kern="0" cap="none" spc="0" normalizeH="0" baseline="0" noProof="0">
                  <a:ln>
                    <a:noFill/>
                  </a:ln>
                  <a:solidFill>
                    <a:srgbClr val="FF0000"/>
                  </a:solidFill>
                  <a:effectLst/>
                  <a:uLnTx/>
                  <a:uFillTx/>
                  <a:latin typeface="Consolas" panose="020B0609020204030204" pitchFamily="49" charset="0"/>
                </a:rPr>
                <a:t>Sắp xếp mảng số nguyên</a:t>
              </a:r>
              <a:endParaRPr kumimoji="0" lang="vi-VN" sz="1400" b="1" i="0" u="none" strike="noStrike" kern="0" cap="none" spc="0" normalizeH="0" baseline="0" noProof="0">
                <a:ln>
                  <a:noFill/>
                </a:ln>
                <a:solidFill>
                  <a:srgbClr val="FF0000"/>
                </a:solidFill>
                <a:effectLst/>
                <a:uLnTx/>
                <a:uFillTx/>
                <a:latin typeface="Consolas" panose="020B0609020204030204" pitchFamily="49" charset="0"/>
              </a:endParaRP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2B91AF"/>
                  </a:solidFill>
                  <a:effectLst/>
                  <a:uLnTx/>
                  <a:uFillTx/>
                  <a:latin typeface="Consolas" panose="020B0609020204030204" pitchFamily="49" charset="0"/>
                </a:rPr>
                <a:t>Arrays.sort</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(array);</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vi-VN" sz="1400" b="1" i="0" u="none" strike="noStrike" kern="0" cap="none" spc="0" normalizeH="0" baseline="0" noProof="0">
                  <a:ln>
                    <a:noFill/>
                  </a:ln>
                  <a:solidFill>
                    <a:srgbClr val="FF0000"/>
                  </a:solidFill>
                  <a:effectLst/>
                  <a:uLnTx/>
                  <a:uFillTx/>
                  <a:latin typeface="Consolas" panose="020B0609020204030204" pitchFamily="49" charset="0"/>
                </a:rPr>
                <a:t>// </a:t>
              </a:r>
              <a:r>
                <a:rPr kumimoji="0" lang="en-US" sz="1400" b="1" i="0" u="none" strike="noStrike" kern="0" cap="none" spc="0" normalizeH="0" baseline="0" noProof="0">
                  <a:ln>
                    <a:noFill/>
                  </a:ln>
                  <a:solidFill>
                    <a:srgbClr val="FF0000"/>
                  </a:solidFill>
                  <a:effectLst/>
                  <a:uLnTx/>
                  <a:uFillTx/>
                  <a:latin typeface="Consolas" panose="020B0609020204030204" pitchFamily="49" charset="0"/>
                </a:rPr>
                <a:t>So sánh hai mảng số nguyên array1 và array</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array1</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.equals</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(array);</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Gán giá trị cho các phần tử trong mảng array1</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2B91AF"/>
                  </a:solidFill>
                  <a:effectLst/>
                  <a:uLnTx/>
                  <a:uFillTx/>
                  <a:latin typeface="Consolas" panose="020B0609020204030204" pitchFamily="49" charset="0"/>
                </a:rPr>
                <a:t>Arrays.fill</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(array1, 10); // 10, 10, 10, 10, 10 </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FF0000"/>
                  </a:solidFill>
                  <a:effectLst/>
                  <a:uLnTx/>
                  <a:uFillTx/>
                  <a:latin typeface="Consolas" panose="020B0609020204030204" pitchFamily="49" charset="0"/>
                </a:rPr>
                <a:t>// Sao chép mảng array1 sang array2</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r>
                <a:rPr kumimoji="0" lang="en-US" sz="1400" b="1" i="0" u="none" strike="noStrike" kern="0" cap="none" spc="0" normalizeH="0" baseline="0" noProof="0">
                  <a:ln>
                    <a:noFill/>
                  </a:ln>
                  <a:solidFill>
                    <a:srgbClr val="000000"/>
                  </a:solidFill>
                  <a:effectLst/>
                  <a:uLnTx/>
                  <a:uFillTx/>
                  <a:latin typeface="Consolas" panose="020B0609020204030204" pitchFamily="49" charset="0"/>
                </a:rPr>
                <a:t>int[] arr2 = </a:t>
              </a:r>
              <a:r>
                <a:rPr kumimoji="0" lang="en-US" sz="1400" b="1" i="0" u="none" strike="noStrike" kern="0" cap="none" spc="0" normalizeH="0" baseline="0" noProof="0">
                  <a:ln>
                    <a:noFill/>
                  </a:ln>
                  <a:solidFill>
                    <a:srgbClr val="2B91AF"/>
                  </a:solidFill>
                  <a:effectLst/>
                  <a:uLnTx/>
                  <a:uFillTx/>
                  <a:latin typeface="Consolas" panose="020B0609020204030204" pitchFamily="49" charset="0"/>
                </a:rPr>
                <a:t>Arrays.copyOf</a:t>
              </a:r>
              <a:r>
                <a:rPr kumimoji="0" lang="en-US" sz="1400" b="1" i="0" u="none" strike="noStrike" kern="0" cap="none" spc="0" normalizeH="0" baseline="0" noProof="0">
                  <a:ln>
                    <a:noFill/>
                  </a:ln>
                  <a:solidFill>
                    <a:srgbClr val="000000"/>
                  </a:solidFill>
                  <a:effectLst/>
                  <a:uLnTx/>
                  <a:uFillTx/>
                  <a:latin typeface="Consolas" panose="020B0609020204030204" pitchFamily="49" charset="0"/>
                </a:rPr>
                <a:t>(arr1, 6); // 10 10 10 10 10 </a:t>
              </a:r>
              <a:r>
                <a:rPr kumimoji="0" lang="en-US" sz="1400" b="1" i="0" u="none" strike="noStrike" kern="0" cap="none" spc="0" normalizeH="0" baseline="0" noProof="0">
                  <a:ln>
                    <a:noFill/>
                  </a:ln>
                  <a:solidFill>
                    <a:srgbClr val="FF0000"/>
                  </a:solidFill>
                  <a:effectLst/>
                  <a:uLnTx/>
                  <a:uFillTx/>
                  <a:latin typeface="Consolas" panose="020B0609020204030204" pitchFamily="49" charset="0"/>
                </a:rPr>
                <a:t>0</a:t>
              </a:r>
            </a:p>
            <a:p>
              <a:pPr marL="0" marR="0" lvl="0" indent="0" defTabSz="914400" eaLnBrk="1" fontAlgn="base" latinLnBrk="0" hangingPunct="1">
                <a:lnSpc>
                  <a:spcPct val="100000"/>
                </a:lnSpc>
                <a:spcBef>
                  <a:spcPct val="50000"/>
                </a:spcBef>
                <a:spcAft>
                  <a:spcPct val="0"/>
                </a:spcAft>
                <a:buClr>
                  <a:srgbClr val="330066"/>
                </a:buClr>
                <a:buSzPct val="70000"/>
                <a:buFont typeface="Wingdings" panose="05000000000000000000" pitchFamily="2" charset="2"/>
                <a:buNone/>
                <a:tabLst/>
                <a:defRPr/>
              </a:pPr>
              <a:endParaRPr kumimoji="0" lang="en-US" sz="1400" b="1" i="0" u="none" strike="noStrike" kern="0" cap="none" spc="0" normalizeH="0" baseline="0" noProof="0">
                <a:ln>
                  <a:noFill/>
                </a:ln>
                <a:solidFill>
                  <a:srgbClr val="FF0000"/>
                </a:solidFill>
                <a:effectLst/>
                <a:uLnTx/>
                <a:uFillTx/>
                <a:latin typeface="Consolas" panose="020B0609020204030204" pitchFamily="49" charset="0"/>
              </a:endParaRPr>
            </a:p>
          </p:txBody>
        </p:sp>
      </p:grpSp>
    </p:spTree>
    <p:extLst>
      <p:ext uri="{BB962C8B-B14F-4D97-AF65-F5344CB8AC3E}">
        <p14:creationId xmlns:p14="http://schemas.microsoft.com/office/powerpoint/2010/main" val="339400200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A3FBE-BE3F-4B7E-AE6B-1940EE29CA80}"/>
              </a:ext>
            </a:extLst>
          </p:cNvPr>
          <p:cNvSpPr>
            <a:spLocks noGrp="1"/>
          </p:cNvSpPr>
          <p:nvPr>
            <p:ph type="title"/>
          </p:nvPr>
        </p:nvSpPr>
        <p:spPr/>
        <p:txBody>
          <a:bodyPr/>
          <a:lstStyle/>
          <a:p>
            <a:r>
              <a:rPr lang="en-US"/>
              <a:t>Tìm kiếm và sắp xếp mảng</a:t>
            </a:r>
            <a:endParaRPr lang="en-GB"/>
          </a:p>
        </p:txBody>
      </p:sp>
      <p:sp>
        <p:nvSpPr>
          <p:cNvPr id="3" name="Content Placeholder 2">
            <a:extLst>
              <a:ext uri="{FF2B5EF4-FFF2-40B4-BE49-F238E27FC236}">
                <a16:creationId xmlns:a16="http://schemas.microsoft.com/office/drawing/2014/main" xmlns="" id="{577A64E9-A43B-469D-8D35-45A78D43FA12}"/>
              </a:ext>
            </a:extLst>
          </p:cNvPr>
          <p:cNvSpPr>
            <a:spLocks noGrp="1"/>
          </p:cNvSpPr>
          <p:nvPr>
            <p:ph idx="1"/>
          </p:nvPr>
        </p:nvSpPr>
        <p:spPr/>
        <p:txBody>
          <a:bodyPr/>
          <a:lstStyle/>
          <a:p>
            <a:r>
              <a:rPr lang="en-US"/>
              <a:t>Tìm kiếm trên mảng</a:t>
            </a:r>
          </a:p>
          <a:p>
            <a:pPr lvl="1"/>
            <a:r>
              <a:rPr lang="en-US"/>
              <a:t>Tìm 1 phần tử có tồn tại hay không</a:t>
            </a:r>
          </a:p>
          <a:p>
            <a:pPr lvl="1"/>
            <a:r>
              <a:rPr lang="en-US"/>
              <a:t>Tìm các vị trí của phần tử trong mảng</a:t>
            </a:r>
            <a:endParaRPr lang="en-GB"/>
          </a:p>
        </p:txBody>
      </p:sp>
      <p:sp>
        <p:nvSpPr>
          <p:cNvPr id="4" name="Date Placeholder 3">
            <a:extLst>
              <a:ext uri="{FF2B5EF4-FFF2-40B4-BE49-F238E27FC236}">
                <a16:creationId xmlns:a16="http://schemas.microsoft.com/office/drawing/2014/main" xmlns="" id="{33410BE3-BCAF-4443-93E3-66D35473741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0547500-FECC-4DB1-8E00-263946C2739B}"/>
              </a:ext>
            </a:extLst>
          </p:cNvPr>
          <p:cNvSpPr>
            <a:spLocks noGrp="1"/>
          </p:cNvSpPr>
          <p:nvPr>
            <p:ph type="sldNum" sz="quarter" idx="11"/>
          </p:nvPr>
        </p:nvSpPr>
        <p:spPr/>
        <p:txBody>
          <a:bodyPr/>
          <a:lstStyle/>
          <a:p>
            <a:pPr>
              <a:defRPr/>
            </a:pPr>
            <a:fld id="{812A3249-7FF3-4311-A461-F791DB37E44E}" type="slidenum">
              <a:rPr lang="en-US" altLang="en-US" smtClean="0"/>
              <a:pPr>
                <a:defRPr/>
              </a:pPr>
              <a:t>166</a:t>
            </a:fld>
            <a:endParaRPr lang="en-US" altLang="en-US"/>
          </a:p>
        </p:txBody>
      </p:sp>
    </p:spTree>
    <p:extLst>
      <p:ext uri="{BB962C8B-B14F-4D97-AF65-F5344CB8AC3E}">
        <p14:creationId xmlns:p14="http://schemas.microsoft.com/office/powerpoint/2010/main" val="198584099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A3FBE-BE3F-4B7E-AE6B-1940EE29CA80}"/>
              </a:ext>
            </a:extLst>
          </p:cNvPr>
          <p:cNvSpPr>
            <a:spLocks noGrp="1"/>
          </p:cNvSpPr>
          <p:nvPr>
            <p:ph type="title"/>
          </p:nvPr>
        </p:nvSpPr>
        <p:spPr/>
        <p:txBody>
          <a:bodyPr/>
          <a:lstStyle/>
          <a:p>
            <a:r>
              <a:rPr lang="en-US"/>
              <a:t>Tìm kiếm và sắp xếp mảng</a:t>
            </a:r>
            <a:endParaRPr lang="en-GB"/>
          </a:p>
        </p:txBody>
      </p:sp>
      <p:sp>
        <p:nvSpPr>
          <p:cNvPr id="3" name="Content Placeholder 2">
            <a:extLst>
              <a:ext uri="{FF2B5EF4-FFF2-40B4-BE49-F238E27FC236}">
                <a16:creationId xmlns:a16="http://schemas.microsoft.com/office/drawing/2014/main" xmlns="" id="{577A64E9-A43B-469D-8D35-45A78D43FA12}"/>
              </a:ext>
            </a:extLst>
          </p:cNvPr>
          <p:cNvSpPr>
            <a:spLocks noGrp="1"/>
          </p:cNvSpPr>
          <p:nvPr>
            <p:ph idx="1"/>
          </p:nvPr>
        </p:nvSpPr>
        <p:spPr>
          <a:xfrm>
            <a:off x="609600" y="1016732"/>
            <a:ext cx="8143873" cy="5248275"/>
          </a:xfrm>
        </p:spPr>
        <p:txBody>
          <a:bodyPr/>
          <a:lstStyle/>
          <a:p>
            <a:r>
              <a:rPr lang="en-US"/>
              <a:t>Tìm kiếm trên mảng</a:t>
            </a:r>
          </a:p>
          <a:p>
            <a:pPr lvl="1"/>
            <a:r>
              <a:rPr lang="en-US"/>
              <a:t>Tìm 1 phần tử có tồn tại hay không</a:t>
            </a:r>
          </a:p>
          <a:p>
            <a:pPr marL="457200" lvl="1" indent="0">
              <a:buNone/>
            </a:pPr>
            <a:r>
              <a:rPr lang="en-US">
                <a:sym typeface="Wingdings" panose="05000000000000000000" pitchFamily="2" charset="2"/>
              </a:rPr>
              <a:t>tương tự như duyệt mảng, trong quá trình duyệt ta so sánh, nếu tìm thấy thì dừng </a:t>
            </a:r>
          </a:p>
          <a:p>
            <a:pPr lvl="1"/>
            <a:r>
              <a:rPr lang="en-US">
                <a:sym typeface="Wingdings" panose="05000000000000000000" pitchFamily="2" charset="2"/>
              </a:rPr>
              <a:t>Số lần xuất hiện của phần tử tìm thấy</a:t>
            </a:r>
          </a:p>
          <a:p>
            <a:pPr marL="457200" lvl="1" indent="0">
              <a:buNone/>
            </a:pPr>
            <a:r>
              <a:rPr lang="en-US">
                <a:sym typeface="Wingdings" panose="05000000000000000000" pitchFamily="2" charset="2"/>
              </a:rPr>
              <a:t>tương tự như duyệt mảng, trong quá trình duyệt ta so sánh, nếu tìm thấy thì lưu vết lại các vị trí rồi tiến hành tìm tiếp</a:t>
            </a:r>
          </a:p>
          <a:p>
            <a:pPr marL="742950" lvl="2" indent="-342900">
              <a:buSzPct val="115000"/>
              <a:buFont typeface="Wingdings" panose="05000000000000000000" pitchFamily="2" charset="2"/>
              <a:buChar char="q"/>
            </a:pPr>
            <a:r>
              <a:rPr lang="en-US" sz="2700" b="1">
                <a:ea typeface="+mn-ea"/>
                <a:cs typeface="+mn-cs"/>
                <a:hlinkClick r:id="rId3" action="ppaction://hlinkfile"/>
              </a:rPr>
              <a:t>Ví dụ: </a:t>
            </a:r>
            <a:r>
              <a:rPr lang="en-US" sz="2700" b="1">
                <a:ea typeface="+mn-ea"/>
                <a:cs typeface="+mn-cs"/>
              </a:rPr>
              <a:t>Viết chương trình </a:t>
            </a:r>
            <a:r>
              <a:rPr lang="en-US" sz="2700" b="1">
                <a:solidFill>
                  <a:srgbClr val="FF0000"/>
                </a:solidFill>
                <a:ea typeface="+mn-ea"/>
                <a:cs typeface="+mn-cs"/>
              </a:rPr>
              <a:t>nhập </a:t>
            </a:r>
            <a:r>
              <a:rPr lang="en-US" sz="2700" b="1">
                <a:ea typeface="+mn-ea"/>
                <a:cs typeface="+mn-cs"/>
              </a:rPr>
              <a:t>mảng, </a:t>
            </a:r>
            <a:r>
              <a:rPr lang="en-US" sz="2700" b="1">
                <a:solidFill>
                  <a:srgbClr val="FF0000"/>
                </a:solidFill>
                <a:ea typeface="+mn-ea"/>
                <a:cs typeface="+mn-cs"/>
              </a:rPr>
              <a:t>xuất</a:t>
            </a:r>
            <a:r>
              <a:rPr lang="en-US" sz="2700" b="1">
                <a:ea typeface="+mn-ea"/>
                <a:cs typeface="+mn-cs"/>
              </a:rPr>
              <a:t> mảng đó và nhập một số k cần </a:t>
            </a:r>
            <a:r>
              <a:rPr lang="en-US" sz="2700" b="1">
                <a:solidFill>
                  <a:srgbClr val="FF0000"/>
                </a:solidFill>
                <a:ea typeface="+mn-ea"/>
                <a:cs typeface="+mn-cs"/>
              </a:rPr>
              <a:t>tìm kiếm </a:t>
            </a:r>
            <a:r>
              <a:rPr lang="en-US" sz="2700" b="1">
                <a:ea typeface="+mn-ea"/>
                <a:cs typeface="+mn-cs"/>
              </a:rPr>
              <a:t>xem có trong mảng hay không?cho biết </a:t>
            </a:r>
            <a:r>
              <a:rPr lang="en-US" sz="2700" b="1">
                <a:solidFill>
                  <a:srgbClr val="FF0000"/>
                </a:solidFill>
                <a:ea typeface="+mn-ea"/>
                <a:cs typeface="+mn-cs"/>
              </a:rPr>
              <a:t>xuất hiện bao nhiêu lần</a:t>
            </a:r>
            <a:r>
              <a:rPr lang="en-US" sz="2700" b="1">
                <a:ea typeface="+mn-ea"/>
                <a:cs typeface="+mn-cs"/>
              </a:rPr>
              <a:t> trong mảng đó, và </a:t>
            </a:r>
            <a:r>
              <a:rPr lang="en-US" sz="2700" b="1">
                <a:solidFill>
                  <a:srgbClr val="FF0000"/>
                </a:solidFill>
                <a:ea typeface="+mn-ea"/>
                <a:cs typeface="+mn-cs"/>
              </a:rPr>
              <a:t>vị trí </a:t>
            </a:r>
            <a:r>
              <a:rPr lang="en-US" sz="2700" b="1">
                <a:ea typeface="+mn-ea"/>
                <a:cs typeface="+mn-cs"/>
              </a:rPr>
              <a:t>nào?</a:t>
            </a:r>
          </a:p>
          <a:p>
            <a:pPr marL="457200" lvl="1" indent="0">
              <a:buNone/>
            </a:pPr>
            <a:endParaRPr lang="en-US">
              <a:sym typeface="Wingdings" panose="05000000000000000000" pitchFamily="2" charset="2"/>
            </a:endParaRPr>
          </a:p>
        </p:txBody>
      </p:sp>
      <p:sp>
        <p:nvSpPr>
          <p:cNvPr id="4" name="Date Placeholder 3">
            <a:extLst>
              <a:ext uri="{FF2B5EF4-FFF2-40B4-BE49-F238E27FC236}">
                <a16:creationId xmlns:a16="http://schemas.microsoft.com/office/drawing/2014/main" xmlns="" id="{33410BE3-BCAF-4443-93E3-66D35473741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0547500-FECC-4DB1-8E00-263946C2739B}"/>
              </a:ext>
            </a:extLst>
          </p:cNvPr>
          <p:cNvSpPr>
            <a:spLocks noGrp="1"/>
          </p:cNvSpPr>
          <p:nvPr>
            <p:ph type="sldNum" sz="quarter" idx="11"/>
          </p:nvPr>
        </p:nvSpPr>
        <p:spPr/>
        <p:txBody>
          <a:bodyPr/>
          <a:lstStyle/>
          <a:p>
            <a:pPr>
              <a:defRPr/>
            </a:pPr>
            <a:fld id="{812A3249-7FF3-4311-A461-F791DB37E44E}" type="slidenum">
              <a:rPr lang="en-US" altLang="en-US" smtClean="0"/>
              <a:pPr>
                <a:defRPr/>
              </a:pPr>
              <a:t>167</a:t>
            </a:fld>
            <a:endParaRPr lang="en-US" altLang="en-US"/>
          </a:p>
        </p:txBody>
      </p:sp>
    </p:spTree>
    <p:extLst>
      <p:ext uri="{BB962C8B-B14F-4D97-AF65-F5344CB8AC3E}">
        <p14:creationId xmlns:p14="http://schemas.microsoft.com/office/powerpoint/2010/main" val="126552524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340410-3AC8-48D1-B906-9F6905A274F5}"/>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xmlns="" id="{4ABFA608-DEC2-4909-AA25-8D0D743C753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43FC1B9-A8F7-44B3-9745-D5B5C8071FF0}"/>
              </a:ext>
            </a:extLst>
          </p:cNvPr>
          <p:cNvSpPr>
            <a:spLocks noGrp="1"/>
          </p:cNvSpPr>
          <p:nvPr>
            <p:ph type="sldNum" sz="quarter" idx="11"/>
          </p:nvPr>
        </p:nvSpPr>
        <p:spPr/>
        <p:txBody>
          <a:bodyPr/>
          <a:lstStyle/>
          <a:p>
            <a:pPr>
              <a:defRPr/>
            </a:pPr>
            <a:fld id="{812A3249-7FF3-4311-A461-F791DB37E44E}" type="slidenum">
              <a:rPr lang="en-US" altLang="en-US" smtClean="0"/>
              <a:pPr>
                <a:defRPr/>
              </a:pPr>
              <a:t>168</a:t>
            </a:fld>
            <a:endParaRPr lang="en-US" altLang="en-US"/>
          </a:p>
        </p:txBody>
      </p:sp>
      <p:sp>
        <p:nvSpPr>
          <p:cNvPr id="6" name="TextBox 5">
            <a:extLst>
              <a:ext uri="{FF2B5EF4-FFF2-40B4-BE49-F238E27FC236}">
                <a16:creationId xmlns:a16="http://schemas.microsoft.com/office/drawing/2014/main" xmlns="" id="{85854F6D-5CAA-4BFA-A8E8-179DEFB3E05F}"/>
              </a:ext>
            </a:extLst>
          </p:cNvPr>
          <p:cNvSpPr txBox="1"/>
          <p:nvPr/>
        </p:nvSpPr>
        <p:spPr>
          <a:xfrm>
            <a:off x="13928" y="-307649"/>
            <a:ext cx="9130072" cy="701730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l">
              <a:buFont typeface="+mj-lt"/>
              <a:buAutoNum type="arabicParenR"/>
            </a:pPr>
            <a:r>
              <a:rPr lang="en-GB" sz="1800" b="1">
                <a:solidFill>
                  <a:srgbClr val="7F0055"/>
                </a:solidFill>
                <a:latin typeface="Consolas" panose="020B0609020204030204" pitchFamily="49" charset="0"/>
              </a:rPr>
              <a:t>package</a:t>
            </a:r>
            <a:r>
              <a:rPr lang="en-GB" sz="1800" b="1">
                <a:solidFill>
                  <a:srgbClr val="000000"/>
                </a:solidFill>
                <a:latin typeface="Consolas" panose="020B0609020204030204" pitchFamily="49" charset="0"/>
              </a:rPr>
              <a:t> demo;</a:t>
            </a:r>
            <a:endParaRPr lang="en-GB" sz="1800">
              <a:latin typeface="Consolas" panose="020B0609020204030204" pitchFamily="49" charset="0"/>
            </a:endParaRPr>
          </a:p>
          <a:p>
            <a:pPr marL="342900" indent="-342900" algn="l">
              <a:buFont typeface="+mj-lt"/>
              <a:buAutoNum type="arabicParenR"/>
            </a:pPr>
            <a:r>
              <a:rPr lang="en-GB" sz="1800" b="1">
                <a:solidFill>
                  <a:srgbClr val="7F0055"/>
                </a:solidFill>
                <a:latin typeface="Consolas" panose="020B0609020204030204" pitchFamily="49" charset="0"/>
              </a:rPr>
              <a:t>import</a:t>
            </a:r>
            <a:r>
              <a:rPr lang="en-GB" sz="1800" b="1">
                <a:solidFill>
                  <a:srgbClr val="000000"/>
                </a:solidFill>
                <a:latin typeface="Consolas" panose="020B0609020204030204" pitchFamily="49" charset="0"/>
              </a:rPr>
              <a:t> java.util.Scanner;</a:t>
            </a:r>
          </a:p>
          <a:p>
            <a:pPr marL="342900" indent="-342900" algn="l">
              <a:buFont typeface="+mj-lt"/>
              <a:buAutoNum type="arabicParenR"/>
            </a:pPr>
            <a:r>
              <a:rPr lang="en-GB" sz="1800" b="1">
                <a:solidFill>
                  <a:srgbClr val="7F0055"/>
                </a:solidFill>
                <a:latin typeface="Consolas" panose="020B0609020204030204" pitchFamily="49" charset="0"/>
              </a:rPr>
              <a:t>import</a:t>
            </a:r>
            <a:r>
              <a:rPr lang="en-GB" sz="1800" b="1">
                <a:solidFill>
                  <a:srgbClr val="000000"/>
                </a:solidFill>
                <a:latin typeface="Consolas" panose="020B0609020204030204" pitchFamily="49" charset="0"/>
              </a:rPr>
              <a:t> </a:t>
            </a:r>
            <a:r>
              <a:rPr lang="en-GB" sz="1800" b="1" u="sng">
                <a:solidFill>
                  <a:srgbClr val="000000"/>
                </a:solidFill>
                <a:latin typeface="Consolas" panose="020B0609020204030204" pitchFamily="49" charset="0"/>
              </a:rPr>
              <a:t>java.util.zip.InflaterInputStream;</a:t>
            </a:r>
            <a:endParaRPr lang="en-GB" sz="1800">
              <a:latin typeface="Consolas" panose="020B0609020204030204" pitchFamily="49" charset="0"/>
            </a:endParaRPr>
          </a:p>
          <a:p>
            <a:pPr marL="342900" indent="-342900" algn="l">
              <a:buFont typeface="+mj-lt"/>
              <a:buAutoNum type="arabicParenR"/>
            </a:pPr>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class</a:t>
            </a:r>
            <a:r>
              <a:rPr lang="en-GB" sz="1800" b="1">
                <a:solidFill>
                  <a:srgbClr val="000000"/>
                </a:solidFill>
                <a:latin typeface="Consolas" panose="020B0609020204030204" pitchFamily="49" charset="0"/>
              </a:rPr>
              <a:t> Vd25_TimKiem {</a:t>
            </a:r>
            <a:endParaRPr lang="en-GB" sz="1800">
              <a:latin typeface="Consolas" panose="020B0609020204030204" pitchFamily="49" charset="0"/>
            </a:endParaRPr>
          </a:p>
          <a:p>
            <a:pPr marL="342900" indent="-342900" algn="l">
              <a:buFont typeface="+mj-lt"/>
              <a:buAutoNum type="arabicParenR"/>
            </a:pPr>
            <a:r>
              <a:rPr lang="en-CA" sz="1800" b="1">
                <a:solidFill>
                  <a:srgbClr val="7F0055"/>
                </a:solidFill>
                <a:latin typeface="Consolas" panose="020B0609020204030204" pitchFamily="49" charset="0"/>
              </a:rPr>
              <a:t>public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static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void</a:t>
            </a:r>
            <a:r>
              <a:rPr lang="en-CA" sz="1800" b="1">
                <a:solidFill>
                  <a:srgbClr val="000000"/>
                </a:solidFill>
                <a:latin typeface="Consolas" panose="020B0609020204030204" pitchFamily="49" charset="0"/>
              </a:rPr>
              <a:t> NhapMang(</a:t>
            </a:r>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 </a:t>
            </a:r>
            <a:r>
              <a:rPr lang="en-CA" sz="1800" b="1">
                <a:solidFill>
                  <a:srgbClr val="6A3E3E"/>
                </a:solidFill>
                <a:latin typeface="Consolas" panose="020B0609020204030204" pitchFamily="49" charset="0"/>
              </a:rPr>
              <a:t>M</a:t>
            </a:r>
            <a:r>
              <a:rPr lang="en-CA" sz="1800" b="1">
                <a:solidFill>
                  <a:srgbClr val="000000"/>
                </a:solidFill>
                <a:latin typeface="Consolas" panose="020B0609020204030204" pitchFamily="49" charset="0"/>
              </a:rPr>
              <a:t>[]) {</a:t>
            </a:r>
          </a:p>
          <a:p>
            <a:pPr marL="342900" indent="-342900" algn="l">
              <a:buFont typeface="+mj-lt"/>
              <a:buAutoNum type="arabicParenR"/>
            </a:pPr>
            <a:r>
              <a:rPr lang="en-CA" sz="1800">
                <a:solidFill>
                  <a:srgbClr val="000000"/>
                </a:solidFill>
                <a:latin typeface="Consolas" panose="020B0609020204030204" pitchFamily="49" charset="0"/>
              </a:rPr>
              <a:t>Scanner </a:t>
            </a:r>
            <a:r>
              <a:rPr lang="en-CA" sz="1800" u="sng">
                <a:solidFill>
                  <a:srgbClr val="6A3E3E"/>
                </a:solidFill>
                <a:latin typeface="Consolas" panose="020B0609020204030204" pitchFamily="49" charset="0"/>
              </a:rPr>
              <a:t>sc</a:t>
            </a:r>
            <a:r>
              <a:rPr lang="en-CA" sz="1800" u="sng">
                <a:solidFill>
                  <a:srgbClr val="000000"/>
                </a:solidFill>
                <a:latin typeface="Consolas" panose="020B0609020204030204" pitchFamily="49" charset="0"/>
              </a:rPr>
              <a:t>=</a:t>
            </a:r>
            <a:r>
              <a:rPr lang="en-CA" sz="1800" b="1" u="sng">
                <a:solidFill>
                  <a:srgbClr val="7F0055"/>
                </a:solidFill>
                <a:latin typeface="Consolas" panose="020B0609020204030204" pitchFamily="49" charset="0"/>
              </a:rPr>
              <a:t>new</a:t>
            </a:r>
            <a:r>
              <a:rPr lang="en-CA" sz="1800" b="1" u="sng">
                <a:solidFill>
                  <a:srgbClr val="000000"/>
                </a:solidFill>
                <a:latin typeface="Consolas" panose="020B0609020204030204" pitchFamily="49" charset="0"/>
              </a:rPr>
              <a:t> Scanner(System.</a:t>
            </a:r>
            <a:r>
              <a:rPr lang="en-CA" sz="1800" b="1" i="1" u="sng">
                <a:solidFill>
                  <a:srgbClr val="0000C0"/>
                </a:solidFill>
                <a:latin typeface="Consolas" panose="020B0609020204030204" pitchFamily="49" charset="0"/>
              </a:rPr>
              <a:t>in</a:t>
            </a:r>
            <a:r>
              <a:rPr lang="en-CA" sz="1800" b="1" i="1" u="sng">
                <a:solidFill>
                  <a:srgbClr val="000000"/>
                </a:solidFill>
                <a:latin typeface="Consolas" panose="020B0609020204030204" pitchFamily="49" charset="0"/>
              </a:rPr>
              <a:t>);</a:t>
            </a:r>
          </a:p>
          <a:p>
            <a:pPr marL="342900" indent="-342900" algn="l">
              <a:buFont typeface="+mj-lt"/>
              <a:buAutoNum type="arabicParenR"/>
            </a:pPr>
            <a:r>
              <a:rPr lang="nn-NO" sz="1800" b="1">
                <a:solidFill>
                  <a:srgbClr val="7F0055"/>
                </a:solidFill>
                <a:latin typeface="Consolas" panose="020B0609020204030204" pitchFamily="49" charset="0"/>
              </a:rPr>
              <a:t>for</a:t>
            </a:r>
            <a:r>
              <a:rPr lang="nn-NO" sz="1800" b="1">
                <a:solidFill>
                  <a:srgbClr val="000000"/>
                </a:solidFill>
                <a:latin typeface="Consolas" panose="020B0609020204030204" pitchFamily="49" charset="0"/>
              </a:rPr>
              <a:t> (</a:t>
            </a:r>
            <a:r>
              <a:rPr lang="nn-NO" sz="1800" b="1">
                <a:solidFill>
                  <a:srgbClr val="7F0055"/>
                </a:solidFill>
                <a:latin typeface="Consolas" panose="020B0609020204030204" pitchFamily="49" charset="0"/>
              </a:rPr>
              <a:t>int</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 0;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&lt; </a:t>
            </a:r>
            <a:r>
              <a:rPr lang="nn-NO" sz="1800" b="1">
                <a:solidFill>
                  <a:srgbClr val="6A3E3E"/>
                </a:solidFill>
                <a:latin typeface="Consolas" panose="020B0609020204030204" pitchFamily="49" charset="0"/>
              </a:rPr>
              <a:t>M</a:t>
            </a:r>
            <a:r>
              <a:rPr lang="nn-NO" sz="1800" b="1">
                <a:solidFill>
                  <a:srgbClr val="000000"/>
                </a:solidFill>
                <a:latin typeface="Consolas" panose="020B0609020204030204" pitchFamily="49" charset="0"/>
              </a:rPr>
              <a:t>.</a:t>
            </a:r>
            <a:r>
              <a:rPr lang="nn-NO" sz="1800" b="1">
                <a:solidFill>
                  <a:srgbClr val="0000C0"/>
                </a:solidFill>
                <a:latin typeface="Consolas" panose="020B0609020204030204" pitchFamily="49" charset="0"/>
              </a:rPr>
              <a:t>length</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a:t>
            </a:r>
          </a:p>
          <a:p>
            <a:pPr marL="342900" indent="-342900" algn="l">
              <a:buFont typeface="+mj-lt"/>
              <a:buAutoNum type="arabicParenR"/>
            </a:pPr>
            <a:r>
              <a:rPr lang="nn-NO" sz="1800">
                <a:solidFill>
                  <a:srgbClr val="000000"/>
                </a:solidFill>
                <a:latin typeface="Consolas" panose="020B0609020204030204" pitchFamily="49" charset="0"/>
              </a:rPr>
              <a:t>System.</a:t>
            </a:r>
            <a:r>
              <a:rPr lang="nn-NO" sz="1800" b="1" i="1">
                <a:solidFill>
                  <a:srgbClr val="0000C0"/>
                </a:solidFill>
                <a:latin typeface="Consolas" panose="020B0609020204030204" pitchFamily="49" charset="0"/>
              </a:rPr>
              <a:t>out</a:t>
            </a:r>
            <a:r>
              <a:rPr lang="nn-NO" sz="1800" b="1" i="1">
                <a:solidFill>
                  <a:srgbClr val="000000"/>
                </a:solidFill>
                <a:latin typeface="Consolas" panose="020B0609020204030204" pitchFamily="49" charset="0"/>
              </a:rPr>
              <a:t>.print(</a:t>
            </a:r>
            <a:r>
              <a:rPr lang="nn-NO" sz="1800" b="1" i="1">
                <a:solidFill>
                  <a:srgbClr val="2A00FF"/>
                </a:solidFill>
                <a:latin typeface="Consolas" panose="020B0609020204030204" pitchFamily="49" charset="0"/>
              </a:rPr>
              <a:t>"M["</a:t>
            </a:r>
            <a:r>
              <a:rPr lang="nn-NO" sz="1800" b="1" i="1">
                <a:solidFill>
                  <a:srgbClr val="000000"/>
                </a:solidFill>
                <a:latin typeface="Consolas" panose="020B0609020204030204" pitchFamily="49" charset="0"/>
              </a:rPr>
              <a:t>+</a:t>
            </a:r>
            <a:r>
              <a:rPr lang="nn-NO" sz="1800" b="1" i="1">
                <a:solidFill>
                  <a:srgbClr val="6A3E3E"/>
                </a:solidFill>
                <a:latin typeface="Consolas" panose="020B0609020204030204" pitchFamily="49" charset="0"/>
              </a:rPr>
              <a:t>i</a:t>
            </a:r>
            <a:r>
              <a:rPr lang="nn-NO" sz="1800" b="1" i="1">
                <a:solidFill>
                  <a:srgbClr val="000000"/>
                </a:solidFill>
                <a:latin typeface="Consolas" panose="020B0609020204030204" pitchFamily="49" charset="0"/>
              </a:rPr>
              <a:t>+</a:t>
            </a:r>
            <a:r>
              <a:rPr lang="nn-NO" sz="1800" b="1" i="1">
                <a:solidFill>
                  <a:srgbClr val="2A00FF"/>
                </a:solidFill>
                <a:latin typeface="Consolas" panose="020B0609020204030204" pitchFamily="49" charset="0"/>
              </a:rPr>
              <a:t>"]: "</a:t>
            </a:r>
            <a:r>
              <a:rPr lang="nn-NO" sz="1800" b="1" i="1">
                <a:solidFill>
                  <a:srgbClr val="000000"/>
                </a:solidFill>
                <a:latin typeface="Consolas" panose="020B0609020204030204" pitchFamily="49" charset="0"/>
              </a:rPr>
              <a:t>);</a:t>
            </a:r>
          </a:p>
          <a:p>
            <a:pPr marL="342900" indent="-342900" algn="l">
              <a:buFont typeface="+mj-lt"/>
              <a:buAutoNum type="arabicParenR"/>
            </a:pPr>
            <a:r>
              <a:rPr lang="en-GB" sz="1800">
                <a:solidFill>
                  <a:srgbClr val="6A3E3E"/>
                </a:solidFill>
                <a:latin typeface="Consolas" panose="020B0609020204030204" pitchFamily="49" charset="0"/>
              </a:rPr>
              <a:t>M</a:t>
            </a:r>
            <a:r>
              <a:rPr lang="en-GB" sz="1800">
                <a:solidFill>
                  <a:srgbClr val="000000"/>
                </a:solidFill>
                <a:latin typeface="Consolas" panose="020B0609020204030204" pitchFamily="49" charset="0"/>
              </a:rPr>
              <a:t>[</a:t>
            </a:r>
            <a:r>
              <a:rPr lang="en-GB" sz="1800">
                <a:solidFill>
                  <a:srgbClr val="6A3E3E"/>
                </a:solidFill>
                <a:latin typeface="Consolas" panose="020B0609020204030204" pitchFamily="49" charset="0"/>
              </a:rPr>
              <a:t>i</a:t>
            </a:r>
            <a:r>
              <a:rPr lang="en-GB" sz="1800">
                <a:solidFill>
                  <a:srgbClr val="000000"/>
                </a:solidFill>
                <a:latin typeface="Consolas" panose="020B0609020204030204" pitchFamily="49" charset="0"/>
              </a:rPr>
              <a:t>]=</a:t>
            </a:r>
            <a:r>
              <a:rPr lang="en-GB" sz="1800">
                <a:solidFill>
                  <a:srgbClr val="6A3E3E"/>
                </a:solidFill>
                <a:latin typeface="Consolas" panose="020B0609020204030204" pitchFamily="49" charset="0"/>
              </a:rPr>
              <a:t>sc</a:t>
            </a:r>
            <a:r>
              <a:rPr lang="en-GB" sz="1800">
                <a:solidFill>
                  <a:srgbClr val="000000"/>
                </a:solidFill>
                <a:latin typeface="Consolas" panose="020B0609020204030204" pitchFamily="49" charset="0"/>
              </a:rPr>
              <a:t>.nextInt();</a:t>
            </a:r>
          </a:p>
          <a:p>
            <a:pPr marL="342900" indent="-342900" algn="l">
              <a:buFont typeface="+mj-lt"/>
              <a:buAutoNum type="arabicParenR"/>
            </a:pPr>
            <a:r>
              <a:rPr lang="en-GB" sz="1800">
                <a:solidFill>
                  <a:srgbClr val="000000"/>
                </a:solidFill>
                <a:latin typeface="Consolas" panose="020B0609020204030204" pitchFamily="49" charset="0"/>
              </a:rPr>
              <a:t>}</a:t>
            </a:r>
          </a:p>
          <a:p>
            <a:pPr marL="342900" indent="-342900" algn="l">
              <a:buFont typeface="+mj-lt"/>
              <a:buAutoNum type="arabicParenR"/>
            </a:pPr>
            <a:r>
              <a:rPr lang="en-GB" sz="1800">
                <a:solidFill>
                  <a:srgbClr val="000000"/>
                </a:solidFill>
                <a:latin typeface="Consolas" panose="020B0609020204030204" pitchFamily="49" charset="0"/>
              </a:rPr>
              <a:t>}</a:t>
            </a:r>
          </a:p>
          <a:p>
            <a:pPr marL="342900" indent="-342900" algn="l">
              <a:buFont typeface="+mj-lt"/>
              <a:buAutoNum type="arabicParenR"/>
            </a:pPr>
            <a:r>
              <a:rPr lang="en-CA" sz="1800" b="1">
                <a:solidFill>
                  <a:srgbClr val="7F0055"/>
                </a:solidFill>
                <a:latin typeface="Consolas" panose="020B0609020204030204" pitchFamily="49" charset="0"/>
              </a:rPr>
              <a:t>public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static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void</a:t>
            </a:r>
            <a:r>
              <a:rPr lang="en-CA" sz="1800" b="1">
                <a:solidFill>
                  <a:srgbClr val="000000"/>
                </a:solidFill>
                <a:latin typeface="Consolas" panose="020B0609020204030204" pitchFamily="49" charset="0"/>
              </a:rPr>
              <a:t> XuatMang(</a:t>
            </a:r>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 </a:t>
            </a:r>
            <a:r>
              <a:rPr lang="en-CA" sz="1800" b="1">
                <a:solidFill>
                  <a:srgbClr val="6A3E3E"/>
                </a:solidFill>
                <a:latin typeface="Consolas" panose="020B0609020204030204" pitchFamily="49" charset="0"/>
              </a:rPr>
              <a:t>M</a:t>
            </a:r>
            <a:r>
              <a:rPr lang="en-CA" sz="1800" b="1">
                <a:solidFill>
                  <a:srgbClr val="000000"/>
                </a:solidFill>
                <a:latin typeface="Consolas" panose="020B0609020204030204" pitchFamily="49" charset="0"/>
              </a:rPr>
              <a:t>[]) {</a:t>
            </a:r>
          </a:p>
          <a:p>
            <a:pPr marL="342900" indent="-342900" algn="l">
              <a:buFont typeface="+mj-lt"/>
              <a:buAutoNum type="arabicParenR"/>
            </a:pPr>
            <a:r>
              <a:rPr lang="nn-NO" sz="1800" b="1">
                <a:solidFill>
                  <a:srgbClr val="7F0055"/>
                </a:solidFill>
                <a:latin typeface="Consolas" panose="020B0609020204030204" pitchFamily="49" charset="0"/>
              </a:rPr>
              <a:t>for</a:t>
            </a:r>
            <a:r>
              <a:rPr lang="nn-NO" sz="1800" b="1">
                <a:solidFill>
                  <a:srgbClr val="000000"/>
                </a:solidFill>
                <a:latin typeface="Consolas" panose="020B0609020204030204" pitchFamily="49" charset="0"/>
              </a:rPr>
              <a:t> (</a:t>
            </a:r>
            <a:r>
              <a:rPr lang="nn-NO" sz="1800" b="1">
                <a:solidFill>
                  <a:srgbClr val="7F0055"/>
                </a:solidFill>
                <a:latin typeface="Consolas" panose="020B0609020204030204" pitchFamily="49" charset="0"/>
              </a:rPr>
              <a:t>int</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 0;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&lt; </a:t>
            </a:r>
            <a:r>
              <a:rPr lang="nn-NO" sz="1800" b="1">
                <a:solidFill>
                  <a:srgbClr val="6A3E3E"/>
                </a:solidFill>
                <a:latin typeface="Consolas" panose="020B0609020204030204" pitchFamily="49" charset="0"/>
              </a:rPr>
              <a:t>M</a:t>
            </a:r>
            <a:r>
              <a:rPr lang="nn-NO" sz="1800" b="1">
                <a:solidFill>
                  <a:srgbClr val="000000"/>
                </a:solidFill>
                <a:latin typeface="Consolas" panose="020B0609020204030204" pitchFamily="49" charset="0"/>
              </a:rPr>
              <a:t>.</a:t>
            </a:r>
            <a:r>
              <a:rPr lang="nn-NO" sz="1800" b="1">
                <a:solidFill>
                  <a:srgbClr val="0000C0"/>
                </a:solidFill>
                <a:latin typeface="Consolas" panose="020B0609020204030204" pitchFamily="49" charset="0"/>
              </a:rPr>
              <a:t>length</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a:t>
            </a:r>
          </a:p>
          <a:p>
            <a:pPr marL="342900" indent="-342900" algn="l">
              <a:buFont typeface="+mj-lt"/>
              <a:buAutoNum type="arabicParenR"/>
            </a:pPr>
            <a:r>
              <a:rPr lang="nn-NO" sz="1800">
                <a:solidFill>
                  <a:srgbClr val="000000"/>
                </a:solidFill>
                <a:latin typeface="Consolas" panose="020B0609020204030204" pitchFamily="49" charset="0"/>
              </a:rPr>
              <a:t>System.</a:t>
            </a:r>
            <a:r>
              <a:rPr lang="nn-NO" sz="1800" b="1" i="1">
                <a:solidFill>
                  <a:srgbClr val="0000C0"/>
                </a:solidFill>
                <a:latin typeface="Consolas" panose="020B0609020204030204" pitchFamily="49" charset="0"/>
              </a:rPr>
              <a:t>out</a:t>
            </a:r>
            <a:r>
              <a:rPr lang="nn-NO" sz="1800" b="1" i="1">
                <a:solidFill>
                  <a:srgbClr val="000000"/>
                </a:solidFill>
                <a:latin typeface="Consolas" panose="020B0609020204030204" pitchFamily="49" charset="0"/>
              </a:rPr>
              <a:t>.print(</a:t>
            </a:r>
            <a:r>
              <a:rPr lang="nn-NO" sz="1800" b="1" i="1">
                <a:solidFill>
                  <a:srgbClr val="6A3E3E"/>
                </a:solidFill>
                <a:latin typeface="Consolas" panose="020B0609020204030204" pitchFamily="49" charset="0"/>
              </a:rPr>
              <a:t>M</a:t>
            </a:r>
            <a:r>
              <a:rPr lang="nn-NO" sz="1800" b="1" i="1">
                <a:solidFill>
                  <a:srgbClr val="000000"/>
                </a:solidFill>
                <a:latin typeface="Consolas" panose="020B0609020204030204" pitchFamily="49" charset="0"/>
              </a:rPr>
              <a:t>[</a:t>
            </a:r>
            <a:r>
              <a:rPr lang="nn-NO" sz="1800" b="1" i="1">
                <a:solidFill>
                  <a:srgbClr val="6A3E3E"/>
                </a:solidFill>
                <a:latin typeface="Consolas" panose="020B0609020204030204" pitchFamily="49" charset="0"/>
              </a:rPr>
              <a:t>i</a:t>
            </a:r>
            <a:r>
              <a:rPr lang="nn-NO" sz="1800" b="1" i="1">
                <a:solidFill>
                  <a:srgbClr val="000000"/>
                </a:solidFill>
                <a:latin typeface="Consolas" panose="020B0609020204030204" pitchFamily="49" charset="0"/>
              </a:rPr>
              <a:t>]+</a:t>
            </a:r>
            <a:r>
              <a:rPr lang="nn-NO" sz="1800" b="1" i="1">
                <a:solidFill>
                  <a:srgbClr val="2A00FF"/>
                </a:solidFill>
                <a:latin typeface="Consolas" panose="020B0609020204030204" pitchFamily="49" charset="0"/>
              </a:rPr>
              <a:t>"\t"</a:t>
            </a:r>
            <a:r>
              <a:rPr lang="nn-NO" sz="1800" b="1" i="1">
                <a:solidFill>
                  <a:srgbClr val="000000"/>
                </a:solidFill>
                <a:latin typeface="Consolas" panose="020B0609020204030204" pitchFamily="49" charset="0"/>
              </a:rPr>
              <a:t>);</a:t>
            </a:r>
          </a:p>
          <a:p>
            <a:pPr marL="342900" indent="-342900" algn="l">
              <a:buFont typeface="+mj-lt"/>
              <a:buAutoNum type="arabicParenR"/>
            </a:pPr>
            <a:r>
              <a:rPr lang="en-GB" sz="1800">
                <a:solidFill>
                  <a:srgbClr val="000000"/>
                </a:solidFill>
                <a:latin typeface="Consolas" panose="020B0609020204030204" pitchFamily="49" charset="0"/>
              </a:rPr>
              <a:t>}</a:t>
            </a:r>
          </a:p>
          <a:p>
            <a:pPr marL="342900" indent="-342900" algn="l">
              <a:buFont typeface="+mj-lt"/>
              <a:buAutoNum type="arabicParenR"/>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p>
          <a:p>
            <a:pPr marL="342900" indent="-342900" algn="l">
              <a:buFont typeface="+mj-lt"/>
              <a:buAutoNum type="arabicParenR"/>
            </a:pPr>
            <a:r>
              <a:rPr lang="en-GB" sz="1800">
                <a:solidFill>
                  <a:srgbClr val="000000"/>
                </a:solidFill>
                <a:latin typeface="Consolas" panose="020B0609020204030204" pitchFamily="49" charset="0"/>
              </a:rPr>
              <a:t>}</a:t>
            </a:r>
          </a:p>
          <a:p>
            <a:pPr marL="342900" indent="-342900" algn="l">
              <a:buFont typeface="+mj-lt"/>
              <a:buAutoNum type="arabicParenR"/>
            </a:pPr>
            <a:r>
              <a:rPr lang="en-CA" sz="1800" b="1">
                <a:solidFill>
                  <a:srgbClr val="7F0055"/>
                </a:solidFill>
                <a:latin typeface="Consolas" panose="020B0609020204030204" pitchFamily="49" charset="0"/>
              </a:rPr>
              <a:t>public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static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void</a:t>
            </a:r>
            <a:r>
              <a:rPr lang="en-CA" sz="1800" b="1">
                <a:solidFill>
                  <a:srgbClr val="000000"/>
                </a:solidFill>
                <a:latin typeface="Consolas" panose="020B0609020204030204" pitchFamily="49" charset="0"/>
              </a:rPr>
              <a:t> TimPhanTu(</a:t>
            </a:r>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 </a:t>
            </a:r>
            <a:r>
              <a:rPr lang="en-CA" sz="1800" b="1">
                <a:solidFill>
                  <a:srgbClr val="6A3E3E"/>
                </a:solidFill>
                <a:latin typeface="Consolas" panose="020B0609020204030204" pitchFamily="49" charset="0"/>
              </a:rPr>
              <a:t>M</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 </a:t>
            </a:r>
            <a:r>
              <a:rPr lang="en-CA" sz="1800" b="1">
                <a:solidFill>
                  <a:srgbClr val="6A3E3E"/>
                </a:solidFill>
                <a:latin typeface="Consolas" panose="020B0609020204030204" pitchFamily="49" charset="0"/>
              </a:rPr>
              <a:t>k</a:t>
            </a:r>
            <a:r>
              <a:rPr lang="en-CA" sz="1800" b="1">
                <a:solidFill>
                  <a:srgbClr val="000000"/>
                </a:solidFill>
                <a:latin typeface="Consolas" panose="020B0609020204030204" pitchFamily="49" charset="0"/>
              </a:rPr>
              <a:t>) {</a:t>
            </a:r>
          </a:p>
          <a:p>
            <a:pPr marL="342900" indent="-342900" algn="l">
              <a:buFont typeface="+mj-lt"/>
              <a:buAutoNum type="arabicParenR"/>
            </a:pPr>
            <a:r>
              <a:rPr lang="en-GB" sz="1800" b="1">
                <a:solidFill>
                  <a:srgbClr val="7F0055"/>
                </a:solidFill>
                <a:latin typeface="Consolas" panose="020B0609020204030204" pitchFamily="49" charset="0"/>
              </a:rPr>
              <a:t>boolean</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timThay</a:t>
            </a:r>
            <a:r>
              <a:rPr lang="en-GB" sz="1800" b="1">
                <a:solidFill>
                  <a:srgbClr val="000000"/>
                </a:solidFill>
                <a:latin typeface="Consolas" panose="020B0609020204030204" pitchFamily="49" charset="0"/>
              </a:rPr>
              <a:t>=</a:t>
            </a:r>
            <a:r>
              <a:rPr lang="en-GB" sz="1800" b="1">
                <a:solidFill>
                  <a:srgbClr val="7F0055"/>
                </a:solidFill>
                <a:latin typeface="Consolas" panose="020B0609020204030204" pitchFamily="49" charset="0"/>
              </a:rPr>
              <a:t>false</a:t>
            </a:r>
            <a:r>
              <a:rPr lang="en-GB" sz="1800" b="1">
                <a:solidFill>
                  <a:srgbClr val="000000"/>
                </a:solidFill>
                <a:latin typeface="Consolas" panose="020B0609020204030204" pitchFamily="49" charset="0"/>
              </a:rPr>
              <a:t>;</a:t>
            </a:r>
          </a:p>
          <a:p>
            <a:pPr marL="342900" indent="-342900" algn="l">
              <a:buFont typeface="+mj-lt"/>
              <a:buAutoNum type="arabicParenR"/>
            </a:pPr>
            <a:r>
              <a:rPr lang="nn-NO" sz="1800" b="1">
                <a:solidFill>
                  <a:srgbClr val="7F0055"/>
                </a:solidFill>
                <a:latin typeface="Consolas" panose="020B0609020204030204" pitchFamily="49" charset="0"/>
              </a:rPr>
              <a:t>for</a:t>
            </a:r>
            <a:r>
              <a:rPr lang="nn-NO" sz="1800" b="1">
                <a:solidFill>
                  <a:srgbClr val="000000"/>
                </a:solidFill>
                <a:latin typeface="Consolas" panose="020B0609020204030204" pitchFamily="49" charset="0"/>
              </a:rPr>
              <a:t> (</a:t>
            </a:r>
            <a:r>
              <a:rPr lang="nn-NO" sz="1800" b="1">
                <a:solidFill>
                  <a:srgbClr val="7F0055"/>
                </a:solidFill>
                <a:latin typeface="Consolas" panose="020B0609020204030204" pitchFamily="49" charset="0"/>
              </a:rPr>
              <a:t>int</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 0;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&lt; </a:t>
            </a:r>
            <a:r>
              <a:rPr lang="nn-NO" sz="1800" b="1">
                <a:solidFill>
                  <a:srgbClr val="6A3E3E"/>
                </a:solidFill>
                <a:latin typeface="Consolas" panose="020B0609020204030204" pitchFamily="49" charset="0"/>
              </a:rPr>
              <a:t>M</a:t>
            </a:r>
            <a:r>
              <a:rPr lang="nn-NO" sz="1800" b="1">
                <a:solidFill>
                  <a:srgbClr val="000000"/>
                </a:solidFill>
                <a:latin typeface="Consolas" panose="020B0609020204030204" pitchFamily="49" charset="0"/>
              </a:rPr>
              <a:t>.</a:t>
            </a:r>
            <a:r>
              <a:rPr lang="nn-NO" sz="1800" b="1">
                <a:solidFill>
                  <a:srgbClr val="0000C0"/>
                </a:solidFill>
                <a:latin typeface="Consolas" panose="020B0609020204030204" pitchFamily="49" charset="0"/>
              </a:rPr>
              <a:t>length</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a:t>
            </a:r>
          </a:p>
          <a:p>
            <a:pPr marL="342900" indent="-342900" algn="l">
              <a:buFont typeface="+mj-lt"/>
              <a:buAutoNum type="arabicParenR"/>
            </a:pPr>
            <a:r>
              <a:rPr lang="en-GB" sz="1800" b="1">
                <a:solidFill>
                  <a:srgbClr val="7F0055"/>
                </a:solidFill>
                <a:latin typeface="Consolas" panose="020B0609020204030204" pitchFamily="49" charset="0"/>
              </a:rPr>
              <a:t>if</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M</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k</a:t>
            </a:r>
            <a:r>
              <a:rPr lang="en-GB" sz="1800" b="1">
                <a:solidFill>
                  <a:srgbClr val="000000"/>
                </a:solidFill>
                <a:latin typeface="Consolas" panose="020B0609020204030204" pitchFamily="49" charset="0"/>
              </a:rPr>
              <a:t>) {</a:t>
            </a:r>
          </a:p>
          <a:p>
            <a:pPr marL="342900" indent="-342900" algn="l">
              <a:buFont typeface="+mj-lt"/>
              <a:buAutoNum type="arabicParenR"/>
            </a:pPr>
            <a:r>
              <a:rPr lang="en-GB" sz="1800">
                <a:solidFill>
                  <a:srgbClr val="6A3E3E"/>
                </a:solidFill>
                <a:latin typeface="Consolas" panose="020B0609020204030204" pitchFamily="49" charset="0"/>
              </a:rPr>
              <a:t>timThay</a:t>
            </a:r>
            <a:r>
              <a:rPr lang="en-GB" sz="1800">
                <a:solidFill>
                  <a:srgbClr val="000000"/>
                </a:solidFill>
                <a:latin typeface="Consolas" panose="020B0609020204030204" pitchFamily="49" charset="0"/>
              </a:rPr>
              <a:t>=</a:t>
            </a:r>
            <a:r>
              <a:rPr lang="en-GB" sz="1800" b="1">
                <a:solidFill>
                  <a:srgbClr val="7F0055"/>
                </a:solidFill>
                <a:latin typeface="Consolas" panose="020B0609020204030204" pitchFamily="49" charset="0"/>
              </a:rPr>
              <a:t>true</a:t>
            </a:r>
            <a:r>
              <a:rPr lang="en-GB" sz="1800" b="1">
                <a:solidFill>
                  <a:srgbClr val="000000"/>
                </a:solidFill>
                <a:latin typeface="Consolas" panose="020B0609020204030204" pitchFamily="49" charset="0"/>
              </a:rPr>
              <a:t>;</a:t>
            </a:r>
          </a:p>
          <a:p>
            <a:pPr marL="342900" indent="-342900" algn="l">
              <a:buFont typeface="+mj-lt"/>
              <a:buAutoNum type="arabicParenR"/>
            </a:pPr>
            <a:r>
              <a:rPr lang="en-GB" sz="1800" b="1">
                <a:solidFill>
                  <a:srgbClr val="7F0055"/>
                </a:solidFill>
                <a:latin typeface="Consolas" panose="020B0609020204030204" pitchFamily="49" charset="0"/>
              </a:rPr>
              <a:t>break</a:t>
            </a:r>
            <a:r>
              <a:rPr lang="en-GB" sz="1800" b="1">
                <a:solidFill>
                  <a:srgbClr val="000000"/>
                </a:solidFill>
                <a:latin typeface="Consolas" panose="020B0609020204030204" pitchFamily="49" charset="0"/>
              </a:rPr>
              <a:t>;</a:t>
            </a:r>
          </a:p>
          <a:p>
            <a:pPr marL="342900" indent="-342900" algn="l">
              <a:buFont typeface="+mj-lt"/>
              <a:buAutoNum type="arabicParenR"/>
            </a:pPr>
            <a:r>
              <a:rPr lang="en-GB" sz="1800">
                <a:solidFill>
                  <a:srgbClr val="000000"/>
                </a:solidFill>
                <a:latin typeface="Consolas" panose="020B0609020204030204" pitchFamily="49" charset="0"/>
              </a:rPr>
              <a:t>}</a:t>
            </a:r>
          </a:p>
          <a:p>
            <a:pPr marL="342900" indent="-342900" algn="l">
              <a:buFont typeface="+mj-lt"/>
              <a:buAutoNum type="arabicParenR"/>
            </a:pPr>
            <a:r>
              <a:rPr lang="en-GB" sz="1800">
                <a:solidFill>
                  <a:srgbClr val="000000"/>
                </a:solidFill>
                <a:latin typeface="Consolas" panose="020B0609020204030204" pitchFamily="49" charset="0"/>
              </a:rPr>
              <a:t>}</a:t>
            </a:r>
          </a:p>
        </p:txBody>
      </p:sp>
    </p:spTree>
    <p:extLst>
      <p:ext uri="{BB962C8B-B14F-4D97-AF65-F5344CB8AC3E}">
        <p14:creationId xmlns:p14="http://schemas.microsoft.com/office/powerpoint/2010/main" val="141541822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340410-3AC8-48D1-B906-9F6905A274F5}"/>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xmlns="" id="{4ABFA608-DEC2-4909-AA25-8D0D743C753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43FC1B9-A8F7-44B3-9745-D5B5C8071FF0}"/>
              </a:ext>
            </a:extLst>
          </p:cNvPr>
          <p:cNvSpPr>
            <a:spLocks noGrp="1"/>
          </p:cNvSpPr>
          <p:nvPr>
            <p:ph type="sldNum" sz="quarter" idx="11"/>
          </p:nvPr>
        </p:nvSpPr>
        <p:spPr/>
        <p:txBody>
          <a:bodyPr/>
          <a:lstStyle/>
          <a:p>
            <a:pPr>
              <a:defRPr/>
            </a:pPr>
            <a:fld id="{812A3249-7FF3-4311-A461-F791DB37E44E}" type="slidenum">
              <a:rPr lang="en-US" altLang="en-US" smtClean="0"/>
              <a:pPr>
                <a:defRPr/>
              </a:pPr>
              <a:t>169</a:t>
            </a:fld>
            <a:endParaRPr lang="en-US" altLang="en-US"/>
          </a:p>
        </p:txBody>
      </p:sp>
      <p:sp>
        <p:nvSpPr>
          <p:cNvPr id="6" name="TextBox 5">
            <a:extLst>
              <a:ext uri="{FF2B5EF4-FFF2-40B4-BE49-F238E27FC236}">
                <a16:creationId xmlns:a16="http://schemas.microsoft.com/office/drawing/2014/main" xmlns="" id="{85854F6D-5CAA-4BFA-A8E8-179DEFB3E05F}"/>
              </a:ext>
            </a:extLst>
          </p:cNvPr>
          <p:cNvSpPr txBox="1"/>
          <p:nvPr/>
        </p:nvSpPr>
        <p:spPr>
          <a:xfrm>
            <a:off x="13928" y="4440"/>
            <a:ext cx="9058572" cy="67403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l">
              <a:buFont typeface="+mj-lt"/>
              <a:buAutoNum type="arabicParenR" startAt="26"/>
            </a:pPr>
            <a:r>
              <a:rPr lang="en-GB" sz="1800" b="1">
                <a:solidFill>
                  <a:srgbClr val="7F0055"/>
                </a:solidFill>
                <a:latin typeface="Consolas" panose="020B0609020204030204" pitchFamily="49" charset="0"/>
              </a:rPr>
              <a:t>if</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timThay</a:t>
            </a:r>
            <a:r>
              <a:rPr lang="en-GB" sz="1800" b="1">
                <a:solidFill>
                  <a:srgbClr val="000000"/>
                </a:solidFill>
                <a:latin typeface="Consolas" panose="020B0609020204030204" pitchFamily="49" charset="0"/>
              </a:rPr>
              <a:t>==</a:t>
            </a:r>
            <a:r>
              <a:rPr lang="en-GB" sz="1800" b="1">
                <a:solidFill>
                  <a:srgbClr val="7F0055"/>
                </a:solidFill>
                <a:latin typeface="Consolas" panose="020B0609020204030204" pitchFamily="49" charset="0"/>
              </a:rPr>
              <a:t>true</a:t>
            </a:r>
            <a:r>
              <a:rPr lang="en-GB" sz="1800" b="1">
                <a:solidFill>
                  <a:srgbClr val="000000"/>
                </a:solidFill>
                <a:latin typeface="Consolas" panose="020B0609020204030204" pitchFamily="49" charset="0"/>
              </a:rPr>
              <a:t>) {</a:t>
            </a:r>
          </a:p>
          <a:p>
            <a:pPr marL="342900" indent="-342900" algn="l">
              <a:buFont typeface="+mj-lt"/>
              <a:buAutoNum type="arabicParenR" startAt="26"/>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"Có tìm thấy "</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k</a:t>
            </a:r>
            <a:r>
              <a:rPr lang="en-GB" sz="1800" b="1" i="1">
                <a:solidFill>
                  <a:srgbClr val="000000"/>
                </a:solidFill>
                <a:latin typeface="Consolas" panose="020B0609020204030204" pitchFamily="49" charset="0"/>
              </a:rPr>
              <a:t>+</a:t>
            </a:r>
            <a:r>
              <a:rPr lang="en-GB" sz="1800" b="1" i="1">
                <a:solidFill>
                  <a:srgbClr val="2A00FF"/>
                </a:solidFill>
                <a:latin typeface="Consolas" panose="020B0609020204030204" pitchFamily="49" charset="0"/>
              </a:rPr>
              <a:t>" trong mảng"</a:t>
            </a:r>
            <a:r>
              <a:rPr lang="en-GB" sz="1800" b="1" i="1">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b="1">
                <a:solidFill>
                  <a:srgbClr val="7F0055"/>
                </a:solidFill>
                <a:latin typeface="Consolas" panose="020B0609020204030204" pitchFamily="49" charset="0"/>
              </a:rPr>
              <a:t>else</a:t>
            </a:r>
            <a:r>
              <a:rPr lang="en-GB" sz="1800" b="1">
                <a:solidFill>
                  <a:srgbClr val="000000"/>
                </a:solidFill>
                <a:latin typeface="Consolas" panose="020B0609020204030204" pitchFamily="49" charset="0"/>
              </a:rPr>
              <a:t> {</a:t>
            </a:r>
          </a:p>
          <a:p>
            <a:pPr marL="342900" indent="-342900" algn="l">
              <a:buFont typeface="+mj-lt"/>
              <a:buAutoNum type="arabicParenR" startAt="26"/>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"Không tim thấy "</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k</a:t>
            </a:r>
            <a:r>
              <a:rPr lang="en-GB" sz="1800" b="1" i="1">
                <a:solidFill>
                  <a:srgbClr val="000000"/>
                </a:solidFill>
                <a:latin typeface="Consolas" panose="020B0609020204030204" pitchFamily="49" charset="0"/>
              </a:rPr>
              <a:t>+</a:t>
            </a:r>
            <a:r>
              <a:rPr lang="en-GB" sz="1800" b="1" i="1">
                <a:solidFill>
                  <a:srgbClr val="2A00FF"/>
                </a:solidFill>
                <a:latin typeface="Consolas" panose="020B0609020204030204" pitchFamily="49" charset="0"/>
              </a:rPr>
              <a:t>" trong mảng"</a:t>
            </a:r>
            <a:r>
              <a:rPr lang="en-GB" sz="1800" b="1" i="1">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static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void</a:t>
            </a:r>
            <a:r>
              <a:rPr lang="en-GB" sz="1800" b="1">
                <a:solidFill>
                  <a:srgbClr val="000000"/>
                </a:solidFill>
                <a:latin typeface="Consolas" panose="020B0609020204030204" pitchFamily="49" charset="0"/>
              </a:rPr>
              <a:t> TimSoLanXuatHienPhanTu(</a:t>
            </a: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M</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k</a:t>
            </a:r>
            <a:r>
              <a:rPr lang="en-GB" sz="1800" b="1">
                <a:solidFill>
                  <a:srgbClr val="000000"/>
                </a:solidFill>
                <a:latin typeface="Consolas" panose="020B0609020204030204" pitchFamily="49" charset="0"/>
              </a:rPr>
              <a:t>) {</a:t>
            </a:r>
          </a:p>
          <a:p>
            <a:pPr marL="342900" indent="-342900" algn="l">
              <a:buFont typeface="+mj-lt"/>
              <a:buAutoNum type="arabicParenR" startAt="26"/>
            </a:pPr>
            <a:r>
              <a:rPr lang="en-GB" sz="1800">
                <a:solidFill>
                  <a:srgbClr val="000000"/>
                </a:solidFill>
                <a:latin typeface="Consolas" panose="020B0609020204030204" pitchFamily="49" charset="0"/>
              </a:rPr>
              <a:t>String </a:t>
            </a:r>
            <a:r>
              <a:rPr lang="en-GB" sz="1800">
                <a:solidFill>
                  <a:srgbClr val="6A3E3E"/>
                </a:solidFill>
                <a:latin typeface="Consolas" panose="020B0609020204030204" pitchFamily="49" charset="0"/>
              </a:rPr>
              <a:t>s</a:t>
            </a:r>
            <a:r>
              <a:rPr lang="en-GB" sz="1800">
                <a:solidFill>
                  <a:srgbClr val="000000"/>
                </a:solidFill>
                <a:latin typeface="Consolas" panose="020B0609020204030204" pitchFamily="49" charset="0"/>
              </a:rPr>
              <a:t>=</a:t>
            </a:r>
            <a:r>
              <a:rPr lang="en-GB" sz="1800">
                <a:solidFill>
                  <a:srgbClr val="2A00FF"/>
                </a:solidFill>
                <a:latin typeface="Consolas" panose="020B0609020204030204" pitchFamily="49" charset="0"/>
              </a:rPr>
              <a:t>""</a:t>
            </a: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solan</a:t>
            </a:r>
            <a:r>
              <a:rPr lang="en-GB" sz="1800" b="1">
                <a:solidFill>
                  <a:srgbClr val="000000"/>
                </a:solidFill>
                <a:latin typeface="Consolas" panose="020B0609020204030204" pitchFamily="49" charset="0"/>
              </a:rPr>
              <a:t>=0;</a:t>
            </a:r>
          </a:p>
          <a:p>
            <a:pPr marL="342900" indent="-342900" algn="l">
              <a:buFont typeface="+mj-lt"/>
              <a:buAutoNum type="arabicParenR" startAt="26"/>
            </a:pPr>
            <a:r>
              <a:rPr lang="nn-NO" sz="1800" b="1">
                <a:solidFill>
                  <a:srgbClr val="7F0055"/>
                </a:solidFill>
                <a:latin typeface="Consolas" panose="020B0609020204030204" pitchFamily="49" charset="0"/>
              </a:rPr>
              <a:t>for</a:t>
            </a:r>
            <a:r>
              <a:rPr lang="nn-NO" sz="1800" b="1">
                <a:solidFill>
                  <a:srgbClr val="000000"/>
                </a:solidFill>
                <a:latin typeface="Consolas" panose="020B0609020204030204" pitchFamily="49" charset="0"/>
              </a:rPr>
              <a:t> (</a:t>
            </a:r>
            <a:r>
              <a:rPr lang="nn-NO" sz="1800" b="1">
                <a:solidFill>
                  <a:srgbClr val="7F0055"/>
                </a:solidFill>
                <a:latin typeface="Consolas" panose="020B0609020204030204" pitchFamily="49" charset="0"/>
              </a:rPr>
              <a:t>int</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 0;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&lt; </a:t>
            </a:r>
            <a:r>
              <a:rPr lang="nn-NO" sz="1800" b="1">
                <a:solidFill>
                  <a:srgbClr val="6A3E3E"/>
                </a:solidFill>
                <a:latin typeface="Consolas" panose="020B0609020204030204" pitchFamily="49" charset="0"/>
              </a:rPr>
              <a:t>M</a:t>
            </a:r>
            <a:r>
              <a:rPr lang="nn-NO" sz="1800" b="1">
                <a:solidFill>
                  <a:srgbClr val="000000"/>
                </a:solidFill>
                <a:latin typeface="Consolas" panose="020B0609020204030204" pitchFamily="49" charset="0"/>
              </a:rPr>
              <a:t>.</a:t>
            </a:r>
            <a:r>
              <a:rPr lang="nn-NO" sz="1800" b="1">
                <a:solidFill>
                  <a:srgbClr val="0000C0"/>
                </a:solidFill>
                <a:latin typeface="Consolas" panose="020B0609020204030204" pitchFamily="49" charset="0"/>
              </a:rPr>
              <a:t>length</a:t>
            </a:r>
            <a:r>
              <a:rPr lang="nn-NO" sz="1800" b="1">
                <a:solidFill>
                  <a:srgbClr val="000000"/>
                </a:solidFill>
                <a:latin typeface="Consolas" panose="020B0609020204030204" pitchFamily="49" charset="0"/>
              </a:rPr>
              <a:t>; </a:t>
            </a:r>
            <a:r>
              <a:rPr lang="nn-NO" sz="1800" b="1">
                <a:solidFill>
                  <a:srgbClr val="6A3E3E"/>
                </a:solidFill>
                <a:latin typeface="Consolas" panose="020B0609020204030204" pitchFamily="49" charset="0"/>
              </a:rPr>
              <a:t>i</a:t>
            </a:r>
            <a:r>
              <a:rPr lang="nn-NO" sz="1800" b="1">
                <a:solidFill>
                  <a:srgbClr val="000000"/>
                </a:solidFill>
                <a:latin typeface="Consolas" panose="020B0609020204030204" pitchFamily="49" charset="0"/>
              </a:rPr>
              <a:t>++) {</a:t>
            </a:r>
          </a:p>
          <a:p>
            <a:pPr marL="342900" indent="-342900" algn="l">
              <a:buFont typeface="+mj-lt"/>
              <a:buAutoNum type="arabicParenR" startAt="26"/>
            </a:pPr>
            <a:r>
              <a:rPr lang="en-GB" sz="1800" b="1">
                <a:solidFill>
                  <a:srgbClr val="7F0055"/>
                </a:solidFill>
                <a:latin typeface="Consolas" panose="020B0609020204030204" pitchFamily="49" charset="0"/>
              </a:rPr>
              <a:t>if</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M</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k</a:t>
            </a:r>
            <a:r>
              <a:rPr lang="en-GB" sz="1800" b="1">
                <a:solidFill>
                  <a:srgbClr val="000000"/>
                </a:solidFill>
                <a:latin typeface="Consolas" panose="020B0609020204030204" pitchFamily="49" charset="0"/>
              </a:rPr>
              <a:t>) {</a:t>
            </a:r>
          </a:p>
          <a:p>
            <a:pPr marL="342900" indent="-342900" algn="l">
              <a:buFont typeface="+mj-lt"/>
              <a:buAutoNum type="arabicParenR" startAt="26"/>
            </a:pPr>
            <a:r>
              <a:rPr lang="en-GB" sz="1800">
                <a:solidFill>
                  <a:srgbClr val="6A3E3E"/>
                </a:solidFill>
                <a:latin typeface="Consolas" panose="020B0609020204030204" pitchFamily="49" charset="0"/>
              </a:rPr>
              <a:t>s</a:t>
            </a:r>
            <a:r>
              <a:rPr lang="en-GB" sz="1800">
                <a:solidFill>
                  <a:srgbClr val="000000"/>
                </a:solidFill>
                <a:latin typeface="Consolas" panose="020B0609020204030204" pitchFamily="49" charset="0"/>
              </a:rPr>
              <a:t>+=</a:t>
            </a:r>
            <a:r>
              <a:rPr lang="en-GB" sz="1800">
                <a:solidFill>
                  <a:srgbClr val="6A3E3E"/>
                </a:solidFill>
                <a:latin typeface="Consolas" panose="020B0609020204030204" pitchFamily="49" charset="0"/>
              </a:rPr>
              <a:t>i</a:t>
            </a:r>
            <a:r>
              <a:rPr lang="en-GB" sz="1800">
                <a:solidFill>
                  <a:srgbClr val="000000"/>
                </a:solidFill>
                <a:latin typeface="Consolas" panose="020B0609020204030204" pitchFamily="49" charset="0"/>
              </a:rPr>
              <a:t>+</a:t>
            </a:r>
            <a:r>
              <a:rPr lang="en-GB" sz="1800">
                <a:solidFill>
                  <a:srgbClr val="2A00FF"/>
                </a:solidFill>
                <a:latin typeface="Consolas" panose="020B0609020204030204" pitchFamily="49" charset="0"/>
              </a:rPr>
              <a:t>";"</a:t>
            </a: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6A3E3E"/>
                </a:solidFill>
                <a:latin typeface="Consolas" panose="020B0609020204030204" pitchFamily="49" charset="0"/>
              </a:rPr>
              <a:t>solan</a:t>
            </a: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b="1">
                <a:solidFill>
                  <a:srgbClr val="7F0055"/>
                </a:solidFill>
                <a:latin typeface="Consolas" panose="020B0609020204030204" pitchFamily="49" charset="0"/>
              </a:rPr>
              <a:t>if</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s</a:t>
            </a:r>
            <a:r>
              <a:rPr lang="en-GB" sz="1800" b="1">
                <a:solidFill>
                  <a:srgbClr val="000000"/>
                </a:solidFill>
                <a:latin typeface="Consolas" panose="020B0609020204030204" pitchFamily="49" charset="0"/>
              </a:rPr>
              <a:t>.length()&gt;0) {</a:t>
            </a:r>
          </a:p>
          <a:p>
            <a:pPr marL="342900" indent="-342900" algn="l">
              <a:buFont typeface="+mj-lt"/>
              <a:buAutoNum type="arabicParenR" startAt="26"/>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"Tìm thấy "</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k</a:t>
            </a:r>
            <a:r>
              <a:rPr lang="en-GB" sz="1800" b="1" i="1">
                <a:solidFill>
                  <a:srgbClr val="000000"/>
                </a:solidFill>
                <a:latin typeface="Consolas" panose="020B0609020204030204" pitchFamily="49" charset="0"/>
              </a:rPr>
              <a:t>+</a:t>
            </a:r>
            <a:r>
              <a:rPr lang="en-GB" sz="1800" b="1" i="1">
                <a:solidFill>
                  <a:srgbClr val="2A00FF"/>
                </a:solidFill>
                <a:latin typeface="Consolas" panose="020B0609020204030204" pitchFamily="49" charset="0"/>
              </a:rPr>
              <a:t>" xuất hiên "</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solan</a:t>
            </a:r>
            <a:r>
              <a:rPr lang="en-GB" sz="1800" b="1" i="1">
                <a:solidFill>
                  <a:srgbClr val="000000"/>
                </a:solidFill>
                <a:latin typeface="Consolas" panose="020B0609020204030204" pitchFamily="49" charset="0"/>
              </a:rPr>
              <a:t>+</a:t>
            </a:r>
            <a:r>
              <a:rPr lang="en-GB" sz="1800" b="1" i="1">
                <a:solidFill>
                  <a:srgbClr val="2A00FF"/>
                </a:solidFill>
                <a:latin typeface="Consolas" panose="020B0609020204030204" pitchFamily="49" charset="0"/>
              </a:rPr>
              <a:t>" lần"</a:t>
            </a:r>
            <a:r>
              <a:rPr lang="en-GB" sz="1800" b="1" i="1">
                <a:solidFill>
                  <a:srgbClr val="000000"/>
                </a:solidFill>
                <a:latin typeface="Consolas" panose="020B0609020204030204" pitchFamily="49" charset="0"/>
              </a:rPr>
              <a:t>);</a:t>
            </a:r>
          </a:p>
          <a:p>
            <a:pPr marL="342900" indent="-342900" algn="l">
              <a:buFont typeface="+mj-lt"/>
              <a:buAutoNum type="arabicParenR" startAt="26"/>
            </a:pPr>
            <a:r>
              <a:rPr lang="en-CA" sz="1800">
                <a:solidFill>
                  <a:srgbClr val="000000"/>
                </a:solidFill>
                <a:latin typeface="Consolas" panose="020B0609020204030204" pitchFamily="49" charset="0"/>
              </a:rPr>
              <a:t>System.</a:t>
            </a:r>
            <a:r>
              <a:rPr lang="en-CA" sz="1800" b="1" i="1">
                <a:solidFill>
                  <a:srgbClr val="0000C0"/>
                </a:solidFill>
                <a:latin typeface="Consolas" panose="020B0609020204030204" pitchFamily="49" charset="0"/>
              </a:rPr>
              <a:t>out</a:t>
            </a:r>
            <a:r>
              <a:rPr lang="en-CA" sz="1800" b="1" i="1">
                <a:solidFill>
                  <a:srgbClr val="000000"/>
                </a:solidFill>
                <a:latin typeface="Consolas" panose="020B0609020204030204" pitchFamily="49" charset="0"/>
              </a:rPr>
              <a:t>.println(</a:t>
            </a:r>
            <a:r>
              <a:rPr lang="en-CA" sz="1800" b="1" i="1">
                <a:solidFill>
                  <a:srgbClr val="2A00FF"/>
                </a:solidFill>
                <a:latin typeface="Consolas" panose="020B0609020204030204" pitchFamily="49" charset="0"/>
              </a:rPr>
              <a:t>"Các vị trí này là: "</a:t>
            </a:r>
            <a:r>
              <a:rPr lang="en-CA" sz="1800" b="1" i="1">
                <a:solidFill>
                  <a:srgbClr val="000000"/>
                </a:solidFill>
                <a:latin typeface="Consolas" panose="020B0609020204030204" pitchFamily="49" charset="0"/>
              </a:rPr>
              <a:t>+</a:t>
            </a:r>
            <a:r>
              <a:rPr lang="en-CA" sz="1800" b="1" i="1">
                <a:solidFill>
                  <a:srgbClr val="6A3E3E"/>
                </a:solidFill>
                <a:latin typeface="Consolas" panose="020B0609020204030204" pitchFamily="49" charset="0"/>
              </a:rPr>
              <a:t>s</a:t>
            </a:r>
            <a:r>
              <a:rPr lang="en-CA" sz="1800" b="1" i="1">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b="1">
                <a:solidFill>
                  <a:srgbClr val="7F0055"/>
                </a:solidFill>
                <a:latin typeface="Consolas" panose="020B0609020204030204" pitchFamily="49" charset="0"/>
              </a:rPr>
              <a:t>else</a:t>
            </a:r>
            <a:r>
              <a:rPr lang="en-GB" sz="1800" b="1">
                <a:solidFill>
                  <a:srgbClr val="000000"/>
                </a:solidFill>
                <a:latin typeface="Consolas" panose="020B0609020204030204" pitchFamily="49" charset="0"/>
              </a:rPr>
              <a:t> {</a:t>
            </a:r>
          </a:p>
          <a:p>
            <a:pPr marL="342900" indent="-342900" algn="l">
              <a:buFont typeface="+mj-lt"/>
              <a:buAutoNum type="arabicParenR" startAt="26"/>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"Không tìm thấy "</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k</a:t>
            </a:r>
            <a:r>
              <a:rPr lang="en-GB" sz="1800" b="1" i="1">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a:p>
            <a:pPr marL="342900" indent="-342900" algn="l">
              <a:buFont typeface="+mj-lt"/>
              <a:buAutoNum type="arabicParenR" startAt="26"/>
            </a:pPr>
            <a:r>
              <a:rPr lang="en-GB" sz="1800">
                <a:solidFill>
                  <a:srgbClr val="000000"/>
                </a:solidFill>
                <a:latin typeface="Consolas" panose="020B0609020204030204" pitchFamily="49" charset="0"/>
              </a:rPr>
              <a:t>}</a:t>
            </a:r>
          </a:p>
        </p:txBody>
      </p:sp>
    </p:spTree>
    <p:extLst>
      <p:ext uri="{BB962C8B-B14F-4D97-AF65-F5344CB8AC3E}">
        <p14:creationId xmlns:p14="http://schemas.microsoft.com/office/powerpoint/2010/main" val="34243890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AC1CE4-8460-4B83-B47F-FBC8A1327473}"/>
              </a:ext>
            </a:extLst>
          </p:cNvPr>
          <p:cNvSpPr>
            <a:spLocks noGrp="1"/>
          </p:cNvSpPr>
          <p:nvPr>
            <p:ph type="title"/>
          </p:nvPr>
        </p:nvSpPr>
        <p:spPr/>
        <p:txBody>
          <a:bodyPr/>
          <a:lstStyle/>
          <a:p>
            <a:r>
              <a:rPr lang="en-US"/>
              <a:t>Cài đặt JDK – Kiểm tra cấu hình máy </a:t>
            </a:r>
            <a:r>
              <a:rPr lang="en-US" baseline="30000">
                <a:solidFill>
                  <a:schemeClr val="bg1">
                    <a:lumMod val="65000"/>
                  </a:schemeClr>
                </a:solidFill>
              </a:rPr>
              <a:t>[6]</a:t>
            </a:r>
            <a:endParaRPr lang="en-GB"/>
          </a:p>
        </p:txBody>
      </p:sp>
      <p:sp>
        <p:nvSpPr>
          <p:cNvPr id="3" name="Content Placeholder 2">
            <a:extLst>
              <a:ext uri="{FF2B5EF4-FFF2-40B4-BE49-F238E27FC236}">
                <a16:creationId xmlns:a16="http://schemas.microsoft.com/office/drawing/2014/main" xmlns="" id="{A80913A2-7E1E-4E05-B601-8BC59C2D1378}"/>
              </a:ext>
            </a:extLst>
          </p:cNvPr>
          <p:cNvSpPr>
            <a:spLocks noGrp="1"/>
          </p:cNvSpPr>
          <p:nvPr>
            <p:ph idx="1"/>
          </p:nvPr>
        </p:nvSpPr>
        <p:spPr/>
        <p:txBody>
          <a:bodyPr/>
          <a:lstStyle/>
          <a:p>
            <a:r>
              <a:rPr lang="en-US"/>
              <a:t>Kiểm tra cấu hình máy</a:t>
            </a:r>
          </a:p>
          <a:p>
            <a:pPr lvl="1"/>
            <a:r>
              <a:rPr lang="en-US"/>
              <a:t>R-click ThisPc/Properties để kiếm tra cấu hình chính xác</a:t>
            </a:r>
            <a:r>
              <a:rPr lang="en-US">
                <a:sym typeface="Wingdings" panose="05000000000000000000" pitchFamily="2" charset="2"/>
              </a:rPr>
              <a:t></a:t>
            </a:r>
            <a:r>
              <a:rPr lang="en-US"/>
              <a:t>Lựa chọn phiên bản JDK đúng để cài đặt</a:t>
            </a:r>
            <a:endParaRPr lang="en-GB"/>
          </a:p>
        </p:txBody>
      </p:sp>
      <p:sp>
        <p:nvSpPr>
          <p:cNvPr id="4" name="Date Placeholder 3">
            <a:extLst>
              <a:ext uri="{FF2B5EF4-FFF2-40B4-BE49-F238E27FC236}">
                <a16:creationId xmlns:a16="http://schemas.microsoft.com/office/drawing/2014/main" xmlns="" id="{6C531AE8-403D-4445-9D35-F2BD3710AD32}"/>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114BA37A-4974-439A-A66D-ECFBFFC42AB4}"/>
              </a:ext>
            </a:extLst>
          </p:cNvPr>
          <p:cNvSpPr>
            <a:spLocks noGrp="1"/>
          </p:cNvSpPr>
          <p:nvPr>
            <p:ph type="sldNum" sz="quarter" idx="11"/>
          </p:nvPr>
        </p:nvSpPr>
        <p:spPr/>
        <p:txBody>
          <a:bodyPr/>
          <a:lstStyle/>
          <a:p>
            <a:pPr>
              <a:defRPr/>
            </a:pPr>
            <a:fld id="{5F4B234B-ADCF-47EA-94FA-1884F3D26864}" type="slidenum">
              <a:rPr lang="en-US" altLang="en-US" smtClean="0"/>
              <a:pPr>
                <a:defRPr/>
              </a:pPr>
              <a:t>17</a:t>
            </a:fld>
            <a:endParaRPr lang="en-US" altLang="en-US"/>
          </a:p>
        </p:txBody>
      </p:sp>
      <p:pic>
        <p:nvPicPr>
          <p:cNvPr id="7" name="Picture 6">
            <a:extLst>
              <a:ext uri="{FF2B5EF4-FFF2-40B4-BE49-F238E27FC236}">
                <a16:creationId xmlns:a16="http://schemas.microsoft.com/office/drawing/2014/main" xmlns="" id="{ACD4A5ED-709E-4E51-9D54-561806872D67}"/>
              </a:ext>
            </a:extLst>
          </p:cNvPr>
          <p:cNvPicPr>
            <a:picLocks noChangeAspect="1"/>
          </p:cNvPicPr>
          <p:nvPr/>
        </p:nvPicPr>
        <p:blipFill rotWithShape="1">
          <a:blip r:embed="rId2"/>
          <a:srcRect b="5784"/>
          <a:stretch/>
        </p:blipFill>
        <p:spPr>
          <a:xfrm>
            <a:off x="-17647" y="1091971"/>
            <a:ext cx="9144000" cy="5248275"/>
          </a:xfrm>
          <a:prstGeom prst="rect">
            <a:avLst/>
          </a:prstGeom>
        </p:spPr>
      </p:pic>
      <p:sp>
        <p:nvSpPr>
          <p:cNvPr id="8" name="Rectangle 7">
            <a:extLst>
              <a:ext uri="{FF2B5EF4-FFF2-40B4-BE49-F238E27FC236}">
                <a16:creationId xmlns:a16="http://schemas.microsoft.com/office/drawing/2014/main" xmlns="" id="{62CC9D8A-4939-48A5-8002-DF986A144A24}"/>
              </a:ext>
            </a:extLst>
          </p:cNvPr>
          <p:cNvSpPr/>
          <p:nvPr/>
        </p:nvSpPr>
        <p:spPr>
          <a:xfrm>
            <a:off x="1583668" y="3465004"/>
            <a:ext cx="3276364" cy="180020"/>
          </a:xfrm>
          <a:prstGeom prst="rect">
            <a:avLst/>
          </a:prstGeom>
          <a:noFill/>
          <a:ln>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70351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340410-3AC8-48D1-B906-9F6905A274F5}"/>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xmlns="" id="{4ABFA608-DEC2-4909-AA25-8D0D743C753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43FC1B9-A8F7-44B3-9745-D5B5C8071FF0}"/>
              </a:ext>
            </a:extLst>
          </p:cNvPr>
          <p:cNvSpPr>
            <a:spLocks noGrp="1"/>
          </p:cNvSpPr>
          <p:nvPr>
            <p:ph type="sldNum" sz="quarter" idx="11"/>
          </p:nvPr>
        </p:nvSpPr>
        <p:spPr/>
        <p:txBody>
          <a:bodyPr/>
          <a:lstStyle/>
          <a:p>
            <a:pPr>
              <a:defRPr/>
            </a:pPr>
            <a:fld id="{812A3249-7FF3-4311-A461-F791DB37E44E}" type="slidenum">
              <a:rPr lang="en-US" altLang="en-US" smtClean="0"/>
              <a:pPr>
                <a:defRPr/>
              </a:pPr>
              <a:t>170</a:t>
            </a:fld>
            <a:endParaRPr lang="en-US" altLang="en-US"/>
          </a:p>
        </p:txBody>
      </p:sp>
      <p:sp>
        <p:nvSpPr>
          <p:cNvPr id="6" name="TextBox 5">
            <a:extLst>
              <a:ext uri="{FF2B5EF4-FFF2-40B4-BE49-F238E27FC236}">
                <a16:creationId xmlns:a16="http://schemas.microsoft.com/office/drawing/2014/main" xmlns="" id="{85854F6D-5CAA-4BFA-A8E8-179DEFB3E05F}"/>
              </a:ext>
            </a:extLst>
          </p:cNvPr>
          <p:cNvSpPr txBox="1"/>
          <p:nvPr/>
        </p:nvSpPr>
        <p:spPr>
          <a:xfrm>
            <a:off x="13928" y="4440"/>
            <a:ext cx="9130072" cy="535531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lgn="l">
              <a:buFont typeface="+mj-lt"/>
              <a:buAutoNum type="arabicParenR" startAt="50"/>
            </a:pPr>
            <a:r>
              <a:rPr lang="en-CA" sz="1800" b="1">
                <a:solidFill>
                  <a:srgbClr val="7F0055"/>
                </a:solidFill>
                <a:latin typeface="Consolas" panose="020B0609020204030204" pitchFamily="49" charset="0"/>
              </a:rPr>
              <a:t>public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static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void</a:t>
            </a:r>
            <a:r>
              <a:rPr lang="en-CA" sz="1800" b="1">
                <a:solidFill>
                  <a:srgbClr val="000000"/>
                </a:solidFill>
                <a:latin typeface="Consolas" panose="020B0609020204030204" pitchFamily="49" charset="0"/>
              </a:rPr>
              <a:t> main(String[] </a:t>
            </a:r>
            <a:r>
              <a:rPr lang="en-CA" sz="1800" b="1">
                <a:solidFill>
                  <a:srgbClr val="6A3E3E"/>
                </a:solidFill>
                <a:latin typeface="Consolas" panose="020B0609020204030204" pitchFamily="49" charset="0"/>
              </a:rPr>
              <a:t>args</a:t>
            </a:r>
            <a:r>
              <a:rPr lang="en-CA" sz="1800" b="1">
                <a:solidFill>
                  <a:srgbClr val="000000"/>
                </a:solidFill>
                <a:latin typeface="Consolas" panose="020B0609020204030204" pitchFamily="49" charset="0"/>
              </a:rPr>
              <a:t>) {</a:t>
            </a:r>
          </a:p>
          <a:p>
            <a:pPr marL="342900" indent="-342900" algn="l">
              <a:buFont typeface="+mj-lt"/>
              <a:buAutoNum type="arabicParenR" startAt="50"/>
            </a:pPr>
            <a:r>
              <a:rPr lang="en-GB" sz="1800">
                <a:solidFill>
                  <a:srgbClr val="3F7F5F"/>
                </a:solidFill>
                <a:latin typeface="Consolas" panose="020B0609020204030204" pitchFamily="49" charset="0"/>
              </a:rPr>
              <a:t>// </a:t>
            </a:r>
            <a:r>
              <a:rPr lang="en-GB" sz="1800" b="1">
                <a:solidFill>
                  <a:srgbClr val="7F9FBF"/>
                </a:solidFill>
                <a:latin typeface="Consolas" panose="020B0609020204030204" pitchFamily="49" charset="0"/>
              </a:rPr>
              <a:t>TODO</a:t>
            </a:r>
            <a:r>
              <a:rPr lang="en-GB" sz="1800" b="1">
                <a:solidFill>
                  <a:srgbClr val="3F7F5F"/>
                </a:solidFill>
                <a:latin typeface="Consolas" panose="020B0609020204030204" pitchFamily="49" charset="0"/>
              </a:rPr>
              <a:t> Auto-generated method stub</a:t>
            </a:r>
          </a:p>
          <a:p>
            <a:pPr marL="342900" indent="-342900" algn="l">
              <a:buFont typeface="+mj-lt"/>
              <a:buAutoNum type="arabicParenR" startAt="50"/>
            </a:pPr>
            <a:r>
              <a:rPr lang="en-CA" sz="1800">
                <a:solidFill>
                  <a:srgbClr val="000000"/>
                </a:solidFill>
                <a:latin typeface="Consolas" panose="020B0609020204030204" pitchFamily="49" charset="0"/>
              </a:rPr>
              <a:t>Scanner </a:t>
            </a:r>
            <a:r>
              <a:rPr lang="en-CA" sz="1800" u="sng">
                <a:solidFill>
                  <a:srgbClr val="6A3E3E"/>
                </a:solidFill>
                <a:latin typeface="Consolas" panose="020B0609020204030204" pitchFamily="49" charset="0"/>
              </a:rPr>
              <a:t>sc</a:t>
            </a:r>
            <a:r>
              <a:rPr lang="en-CA" sz="1800" u="sng">
                <a:solidFill>
                  <a:srgbClr val="000000"/>
                </a:solidFill>
                <a:latin typeface="Consolas" panose="020B0609020204030204" pitchFamily="49" charset="0"/>
              </a:rPr>
              <a:t>=</a:t>
            </a:r>
            <a:r>
              <a:rPr lang="en-CA" sz="1800" b="1" u="sng">
                <a:solidFill>
                  <a:srgbClr val="7F0055"/>
                </a:solidFill>
                <a:latin typeface="Consolas" panose="020B0609020204030204" pitchFamily="49" charset="0"/>
              </a:rPr>
              <a:t>new</a:t>
            </a:r>
            <a:r>
              <a:rPr lang="en-CA" sz="1800" b="1" u="sng">
                <a:solidFill>
                  <a:srgbClr val="000000"/>
                </a:solidFill>
                <a:latin typeface="Consolas" panose="020B0609020204030204" pitchFamily="49" charset="0"/>
              </a:rPr>
              <a:t> Scanner(System.</a:t>
            </a:r>
            <a:r>
              <a:rPr lang="en-CA" sz="1800" b="1" i="1" u="sng">
                <a:solidFill>
                  <a:srgbClr val="0000C0"/>
                </a:solidFill>
                <a:latin typeface="Consolas" panose="020B0609020204030204" pitchFamily="49" charset="0"/>
              </a:rPr>
              <a:t>in</a:t>
            </a:r>
            <a:r>
              <a:rPr lang="en-CA" sz="1800" b="1" i="1" u="sng">
                <a:solidFill>
                  <a:srgbClr val="000000"/>
                </a:solidFill>
                <a:latin typeface="Consolas" panose="020B0609020204030204" pitchFamily="49" charset="0"/>
              </a:rPr>
              <a:t>);</a:t>
            </a:r>
          </a:p>
          <a:p>
            <a:pPr marL="342900" indent="-342900" algn="l">
              <a:buFont typeface="+mj-lt"/>
              <a:buAutoNum type="arabicParenR" startAt="50"/>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"Nhập số phần tử của mảng:"</a:t>
            </a:r>
            <a:r>
              <a:rPr lang="en-GB" sz="1800" b="1" i="1">
                <a:solidFill>
                  <a:srgbClr val="000000"/>
                </a:solidFill>
                <a:latin typeface="Consolas" panose="020B0609020204030204" pitchFamily="49" charset="0"/>
              </a:rPr>
              <a:t>);</a:t>
            </a:r>
          </a:p>
          <a:p>
            <a:pPr marL="342900" indent="-342900" algn="l">
              <a:buFont typeface="+mj-lt"/>
              <a:buAutoNum type="arabicParenR" startAt="50"/>
            </a:pP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n</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sc</a:t>
            </a:r>
            <a:r>
              <a:rPr lang="en-GB" sz="1800" b="1">
                <a:solidFill>
                  <a:srgbClr val="000000"/>
                </a:solidFill>
                <a:latin typeface="Consolas" panose="020B0609020204030204" pitchFamily="49" charset="0"/>
              </a:rPr>
              <a:t>.nextInt();</a:t>
            </a:r>
          </a:p>
          <a:p>
            <a:pPr marL="342900" indent="-342900" algn="l">
              <a:buFont typeface="+mj-lt"/>
              <a:buAutoNum type="arabicParenR" startAt="50"/>
            </a:pPr>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 []</a:t>
            </a:r>
            <a:r>
              <a:rPr lang="en-CA" sz="1800" b="1">
                <a:solidFill>
                  <a:srgbClr val="6A3E3E"/>
                </a:solidFill>
                <a:latin typeface="Consolas" panose="020B0609020204030204" pitchFamily="49" charset="0"/>
              </a:rPr>
              <a:t>M</a:t>
            </a:r>
            <a:r>
              <a:rPr lang="en-CA" sz="1800" b="1">
                <a:solidFill>
                  <a:srgbClr val="000000"/>
                </a:solidFill>
                <a:latin typeface="Consolas" panose="020B0609020204030204" pitchFamily="49" charset="0"/>
              </a:rPr>
              <a:t>=</a:t>
            </a:r>
            <a:r>
              <a:rPr lang="en-CA" sz="1800" b="1">
                <a:solidFill>
                  <a:srgbClr val="7F0055"/>
                </a:solidFill>
                <a:latin typeface="Consolas" panose="020B0609020204030204" pitchFamily="49" charset="0"/>
              </a:rPr>
              <a:t>new</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int</a:t>
            </a:r>
            <a:r>
              <a:rPr lang="en-CA" sz="1800" b="1">
                <a:solidFill>
                  <a:srgbClr val="000000"/>
                </a:solidFill>
                <a:latin typeface="Consolas" panose="020B0609020204030204" pitchFamily="49" charset="0"/>
              </a:rPr>
              <a:t>[</a:t>
            </a:r>
            <a:r>
              <a:rPr lang="en-CA" sz="1800" b="1">
                <a:solidFill>
                  <a:srgbClr val="6A3E3E"/>
                </a:solidFill>
                <a:latin typeface="Consolas" panose="020B0609020204030204" pitchFamily="49" charset="0"/>
              </a:rPr>
              <a:t>n</a:t>
            </a:r>
            <a:r>
              <a:rPr lang="en-CA" sz="1800" b="1">
                <a:solidFill>
                  <a:srgbClr val="000000"/>
                </a:solidFill>
                <a:latin typeface="Consolas" panose="020B0609020204030204" pitchFamily="49" charset="0"/>
              </a:rPr>
              <a:t>];</a:t>
            </a:r>
          </a:p>
          <a:p>
            <a:pPr marL="342900" indent="-342900" algn="l">
              <a:buFont typeface="+mj-lt"/>
              <a:buAutoNum type="arabicParenR" startAt="50"/>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"Nhập giá trị cho mảng:"</a:t>
            </a:r>
            <a:r>
              <a:rPr lang="en-GB" sz="1800" b="1" i="1">
                <a:solidFill>
                  <a:srgbClr val="000000"/>
                </a:solidFill>
                <a:latin typeface="Consolas" panose="020B0609020204030204" pitchFamily="49" charset="0"/>
              </a:rPr>
              <a:t>);</a:t>
            </a:r>
          </a:p>
          <a:p>
            <a:pPr marL="342900" indent="-342900" algn="l">
              <a:buFont typeface="+mj-lt"/>
              <a:buAutoNum type="arabicParenR" startAt="50"/>
            </a:pPr>
            <a:r>
              <a:rPr lang="en-GB" sz="1800" i="1">
                <a:solidFill>
                  <a:srgbClr val="000000"/>
                </a:solidFill>
                <a:latin typeface="Consolas" panose="020B0609020204030204" pitchFamily="49" charset="0"/>
              </a:rPr>
              <a:t>NhapMang(</a:t>
            </a:r>
            <a:r>
              <a:rPr lang="en-GB" sz="1800" i="1">
                <a:solidFill>
                  <a:srgbClr val="6A3E3E"/>
                </a:solidFill>
                <a:latin typeface="Consolas" panose="020B0609020204030204" pitchFamily="49" charset="0"/>
              </a:rPr>
              <a:t>M</a:t>
            </a:r>
            <a:r>
              <a:rPr lang="en-GB" sz="1800" i="1">
                <a:solidFill>
                  <a:srgbClr val="000000"/>
                </a:solidFill>
                <a:latin typeface="Consolas" panose="020B0609020204030204" pitchFamily="49" charset="0"/>
              </a:rPr>
              <a:t>);</a:t>
            </a:r>
          </a:p>
          <a:p>
            <a:pPr marL="342900" indent="-342900" algn="l">
              <a:buFont typeface="+mj-lt"/>
              <a:buAutoNum type="arabicParenR" startAt="50"/>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"Mảng sau khi nhập là: "</a:t>
            </a:r>
            <a:r>
              <a:rPr lang="en-GB" sz="1800" b="1" i="1">
                <a:solidFill>
                  <a:srgbClr val="000000"/>
                </a:solidFill>
                <a:latin typeface="Consolas" panose="020B0609020204030204" pitchFamily="49" charset="0"/>
              </a:rPr>
              <a:t>);</a:t>
            </a:r>
          </a:p>
          <a:p>
            <a:pPr marL="342900" indent="-342900" algn="l">
              <a:buFont typeface="+mj-lt"/>
              <a:buAutoNum type="arabicParenR" startAt="50"/>
            </a:pPr>
            <a:r>
              <a:rPr lang="en-GB" sz="1800" i="1">
                <a:solidFill>
                  <a:srgbClr val="000000"/>
                </a:solidFill>
                <a:latin typeface="Consolas" panose="020B0609020204030204" pitchFamily="49" charset="0"/>
              </a:rPr>
              <a:t>XuatMang(</a:t>
            </a:r>
            <a:r>
              <a:rPr lang="en-GB" sz="1800" i="1">
                <a:solidFill>
                  <a:srgbClr val="6A3E3E"/>
                </a:solidFill>
                <a:latin typeface="Consolas" panose="020B0609020204030204" pitchFamily="49" charset="0"/>
              </a:rPr>
              <a:t>M</a:t>
            </a:r>
            <a:r>
              <a:rPr lang="en-GB" sz="1800" i="1">
                <a:solidFill>
                  <a:srgbClr val="000000"/>
                </a:solidFill>
                <a:latin typeface="Consolas" panose="020B0609020204030204" pitchFamily="49" charset="0"/>
              </a:rPr>
              <a:t>);</a:t>
            </a:r>
          </a:p>
          <a:p>
            <a:pPr marL="342900" indent="-342900" algn="l">
              <a:buFont typeface="+mj-lt"/>
              <a:buAutoNum type="arabicParenR" startAt="50"/>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"Nhập số muốn tìm:"</a:t>
            </a:r>
            <a:r>
              <a:rPr lang="en-GB" sz="1800" b="1" i="1">
                <a:solidFill>
                  <a:srgbClr val="000000"/>
                </a:solidFill>
                <a:latin typeface="Consolas" panose="020B0609020204030204" pitchFamily="49" charset="0"/>
              </a:rPr>
              <a:t>);</a:t>
            </a:r>
          </a:p>
          <a:p>
            <a:pPr marL="342900" indent="-342900" algn="l">
              <a:buFont typeface="+mj-lt"/>
              <a:buAutoNum type="arabicParenR" startAt="50"/>
            </a:pP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k</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sc</a:t>
            </a:r>
            <a:r>
              <a:rPr lang="en-GB" sz="1800" b="1">
                <a:solidFill>
                  <a:srgbClr val="000000"/>
                </a:solidFill>
                <a:latin typeface="Consolas" panose="020B0609020204030204" pitchFamily="49" charset="0"/>
              </a:rPr>
              <a:t>.nextInt();</a:t>
            </a:r>
          </a:p>
          <a:p>
            <a:pPr marL="342900" indent="-342900" algn="l">
              <a:buFont typeface="+mj-lt"/>
              <a:buAutoNum type="arabicParenR" startAt="50"/>
            </a:pPr>
            <a:r>
              <a:rPr lang="en-GB" sz="1800" i="1">
                <a:solidFill>
                  <a:srgbClr val="000000"/>
                </a:solidFill>
                <a:latin typeface="Consolas" panose="020B0609020204030204" pitchFamily="49" charset="0"/>
              </a:rPr>
              <a:t>TimPhanTu(</a:t>
            </a:r>
            <a:r>
              <a:rPr lang="en-GB" sz="1800" i="1">
                <a:solidFill>
                  <a:srgbClr val="6A3E3E"/>
                </a:solidFill>
                <a:latin typeface="Consolas" panose="020B0609020204030204" pitchFamily="49" charset="0"/>
              </a:rPr>
              <a:t>M</a:t>
            </a:r>
            <a:r>
              <a:rPr lang="en-GB" sz="1800" i="1">
                <a:solidFill>
                  <a:srgbClr val="000000"/>
                </a:solidFill>
                <a:latin typeface="Consolas" panose="020B0609020204030204" pitchFamily="49" charset="0"/>
              </a:rPr>
              <a:t>, </a:t>
            </a:r>
            <a:r>
              <a:rPr lang="en-GB" sz="1800" i="1">
                <a:solidFill>
                  <a:srgbClr val="6A3E3E"/>
                </a:solidFill>
                <a:latin typeface="Consolas" panose="020B0609020204030204" pitchFamily="49" charset="0"/>
              </a:rPr>
              <a:t>k</a:t>
            </a:r>
            <a:r>
              <a:rPr lang="en-GB" sz="1800" i="1">
                <a:solidFill>
                  <a:srgbClr val="000000"/>
                </a:solidFill>
                <a:latin typeface="Consolas" panose="020B0609020204030204" pitchFamily="49" charset="0"/>
              </a:rPr>
              <a:t>);</a:t>
            </a:r>
          </a:p>
          <a:p>
            <a:pPr marL="342900" indent="-342900" algn="l">
              <a:buFont typeface="+mj-lt"/>
              <a:buAutoNum type="arabicParenR" startAt="50"/>
            </a:pPr>
            <a:endParaRPr lang="en-GB" sz="1800">
              <a:latin typeface="Consolas" panose="020B0609020204030204" pitchFamily="49" charset="0"/>
            </a:endParaRPr>
          </a:p>
          <a:p>
            <a:pPr marL="342900" indent="-342900" algn="l">
              <a:buFont typeface="+mj-lt"/>
              <a:buAutoNum type="arabicParenR" startAt="50"/>
            </a:pPr>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"Nhập một số khác: "</a:t>
            </a:r>
            <a:r>
              <a:rPr lang="en-GB" sz="1800" b="1" i="1">
                <a:solidFill>
                  <a:srgbClr val="000000"/>
                </a:solidFill>
                <a:latin typeface="Consolas" panose="020B0609020204030204" pitchFamily="49" charset="0"/>
              </a:rPr>
              <a:t>);</a:t>
            </a:r>
          </a:p>
          <a:p>
            <a:pPr marL="342900" indent="-342900" algn="l">
              <a:buFont typeface="+mj-lt"/>
              <a:buAutoNum type="arabicParenR" startAt="50"/>
            </a:pP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x</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sc</a:t>
            </a:r>
            <a:r>
              <a:rPr lang="en-GB" sz="1800" b="1">
                <a:solidFill>
                  <a:srgbClr val="000000"/>
                </a:solidFill>
                <a:latin typeface="Consolas" panose="020B0609020204030204" pitchFamily="49" charset="0"/>
              </a:rPr>
              <a:t>.nextInt();</a:t>
            </a:r>
          </a:p>
          <a:p>
            <a:pPr marL="342900" indent="-342900" algn="l">
              <a:buFont typeface="+mj-lt"/>
              <a:buAutoNum type="arabicParenR" startAt="50"/>
            </a:pPr>
            <a:r>
              <a:rPr lang="en-GB" sz="1800" i="1">
                <a:solidFill>
                  <a:srgbClr val="000000"/>
                </a:solidFill>
                <a:latin typeface="Consolas" panose="020B0609020204030204" pitchFamily="49" charset="0"/>
              </a:rPr>
              <a:t>TimSoLanXuatHienPhanTu(</a:t>
            </a:r>
            <a:r>
              <a:rPr lang="en-GB" sz="1800" i="1">
                <a:solidFill>
                  <a:srgbClr val="6A3E3E"/>
                </a:solidFill>
                <a:latin typeface="Consolas" panose="020B0609020204030204" pitchFamily="49" charset="0"/>
              </a:rPr>
              <a:t>M</a:t>
            </a:r>
            <a:r>
              <a:rPr lang="en-GB" sz="1800" i="1">
                <a:solidFill>
                  <a:srgbClr val="000000"/>
                </a:solidFill>
                <a:latin typeface="Consolas" panose="020B0609020204030204" pitchFamily="49" charset="0"/>
              </a:rPr>
              <a:t>, </a:t>
            </a:r>
            <a:r>
              <a:rPr lang="en-GB" sz="1800" i="1">
                <a:solidFill>
                  <a:srgbClr val="6A3E3E"/>
                </a:solidFill>
                <a:latin typeface="Consolas" panose="020B0609020204030204" pitchFamily="49" charset="0"/>
              </a:rPr>
              <a:t>x</a:t>
            </a:r>
            <a:r>
              <a:rPr lang="en-GB" sz="1800" i="1">
                <a:solidFill>
                  <a:srgbClr val="000000"/>
                </a:solidFill>
                <a:latin typeface="Consolas" panose="020B0609020204030204" pitchFamily="49" charset="0"/>
              </a:rPr>
              <a:t>);</a:t>
            </a:r>
          </a:p>
          <a:p>
            <a:pPr marL="342900" indent="-342900" algn="l">
              <a:buFont typeface="+mj-lt"/>
              <a:buAutoNum type="arabicParenR" startAt="50"/>
            </a:pPr>
            <a:r>
              <a:rPr lang="en-GB" sz="1800">
                <a:solidFill>
                  <a:srgbClr val="000000"/>
                </a:solidFill>
                <a:latin typeface="Consolas" panose="020B0609020204030204" pitchFamily="49" charset="0"/>
              </a:rPr>
              <a:t>}</a:t>
            </a:r>
            <a:endParaRPr lang="en-GB" sz="1800">
              <a:latin typeface="Consolas" panose="020B0609020204030204" pitchFamily="49" charset="0"/>
            </a:endParaRPr>
          </a:p>
          <a:p>
            <a:pPr marL="342900" indent="-342900" algn="l">
              <a:buFont typeface="+mj-lt"/>
              <a:buAutoNum type="arabicParenR" startAt="50"/>
            </a:pPr>
            <a:r>
              <a:rPr lang="en-GB" sz="1800">
                <a:solidFill>
                  <a:srgbClr val="000000"/>
                </a:solidFill>
                <a:latin typeface="Consolas" panose="020B0609020204030204" pitchFamily="49" charset="0"/>
              </a:rPr>
              <a:t>}</a:t>
            </a:r>
          </a:p>
        </p:txBody>
      </p:sp>
    </p:spTree>
    <p:extLst>
      <p:ext uri="{BB962C8B-B14F-4D97-AF65-F5344CB8AC3E}">
        <p14:creationId xmlns:p14="http://schemas.microsoft.com/office/powerpoint/2010/main" val="127943068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A3FBE-BE3F-4B7E-AE6B-1940EE29CA80}"/>
              </a:ext>
            </a:extLst>
          </p:cNvPr>
          <p:cNvSpPr>
            <a:spLocks noGrp="1"/>
          </p:cNvSpPr>
          <p:nvPr>
            <p:ph type="title"/>
          </p:nvPr>
        </p:nvSpPr>
        <p:spPr/>
        <p:txBody>
          <a:bodyPr/>
          <a:lstStyle/>
          <a:p>
            <a:r>
              <a:rPr lang="en-US"/>
              <a:t>Tìm kiếm và sắp xếp mảng</a:t>
            </a:r>
            <a:endParaRPr lang="en-GB"/>
          </a:p>
        </p:txBody>
      </p:sp>
      <p:sp>
        <p:nvSpPr>
          <p:cNvPr id="3" name="Content Placeholder 2">
            <a:extLst>
              <a:ext uri="{FF2B5EF4-FFF2-40B4-BE49-F238E27FC236}">
                <a16:creationId xmlns:a16="http://schemas.microsoft.com/office/drawing/2014/main" xmlns="" id="{577A64E9-A43B-469D-8D35-45A78D43FA12}"/>
              </a:ext>
            </a:extLst>
          </p:cNvPr>
          <p:cNvSpPr>
            <a:spLocks noGrp="1"/>
          </p:cNvSpPr>
          <p:nvPr>
            <p:ph idx="1"/>
          </p:nvPr>
        </p:nvSpPr>
        <p:spPr/>
        <p:txBody>
          <a:bodyPr/>
          <a:lstStyle/>
          <a:p>
            <a:r>
              <a:rPr lang="en-US"/>
              <a:t>Sắp xếp trên mảng dùng các giải thuật sắp xếp: Bubble Sort, SelectionSort, QuickSort,..</a:t>
            </a:r>
          </a:p>
          <a:p>
            <a:r>
              <a:rPr lang="en-US"/>
              <a:t>Sắp xếp mảng dựa vào các thư viện có sẵn trong Java</a:t>
            </a:r>
          </a:p>
          <a:p>
            <a:pPr marL="457200" lvl="1" indent="0">
              <a:buNone/>
            </a:pPr>
            <a:endParaRPr lang="en-GB"/>
          </a:p>
        </p:txBody>
      </p:sp>
      <p:sp>
        <p:nvSpPr>
          <p:cNvPr id="4" name="Date Placeholder 3">
            <a:extLst>
              <a:ext uri="{FF2B5EF4-FFF2-40B4-BE49-F238E27FC236}">
                <a16:creationId xmlns:a16="http://schemas.microsoft.com/office/drawing/2014/main" xmlns="" id="{33410BE3-BCAF-4443-93E3-66D35473741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0547500-FECC-4DB1-8E00-263946C2739B}"/>
              </a:ext>
            </a:extLst>
          </p:cNvPr>
          <p:cNvSpPr>
            <a:spLocks noGrp="1"/>
          </p:cNvSpPr>
          <p:nvPr>
            <p:ph type="sldNum" sz="quarter" idx="11"/>
          </p:nvPr>
        </p:nvSpPr>
        <p:spPr/>
        <p:txBody>
          <a:bodyPr/>
          <a:lstStyle/>
          <a:p>
            <a:pPr>
              <a:defRPr/>
            </a:pPr>
            <a:fld id="{812A3249-7FF3-4311-A461-F791DB37E44E}" type="slidenum">
              <a:rPr lang="en-US" altLang="en-US" smtClean="0"/>
              <a:pPr>
                <a:defRPr/>
              </a:pPr>
              <a:t>171</a:t>
            </a:fld>
            <a:endParaRPr lang="en-US" altLang="en-US"/>
          </a:p>
        </p:txBody>
      </p:sp>
    </p:spTree>
    <p:extLst>
      <p:ext uri="{BB962C8B-B14F-4D97-AF65-F5344CB8AC3E}">
        <p14:creationId xmlns:p14="http://schemas.microsoft.com/office/powerpoint/2010/main" val="179813508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A3FBE-BE3F-4B7E-AE6B-1940EE29CA80}"/>
              </a:ext>
            </a:extLst>
          </p:cNvPr>
          <p:cNvSpPr>
            <a:spLocks noGrp="1"/>
          </p:cNvSpPr>
          <p:nvPr>
            <p:ph type="title"/>
          </p:nvPr>
        </p:nvSpPr>
        <p:spPr/>
        <p:txBody>
          <a:bodyPr/>
          <a:lstStyle/>
          <a:p>
            <a:r>
              <a:rPr lang="en-US"/>
              <a:t>Tìm kiếm và sắp xếp mảng</a:t>
            </a:r>
            <a:endParaRPr lang="en-GB"/>
          </a:p>
        </p:txBody>
      </p:sp>
      <p:sp>
        <p:nvSpPr>
          <p:cNvPr id="3" name="Content Placeholder 2">
            <a:extLst>
              <a:ext uri="{FF2B5EF4-FFF2-40B4-BE49-F238E27FC236}">
                <a16:creationId xmlns:a16="http://schemas.microsoft.com/office/drawing/2014/main" xmlns="" id="{577A64E9-A43B-469D-8D35-45A78D43FA12}"/>
              </a:ext>
            </a:extLst>
          </p:cNvPr>
          <p:cNvSpPr>
            <a:spLocks noGrp="1"/>
          </p:cNvSpPr>
          <p:nvPr>
            <p:ph idx="1"/>
          </p:nvPr>
        </p:nvSpPr>
        <p:spPr/>
        <p:txBody>
          <a:bodyPr/>
          <a:lstStyle/>
          <a:p>
            <a:r>
              <a:rPr lang="en-US"/>
              <a:t>BubbleSort</a:t>
            </a:r>
          </a:p>
          <a:p>
            <a:pPr marL="457200" lvl="1" indent="0">
              <a:buNone/>
            </a:pPr>
            <a:endParaRPr lang="en-GB"/>
          </a:p>
        </p:txBody>
      </p:sp>
      <p:sp>
        <p:nvSpPr>
          <p:cNvPr id="4" name="Date Placeholder 3">
            <a:extLst>
              <a:ext uri="{FF2B5EF4-FFF2-40B4-BE49-F238E27FC236}">
                <a16:creationId xmlns:a16="http://schemas.microsoft.com/office/drawing/2014/main" xmlns="" id="{33410BE3-BCAF-4443-93E3-66D35473741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0547500-FECC-4DB1-8E00-263946C2739B}"/>
              </a:ext>
            </a:extLst>
          </p:cNvPr>
          <p:cNvSpPr>
            <a:spLocks noGrp="1"/>
          </p:cNvSpPr>
          <p:nvPr>
            <p:ph type="sldNum" sz="quarter" idx="11"/>
          </p:nvPr>
        </p:nvSpPr>
        <p:spPr/>
        <p:txBody>
          <a:bodyPr/>
          <a:lstStyle/>
          <a:p>
            <a:pPr>
              <a:defRPr/>
            </a:pPr>
            <a:fld id="{812A3249-7FF3-4311-A461-F791DB37E44E}" type="slidenum">
              <a:rPr lang="en-US" altLang="en-US" smtClean="0"/>
              <a:pPr>
                <a:defRPr/>
              </a:pPr>
              <a:t>172</a:t>
            </a:fld>
            <a:endParaRPr lang="en-US" altLang="en-US"/>
          </a:p>
        </p:txBody>
      </p:sp>
      <p:sp>
        <p:nvSpPr>
          <p:cNvPr id="6" name="TextBox 5">
            <a:extLst>
              <a:ext uri="{FF2B5EF4-FFF2-40B4-BE49-F238E27FC236}">
                <a16:creationId xmlns:a16="http://schemas.microsoft.com/office/drawing/2014/main" xmlns="" id="{5FFBC7D8-22F0-465F-9C14-C2CA8C60E027}"/>
              </a:ext>
            </a:extLst>
          </p:cNvPr>
          <p:cNvSpPr txBox="1"/>
          <p:nvPr/>
        </p:nvSpPr>
        <p:spPr>
          <a:xfrm>
            <a:off x="1106776" y="1629562"/>
            <a:ext cx="6396303" cy="470898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void BubbleSort(int []M){</a:t>
            </a:r>
          </a:p>
          <a:p>
            <a:r>
              <a:rPr lang="en-US" sz="2500"/>
              <a:t>      int i, j;</a:t>
            </a:r>
          </a:p>
          <a:p>
            <a:r>
              <a:rPr lang="en-US" sz="2500"/>
              <a:t>      for(i=0; i&lt;M.length – 1; i++){</a:t>
            </a:r>
          </a:p>
          <a:p>
            <a:r>
              <a:rPr lang="en-US" sz="2500"/>
              <a:t>            for(j=M.length-1; j&gt;i; j--){</a:t>
            </a:r>
          </a:p>
          <a:p>
            <a:r>
              <a:rPr lang="en-US" sz="2500"/>
              <a:t>	     if(M[j] &lt; M[j-1]) {//nếu có nghịch thế</a:t>
            </a:r>
          </a:p>
          <a:p>
            <a:r>
              <a:rPr lang="en-US" sz="2500"/>
              <a:t>	     	 int temp = M[j];</a:t>
            </a:r>
          </a:p>
          <a:p>
            <a:r>
              <a:rPr lang="en-US" sz="2500"/>
              <a:t>	      	M[j] = M[j-1];</a:t>
            </a:r>
          </a:p>
          <a:p>
            <a:r>
              <a:rPr lang="en-US" sz="2500"/>
              <a:t>	      	M[j-1] = temp;</a:t>
            </a:r>
          </a:p>
          <a:p>
            <a:r>
              <a:rPr lang="en-US" sz="2500"/>
              <a:t>	      }</a:t>
            </a:r>
          </a:p>
          <a:p>
            <a:r>
              <a:rPr lang="en-US" sz="2500"/>
              <a:t>	}</a:t>
            </a:r>
          </a:p>
          <a:p>
            <a:r>
              <a:rPr lang="en-US" sz="2500"/>
              <a:t>      }</a:t>
            </a:r>
          </a:p>
          <a:p>
            <a:r>
              <a:rPr lang="en-US" sz="2500"/>
              <a:t>}</a:t>
            </a:r>
            <a:endParaRPr lang="en-GB" sz="2500"/>
          </a:p>
        </p:txBody>
      </p:sp>
    </p:spTree>
    <p:extLst>
      <p:ext uri="{BB962C8B-B14F-4D97-AF65-F5344CB8AC3E}">
        <p14:creationId xmlns:p14="http://schemas.microsoft.com/office/powerpoint/2010/main" val="20151584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A3FBE-BE3F-4B7E-AE6B-1940EE29CA80}"/>
              </a:ext>
            </a:extLst>
          </p:cNvPr>
          <p:cNvSpPr>
            <a:spLocks noGrp="1"/>
          </p:cNvSpPr>
          <p:nvPr>
            <p:ph type="title"/>
          </p:nvPr>
        </p:nvSpPr>
        <p:spPr/>
        <p:txBody>
          <a:bodyPr/>
          <a:lstStyle/>
          <a:p>
            <a:r>
              <a:rPr lang="en-US"/>
              <a:t>Tìm kiếm và sắp xếp mảng</a:t>
            </a:r>
            <a:endParaRPr lang="en-GB"/>
          </a:p>
        </p:txBody>
      </p:sp>
      <p:sp>
        <p:nvSpPr>
          <p:cNvPr id="3" name="Content Placeholder 2">
            <a:extLst>
              <a:ext uri="{FF2B5EF4-FFF2-40B4-BE49-F238E27FC236}">
                <a16:creationId xmlns:a16="http://schemas.microsoft.com/office/drawing/2014/main" xmlns="" id="{577A64E9-A43B-469D-8D35-45A78D43FA12}"/>
              </a:ext>
            </a:extLst>
          </p:cNvPr>
          <p:cNvSpPr>
            <a:spLocks noGrp="1"/>
          </p:cNvSpPr>
          <p:nvPr>
            <p:ph idx="1"/>
          </p:nvPr>
        </p:nvSpPr>
        <p:spPr/>
        <p:txBody>
          <a:bodyPr/>
          <a:lstStyle/>
          <a:p>
            <a:r>
              <a:rPr lang="en-US"/>
              <a:t>SelectionSort</a:t>
            </a:r>
            <a:endParaRPr lang="en-GB"/>
          </a:p>
        </p:txBody>
      </p:sp>
      <p:sp>
        <p:nvSpPr>
          <p:cNvPr id="4" name="Date Placeholder 3">
            <a:extLst>
              <a:ext uri="{FF2B5EF4-FFF2-40B4-BE49-F238E27FC236}">
                <a16:creationId xmlns:a16="http://schemas.microsoft.com/office/drawing/2014/main" xmlns="" id="{33410BE3-BCAF-4443-93E3-66D35473741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0547500-FECC-4DB1-8E00-263946C2739B}"/>
              </a:ext>
            </a:extLst>
          </p:cNvPr>
          <p:cNvSpPr>
            <a:spLocks noGrp="1"/>
          </p:cNvSpPr>
          <p:nvPr>
            <p:ph type="sldNum" sz="quarter" idx="11"/>
          </p:nvPr>
        </p:nvSpPr>
        <p:spPr/>
        <p:txBody>
          <a:bodyPr/>
          <a:lstStyle/>
          <a:p>
            <a:pPr>
              <a:defRPr/>
            </a:pPr>
            <a:fld id="{812A3249-7FF3-4311-A461-F791DB37E44E}" type="slidenum">
              <a:rPr lang="en-US" altLang="en-US" smtClean="0"/>
              <a:pPr>
                <a:defRPr/>
              </a:pPr>
              <a:t>173</a:t>
            </a:fld>
            <a:endParaRPr lang="en-US" altLang="en-US"/>
          </a:p>
        </p:txBody>
      </p:sp>
      <p:sp>
        <p:nvSpPr>
          <p:cNvPr id="6" name="TextBox 5">
            <a:extLst>
              <a:ext uri="{FF2B5EF4-FFF2-40B4-BE49-F238E27FC236}">
                <a16:creationId xmlns:a16="http://schemas.microsoft.com/office/drawing/2014/main" xmlns="" id="{F9861316-B95E-4262-AC91-B295D1A9CDED}"/>
              </a:ext>
            </a:extLst>
          </p:cNvPr>
          <p:cNvSpPr txBox="1"/>
          <p:nvPr/>
        </p:nvSpPr>
        <p:spPr>
          <a:xfrm>
            <a:off x="3405844" y="1138393"/>
            <a:ext cx="4823756" cy="5478423"/>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void SelectionSort(int []M){</a:t>
            </a:r>
          </a:p>
          <a:p>
            <a:r>
              <a:rPr lang="en-US" sz="2500"/>
              <a:t>      int min;</a:t>
            </a:r>
          </a:p>
          <a:p>
            <a:r>
              <a:rPr lang="en-US" sz="2500"/>
              <a:t>      for(i=0; i&lt;M.length – 1; i++){</a:t>
            </a:r>
          </a:p>
          <a:p>
            <a:r>
              <a:rPr lang="en-US" sz="2500"/>
              <a:t>	min = i;</a:t>
            </a:r>
          </a:p>
          <a:p>
            <a:r>
              <a:rPr lang="en-US" sz="2500"/>
              <a:t>            for(j=i+1; j&lt;M.length; j++){</a:t>
            </a:r>
          </a:p>
          <a:p>
            <a:r>
              <a:rPr lang="en-US" sz="2500"/>
              <a:t>	     if(M[j] &lt; M[min]) </a:t>
            </a:r>
          </a:p>
          <a:p>
            <a:r>
              <a:rPr lang="en-US" sz="2500"/>
              <a:t>	     	min = j;}</a:t>
            </a:r>
          </a:p>
          <a:p>
            <a:r>
              <a:rPr lang="en-US" sz="2500"/>
              <a:t>	    if(min!=i){</a:t>
            </a:r>
          </a:p>
          <a:p>
            <a:r>
              <a:rPr lang="en-US" sz="2500"/>
              <a:t>	     	int temp = M[i];</a:t>
            </a:r>
          </a:p>
          <a:p>
            <a:r>
              <a:rPr lang="en-US" sz="2500"/>
              <a:t>	      	M[i] = M[min];</a:t>
            </a:r>
          </a:p>
          <a:p>
            <a:r>
              <a:rPr lang="en-US" sz="2500"/>
              <a:t>	      	M[min] = temp; }</a:t>
            </a:r>
          </a:p>
          <a:p>
            <a:r>
              <a:rPr lang="en-US" sz="2500"/>
              <a:t>	}</a:t>
            </a:r>
          </a:p>
          <a:p>
            <a:r>
              <a:rPr lang="en-US" sz="2500"/>
              <a:t>      }</a:t>
            </a:r>
          </a:p>
          <a:p>
            <a:r>
              <a:rPr lang="en-US" sz="2500"/>
              <a:t>}</a:t>
            </a:r>
            <a:endParaRPr lang="en-GB" sz="2500"/>
          </a:p>
        </p:txBody>
      </p:sp>
    </p:spTree>
    <p:extLst>
      <p:ext uri="{BB962C8B-B14F-4D97-AF65-F5344CB8AC3E}">
        <p14:creationId xmlns:p14="http://schemas.microsoft.com/office/powerpoint/2010/main" val="153329277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A3FBE-BE3F-4B7E-AE6B-1940EE29CA80}"/>
              </a:ext>
            </a:extLst>
          </p:cNvPr>
          <p:cNvSpPr>
            <a:spLocks noGrp="1"/>
          </p:cNvSpPr>
          <p:nvPr>
            <p:ph type="title"/>
          </p:nvPr>
        </p:nvSpPr>
        <p:spPr/>
        <p:txBody>
          <a:bodyPr/>
          <a:lstStyle/>
          <a:p>
            <a:r>
              <a:rPr lang="en-US"/>
              <a:t>Tìm kiếm và sắp xếp mảng</a:t>
            </a:r>
            <a:endParaRPr lang="en-GB"/>
          </a:p>
        </p:txBody>
      </p:sp>
      <p:sp>
        <p:nvSpPr>
          <p:cNvPr id="3" name="Content Placeholder 2">
            <a:extLst>
              <a:ext uri="{FF2B5EF4-FFF2-40B4-BE49-F238E27FC236}">
                <a16:creationId xmlns:a16="http://schemas.microsoft.com/office/drawing/2014/main" xmlns="" id="{577A64E9-A43B-469D-8D35-45A78D43FA12}"/>
              </a:ext>
            </a:extLst>
          </p:cNvPr>
          <p:cNvSpPr>
            <a:spLocks noGrp="1"/>
          </p:cNvSpPr>
          <p:nvPr>
            <p:ph idx="1"/>
          </p:nvPr>
        </p:nvSpPr>
        <p:spPr/>
        <p:txBody>
          <a:bodyPr/>
          <a:lstStyle/>
          <a:p>
            <a:r>
              <a:rPr lang="en-US"/>
              <a:t>QuickSort</a:t>
            </a:r>
          </a:p>
          <a:p>
            <a:pPr marL="457200" lvl="1" indent="0">
              <a:buNone/>
            </a:pPr>
            <a:endParaRPr lang="en-GB"/>
          </a:p>
        </p:txBody>
      </p:sp>
      <p:sp>
        <p:nvSpPr>
          <p:cNvPr id="4" name="Date Placeholder 3">
            <a:extLst>
              <a:ext uri="{FF2B5EF4-FFF2-40B4-BE49-F238E27FC236}">
                <a16:creationId xmlns:a16="http://schemas.microsoft.com/office/drawing/2014/main" xmlns="" id="{33410BE3-BCAF-4443-93E3-66D35473741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0547500-FECC-4DB1-8E00-263946C2739B}"/>
              </a:ext>
            </a:extLst>
          </p:cNvPr>
          <p:cNvSpPr>
            <a:spLocks noGrp="1"/>
          </p:cNvSpPr>
          <p:nvPr>
            <p:ph type="sldNum" sz="quarter" idx="11"/>
          </p:nvPr>
        </p:nvSpPr>
        <p:spPr/>
        <p:txBody>
          <a:bodyPr/>
          <a:lstStyle/>
          <a:p>
            <a:pPr>
              <a:defRPr/>
            </a:pPr>
            <a:fld id="{812A3249-7FF3-4311-A461-F791DB37E44E}" type="slidenum">
              <a:rPr lang="en-US" altLang="en-US" smtClean="0"/>
              <a:pPr>
                <a:defRPr/>
              </a:pPr>
              <a:t>174</a:t>
            </a:fld>
            <a:endParaRPr lang="en-US" altLang="en-US"/>
          </a:p>
        </p:txBody>
      </p:sp>
      <p:sp>
        <p:nvSpPr>
          <p:cNvPr id="6" name="TextBox 5">
            <a:extLst>
              <a:ext uri="{FF2B5EF4-FFF2-40B4-BE49-F238E27FC236}">
                <a16:creationId xmlns:a16="http://schemas.microsoft.com/office/drawing/2014/main" xmlns="" id="{B8304448-8C56-47CB-8325-B50768C3E663}"/>
              </a:ext>
            </a:extLst>
          </p:cNvPr>
          <p:cNvSpPr txBox="1"/>
          <p:nvPr/>
        </p:nvSpPr>
        <p:spPr>
          <a:xfrm>
            <a:off x="2843808" y="1046921"/>
            <a:ext cx="5641288" cy="586314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void QuickSort(int []M, int left, int right){</a:t>
            </a:r>
          </a:p>
          <a:p>
            <a:r>
              <a:rPr lang="en-US" sz="2500"/>
              <a:t>      if(left&gt;=right) return;</a:t>
            </a:r>
          </a:p>
          <a:p>
            <a:r>
              <a:rPr lang="en-US" sz="2500"/>
              <a:t>      int pivot = M[(left+right)/2];</a:t>
            </a:r>
          </a:p>
          <a:p>
            <a:r>
              <a:rPr lang="en-US" sz="2500"/>
              <a:t>      int I = left, j = right;</a:t>
            </a:r>
          </a:p>
          <a:p>
            <a:r>
              <a:rPr lang="en-US" sz="2500"/>
              <a:t>      do{</a:t>
            </a:r>
          </a:p>
          <a:p>
            <a:r>
              <a:rPr lang="en-US" sz="2500"/>
              <a:t>	while(M[i] &lt;pivot) i++;</a:t>
            </a:r>
          </a:p>
          <a:p>
            <a:r>
              <a:rPr lang="en-US" sz="2500"/>
              <a:t>	while(M[j] &gt; pivot) j--;</a:t>
            </a:r>
          </a:p>
          <a:p>
            <a:r>
              <a:rPr lang="en-US" sz="2500"/>
              <a:t>	if(i&lt;=j){</a:t>
            </a:r>
          </a:p>
          <a:p>
            <a:r>
              <a:rPr lang="en-US" sz="2500"/>
              <a:t>	     	int temp = M[i];</a:t>
            </a:r>
          </a:p>
          <a:p>
            <a:r>
              <a:rPr lang="en-US" sz="2500"/>
              <a:t>	      	M[i] = M[j];</a:t>
            </a:r>
          </a:p>
          <a:p>
            <a:r>
              <a:rPr lang="en-US" sz="2500"/>
              <a:t>	      	M[j] = temp; </a:t>
            </a:r>
          </a:p>
          <a:p>
            <a:r>
              <a:rPr lang="en-US" sz="2500"/>
              <a:t>		i++; j--;}</a:t>
            </a:r>
          </a:p>
          <a:p>
            <a:r>
              <a:rPr lang="en-US" sz="2500"/>
              <a:t>      } while(i&lt;j)</a:t>
            </a:r>
          </a:p>
          <a:p>
            <a:r>
              <a:rPr lang="en-US" sz="2500"/>
              <a:t>	QuickSort(M, left, j);</a:t>
            </a:r>
          </a:p>
          <a:p>
            <a:r>
              <a:rPr lang="en-US" sz="2500"/>
              <a:t>	QuickSort(M, I, right);}</a:t>
            </a:r>
            <a:endParaRPr lang="en-GB" sz="2500"/>
          </a:p>
        </p:txBody>
      </p:sp>
      <p:sp>
        <p:nvSpPr>
          <p:cNvPr id="7" name="TextBox 6">
            <a:extLst>
              <a:ext uri="{FF2B5EF4-FFF2-40B4-BE49-F238E27FC236}">
                <a16:creationId xmlns:a16="http://schemas.microsoft.com/office/drawing/2014/main" xmlns="" id="{8B1B2FD1-C4E2-4EFB-9BE9-0B6E52E243BC}"/>
              </a:ext>
            </a:extLst>
          </p:cNvPr>
          <p:cNvSpPr txBox="1"/>
          <p:nvPr/>
        </p:nvSpPr>
        <p:spPr>
          <a:xfrm>
            <a:off x="6157055" y="5265204"/>
            <a:ext cx="2954655" cy="646331"/>
          </a:xfrm>
          <a:prstGeom prst="rect">
            <a:avLst/>
          </a:prstGeom>
          <a:noFill/>
        </p:spPr>
        <p:txBody>
          <a:bodyPr wrap="none" rtlCol="0">
            <a:spAutoFit/>
          </a:bodyPr>
          <a:lstStyle/>
          <a:p>
            <a:r>
              <a:rPr lang="en-US"/>
              <a:t>int[] M={100, 3, 60, 35, 2};</a:t>
            </a:r>
          </a:p>
          <a:p>
            <a:r>
              <a:rPr lang="en-US"/>
              <a:t>QuickSort(M,0,M.length-1);</a:t>
            </a:r>
            <a:endParaRPr lang="en-GB"/>
          </a:p>
        </p:txBody>
      </p:sp>
    </p:spTree>
    <p:extLst>
      <p:ext uri="{BB962C8B-B14F-4D97-AF65-F5344CB8AC3E}">
        <p14:creationId xmlns:p14="http://schemas.microsoft.com/office/powerpoint/2010/main" val="376714889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A3FBE-BE3F-4B7E-AE6B-1940EE29CA80}"/>
              </a:ext>
            </a:extLst>
          </p:cNvPr>
          <p:cNvSpPr>
            <a:spLocks noGrp="1"/>
          </p:cNvSpPr>
          <p:nvPr>
            <p:ph type="title"/>
          </p:nvPr>
        </p:nvSpPr>
        <p:spPr/>
        <p:txBody>
          <a:bodyPr/>
          <a:lstStyle/>
          <a:p>
            <a:r>
              <a:rPr lang="en-US"/>
              <a:t>Tìm kiếm và sắp xếp mảng</a:t>
            </a:r>
            <a:endParaRPr lang="en-GB"/>
          </a:p>
        </p:txBody>
      </p:sp>
      <p:sp>
        <p:nvSpPr>
          <p:cNvPr id="3" name="Content Placeholder 2">
            <a:extLst>
              <a:ext uri="{FF2B5EF4-FFF2-40B4-BE49-F238E27FC236}">
                <a16:creationId xmlns:a16="http://schemas.microsoft.com/office/drawing/2014/main" xmlns="" id="{577A64E9-A43B-469D-8D35-45A78D43FA12}"/>
              </a:ext>
            </a:extLst>
          </p:cNvPr>
          <p:cNvSpPr>
            <a:spLocks noGrp="1"/>
          </p:cNvSpPr>
          <p:nvPr>
            <p:ph idx="1"/>
          </p:nvPr>
        </p:nvSpPr>
        <p:spPr/>
        <p:txBody>
          <a:bodyPr/>
          <a:lstStyle/>
          <a:p>
            <a:r>
              <a:rPr lang="en-US"/>
              <a:t>Sắp xếp mảng dựa vào các thư viện có sẵn trong Java</a:t>
            </a:r>
          </a:p>
          <a:p>
            <a:pPr marL="0" indent="0">
              <a:buNone/>
            </a:pPr>
            <a:r>
              <a:rPr lang="en-US"/>
              <a:t>int M[] = {2, 5, -2, 6, -3, 8, 0, 7, -9, 4};</a:t>
            </a:r>
          </a:p>
          <a:p>
            <a:pPr marL="0" indent="0">
              <a:buNone/>
            </a:pPr>
            <a:r>
              <a:rPr lang="en-US"/>
              <a:t>//Sắp xếp mảng số nguyên</a:t>
            </a:r>
          </a:p>
          <a:p>
            <a:pPr marL="0" indent="0">
              <a:buNone/>
            </a:pPr>
            <a:r>
              <a:rPr lang="en-US">
                <a:solidFill>
                  <a:srgbClr val="C00000"/>
                </a:solidFill>
              </a:rPr>
              <a:t>Arrays.sort(M);</a:t>
            </a:r>
          </a:p>
          <a:p>
            <a:r>
              <a:rPr lang="en-US">
                <a:hlinkClick r:id="rId3" action="ppaction://hlinkfile"/>
              </a:rPr>
              <a:t>Ví dụ 26: </a:t>
            </a:r>
            <a:r>
              <a:rPr lang="en-US"/>
              <a:t>Viết chương trình nhập xuất mảng, sau đó sắp xếp lại dãy số theo thứ tự tang dần:</a:t>
            </a:r>
          </a:p>
          <a:p>
            <a:pPr lvl="1"/>
            <a:r>
              <a:rPr lang="en-US"/>
              <a:t>Bằng giải thuật BubbleSort</a:t>
            </a:r>
          </a:p>
          <a:p>
            <a:pPr lvl="1"/>
            <a:r>
              <a:rPr lang="en-US"/>
              <a:t>Bằng thư viện có sẵn Arrays.Sort();</a:t>
            </a:r>
          </a:p>
          <a:p>
            <a:pPr marL="0" indent="0">
              <a:buNone/>
            </a:pPr>
            <a:endParaRPr lang="en-US">
              <a:solidFill>
                <a:srgbClr val="C00000"/>
              </a:solidFill>
            </a:endParaRPr>
          </a:p>
          <a:p>
            <a:pPr marL="457200" lvl="1" indent="0">
              <a:buNone/>
            </a:pPr>
            <a:endParaRPr lang="en-GB"/>
          </a:p>
        </p:txBody>
      </p:sp>
      <p:sp>
        <p:nvSpPr>
          <p:cNvPr id="4" name="Date Placeholder 3">
            <a:extLst>
              <a:ext uri="{FF2B5EF4-FFF2-40B4-BE49-F238E27FC236}">
                <a16:creationId xmlns:a16="http://schemas.microsoft.com/office/drawing/2014/main" xmlns="" id="{33410BE3-BCAF-4443-93E3-66D35473741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0547500-FECC-4DB1-8E00-263946C2739B}"/>
              </a:ext>
            </a:extLst>
          </p:cNvPr>
          <p:cNvSpPr>
            <a:spLocks noGrp="1"/>
          </p:cNvSpPr>
          <p:nvPr>
            <p:ph type="sldNum" sz="quarter" idx="11"/>
          </p:nvPr>
        </p:nvSpPr>
        <p:spPr/>
        <p:txBody>
          <a:bodyPr/>
          <a:lstStyle/>
          <a:p>
            <a:pPr>
              <a:defRPr/>
            </a:pPr>
            <a:fld id="{812A3249-7FF3-4311-A461-F791DB37E44E}" type="slidenum">
              <a:rPr lang="en-US" altLang="en-US" smtClean="0"/>
              <a:pPr>
                <a:defRPr/>
              </a:pPr>
              <a:t>175</a:t>
            </a:fld>
            <a:endParaRPr lang="en-US" altLang="en-US"/>
          </a:p>
        </p:txBody>
      </p:sp>
    </p:spTree>
    <p:extLst>
      <p:ext uri="{BB962C8B-B14F-4D97-AF65-F5344CB8AC3E}">
        <p14:creationId xmlns:p14="http://schemas.microsoft.com/office/powerpoint/2010/main" val="294339537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F23D99-3F57-4CB1-B61A-BF5A123DAC24}"/>
              </a:ext>
            </a:extLst>
          </p:cNvPr>
          <p:cNvSpPr>
            <a:spLocks noGrp="1"/>
          </p:cNvSpPr>
          <p:nvPr>
            <p:ph type="title"/>
          </p:nvPr>
        </p:nvSpPr>
        <p:spPr/>
        <p:txBody>
          <a:bodyPr/>
          <a:lstStyle/>
          <a:p>
            <a:r>
              <a:rPr lang="en-US"/>
              <a:t>Mảng hai chiều</a:t>
            </a:r>
            <a:endParaRPr lang="en-GB"/>
          </a:p>
        </p:txBody>
      </p:sp>
      <p:sp>
        <p:nvSpPr>
          <p:cNvPr id="3" name="Content Placeholder 2">
            <a:extLst>
              <a:ext uri="{FF2B5EF4-FFF2-40B4-BE49-F238E27FC236}">
                <a16:creationId xmlns:a16="http://schemas.microsoft.com/office/drawing/2014/main" xmlns="" id="{96B1C737-130E-488C-8A5C-1AAE315B1C6A}"/>
              </a:ext>
            </a:extLst>
          </p:cNvPr>
          <p:cNvSpPr>
            <a:spLocks noGrp="1"/>
          </p:cNvSpPr>
          <p:nvPr>
            <p:ph idx="1"/>
          </p:nvPr>
        </p:nvSpPr>
        <p:spPr>
          <a:xfrm>
            <a:off x="4966085" y="1124744"/>
            <a:ext cx="3962399" cy="5248275"/>
          </a:xfrm>
        </p:spPr>
        <p:txBody>
          <a:bodyPr/>
          <a:lstStyle/>
          <a:p>
            <a:r>
              <a:rPr lang="en-US" sz="2500"/>
              <a:t>Khái niệm</a:t>
            </a:r>
          </a:p>
          <a:p>
            <a:pPr lvl="1"/>
            <a:r>
              <a:rPr lang="en-US" sz="2500"/>
              <a:t>C</a:t>
            </a:r>
            <a:r>
              <a:rPr lang="vi-VN" sz="2500"/>
              <a:t>òn được gọi là ma trận</a:t>
            </a:r>
            <a:r>
              <a:rPr lang="en-US" sz="2500"/>
              <a:t>,</a:t>
            </a:r>
            <a:r>
              <a:rPr lang="vi-VN" sz="2500"/>
              <a:t> là một mảng các mảng 1 chiều. Mảng 2 chiều giống như một cái bảng, mảng 1 chiều là các dòng trong bảng và các phần tử của mảng là các ô.</a:t>
            </a:r>
            <a:endParaRPr lang="en-US" sz="2500"/>
          </a:p>
          <a:p>
            <a:pPr lvl="1"/>
            <a:r>
              <a:rPr lang="en-US" sz="2500"/>
              <a:t>Phần tử của mảng 2 chiều đ</a:t>
            </a:r>
            <a:r>
              <a:rPr lang="vi-VN" sz="2500"/>
              <a:t>ư</a:t>
            </a:r>
            <a:r>
              <a:rPr lang="en-US" sz="2500"/>
              <a:t>ợc truy xuất thông qua 2 chỉ số: </a:t>
            </a:r>
            <a:r>
              <a:rPr lang="en-US" sz="2500">
                <a:solidFill>
                  <a:srgbClr val="00B050"/>
                </a:solidFill>
              </a:rPr>
              <a:t>chỉ số dòng và chỉ số cột.</a:t>
            </a:r>
            <a:endParaRPr lang="en-GB" sz="2500"/>
          </a:p>
        </p:txBody>
      </p:sp>
      <p:sp>
        <p:nvSpPr>
          <p:cNvPr id="4" name="Date Placeholder 3">
            <a:extLst>
              <a:ext uri="{FF2B5EF4-FFF2-40B4-BE49-F238E27FC236}">
                <a16:creationId xmlns:a16="http://schemas.microsoft.com/office/drawing/2014/main" xmlns="" id="{D4F04074-65DC-4BA5-A621-E72F470D642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7EB0142-D2FC-410E-A275-397517BBA326}"/>
              </a:ext>
            </a:extLst>
          </p:cNvPr>
          <p:cNvSpPr>
            <a:spLocks noGrp="1"/>
          </p:cNvSpPr>
          <p:nvPr>
            <p:ph type="sldNum" sz="quarter" idx="11"/>
          </p:nvPr>
        </p:nvSpPr>
        <p:spPr/>
        <p:txBody>
          <a:bodyPr/>
          <a:lstStyle/>
          <a:p>
            <a:pPr>
              <a:defRPr/>
            </a:pPr>
            <a:fld id="{812A3249-7FF3-4311-A461-F791DB37E44E}" type="slidenum">
              <a:rPr lang="en-US" altLang="en-US" smtClean="0"/>
              <a:pPr>
                <a:defRPr/>
              </a:pPr>
              <a:t>176</a:t>
            </a:fld>
            <a:endParaRPr lang="en-US" altLang="en-US"/>
          </a:p>
        </p:txBody>
      </p:sp>
      <p:pic>
        <p:nvPicPr>
          <p:cNvPr id="6" name="Picture 2" descr="Bài 20- Xử lý mảng hai chiều trong Kotlin | Advanced programming">
            <a:extLst>
              <a:ext uri="{FF2B5EF4-FFF2-40B4-BE49-F238E27FC236}">
                <a16:creationId xmlns:a16="http://schemas.microsoft.com/office/drawing/2014/main" xmlns="" id="{616CB53E-3162-450B-9915-2B2D56706AC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2084" y="1700808"/>
            <a:ext cx="5310685" cy="3409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0210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B899A3-5AF3-4A12-B229-80F894608EBB}"/>
              </a:ext>
            </a:extLst>
          </p:cNvPr>
          <p:cNvSpPr>
            <a:spLocks noGrp="1"/>
          </p:cNvSpPr>
          <p:nvPr>
            <p:ph type="title"/>
          </p:nvPr>
        </p:nvSpPr>
        <p:spPr/>
        <p:txBody>
          <a:bodyPr/>
          <a:lstStyle/>
          <a:p>
            <a:r>
              <a:rPr lang="en-US"/>
              <a:t>Mảng hai chiều</a:t>
            </a:r>
            <a:endParaRPr lang="en-GB"/>
          </a:p>
        </p:txBody>
      </p:sp>
      <p:sp>
        <p:nvSpPr>
          <p:cNvPr id="3" name="Content Placeholder 2">
            <a:extLst>
              <a:ext uri="{FF2B5EF4-FFF2-40B4-BE49-F238E27FC236}">
                <a16:creationId xmlns:a16="http://schemas.microsoft.com/office/drawing/2014/main" xmlns="" id="{AE7B00D3-808E-4AA1-B854-7F53FEC91BF5}"/>
              </a:ext>
            </a:extLst>
          </p:cNvPr>
          <p:cNvSpPr>
            <a:spLocks noGrp="1"/>
          </p:cNvSpPr>
          <p:nvPr>
            <p:ph idx="1"/>
          </p:nvPr>
        </p:nvSpPr>
        <p:spPr>
          <a:xfrm>
            <a:off x="457200" y="1091971"/>
            <a:ext cx="8686800" cy="5248275"/>
          </a:xfrm>
        </p:spPr>
        <p:txBody>
          <a:bodyPr/>
          <a:lstStyle/>
          <a:p>
            <a:r>
              <a:rPr lang="en-US"/>
              <a:t>Khai báo</a:t>
            </a:r>
          </a:p>
          <a:p>
            <a:pPr lvl="1"/>
            <a:r>
              <a:rPr lang="en-US" sz="2200"/>
              <a:t>Tạo mảng với số cột ở mỗi dòng là giống nhau.</a:t>
            </a:r>
          </a:p>
          <a:p>
            <a:pPr marL="201168" lvl="1" indent="0">
              <a:buNone/>
            </a:pPr>
            <a:r>
              <a:rPr lang="en-US" sz="2000"/>
              <a:t> &lt;kiểu dữ liệu&gt;[][] &lt;tên mảng&gt; = </a:t>
            </a:r>
            <a:r>
              <a:rPr lang="en-US" sz="2000">
                <a:solidFill>
                  <a:srgbClr val="00B050"/>
                </a:solidFill>
              </a:rPr>
              <a:t>new</a:t>
            </a:r>
            <a:r>
              <a:rPr lang="en-US" sz="2000"/>
              <a:t> &lt;kiểu dữ liệu&gt; [&lt;số phần tử&gt;] [&lt;số phần tử&gt;];</a:t>
            </a:r>
          </a:p>
          <a:p>
            <a:pPr marL="201168" lvl="1" indent="0">
              <a:buNone/>
            </a:pPr>
            <a:r>
              <a:rPr lang="en-US" sz="2000"/>
              <a:t>Ví dụ: </a:t>
            </a:r>
            <a:r>
              <a:rPr lang="en-US" sz="2000">
                <a:solidFill>
                  <a:srgbClr val="FF0000"/>
                </a:solidFill>
              </a:rPr>
              <a:t>int</a:t>
            </a:r>
            <a:r>
              <a:rPr lang="en-US" sz="2000"/>
              <a:t> [][] mang2Chieu = </a:t>
            </a:r>
            <a:r>
              <a:rPr lang="en-US" sz="2000">
                <a:solidFill>
                  <a:srgbClr val="00B050"/>
                </a:solidFill>
              </a:rPr>
              <a:t>new</a:t>
            </a:r>
            <a:r>
              <a:rPr lang="en-US" sz="2000"/>
              <a:t> </a:t>
            </a:r>
            <a:r>
              <a:rPr lang="en-US" sz="2000">
                <a:solidFill>
                  <a:srgbClr val="FF0000"/>
                </a:solidFill>
              </a:rPr>
              <a:t>int</a:t>
            </a:r>
            <a:r>
              <a:rPr lang="en-US" sz="2000"/>
              <a:t>[2][3];</a:t>
            </a:r>
          </a:p>
          <a:p>
            <a:pPr lvl="1"/>
            <a:endParaRPr lang="en-GB"/>
          </a:p>
        </p:txBody>
      </p:sp>
      <p:sp>
        <p:nvSpPr>
          <p:cNvPr id="4" name="Date Placeholder 3">
            <a:extLst>
              <a:ext uri="{FF2B5EF4-FFF2-40B4-BE49-F238E27FC236}">
                <a16:creationId xmlns:a16="http://schemas.microsoft.com/office/drawing/2014/main" xmlns="" id="{822A520A-8F91-4AB1-91FC-CF40750B9C1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FE64B3BE-5298-46AE-A21B-0F73A961EF24}"/>
              </a:ext>
            </a:extLst>
          </p:cNvPr>
          <p:cNvSpPr>
            <a:spLocks noGrp="1"/>
          </p:cNvSpPr>
          <p:nvPr>
            <p:ph type="sldNum" sz="quarter" idx="11"/>
          </p:nvPr>
        </p:nvSpPr>
        <p:spPr/>
        <p:txBody>
          <a:bodyPr/>
          <a:lstStyle/>
          <a:p>
            <a:pPr>
              <a:defRPr/>
            </a:pPr>
            <a:fld id="{812A3249-7FF3-4311-A461-F791DB37E44E}" type="slidenum">
              <a:rPr lang="en-US" altLang="en-US" smtClean="0"/>
              <a:pPr>
                <a:defRPr/>
              </a:pPr>
              <a:t>177</a:t>
            </a:fld>
            <a:endParaRPr lang="en-US" altLang="en-US"/>
          </a:p>
        </p:txBody>
      </p:sp>
      <p:pic>
        <p:nvPicPr>
          <p:cNvPr id="7" name="Picture 6">
            <a:extLst>
              <a:ext uri="{FF2B5EF4-FFF2-40B4-BE49-F238E27FC236}">
                <a16:creationId xmlns:a16="http://schemas.microsoft.com/office/drawing/2014/main" xmlns="" id="{B02C4D5E-4810-4457-BFF2-3F9CD007E184}"/>
              </a:ext>
            </a:extLst>
          </p:cNvPr>
          <p:cNvPicPr>
            <a:picLocks noChangeAspect="1"/>
          </p:cNvPicPr>
          <p:nvPr/>
        </p:nvPicPr>
        <p:blipFill>
          <a:blip r:embed="rId2"/>
          <a:stretch>
            <a:fillRect/>
          </a:stretch>
        </p:blipFill>
        <p:spPr>
          <a:xfrm>
            <a:off x="209811" y="1592796"/>
            <a:ext cx="8686799" cy="4427062"/>
          </a:xfrm>
          <a:prstGeom prst="rect">
            <a:avLst/>
          </a:prstGeom>
        </p:spPr>
      </p:pic>
    </p:spTree>
    <p:extLst>
      <p:ext uri="{BB962C8B-B14F-4D97-AF65-F5344CB8AC3E}">
        <p14:creationId xmlns:p14="http://schemas.microsoft.com/office/powerpoint/2010/main" val="169014157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F173B-EE3E-47F2-9FA3-63F1C789A548}"/>
              </a:ext>
            </a:extLst>
          </p:cNvPr>
          <p:cNvSpPr>
            <a:spLocks noGrp="1"/>
          </p:cNvSpPr>
          <p:nvPr>
            <p:ph type="title"/>
          </p:nvPr>
        </p:nvSpPr>
        <p:spPr/>
        <p:txBody>
          <a:bodyPr/>
          <a:lstStyle/>
          <a:p>
            <a:r>
              <a:rPr lang="en-US"/>
              <a:t>Mảng hai chiều</a:t>
            </a:r>
            <a:endParaRPr lang="en-GB"/>
          </a:p>
        </p:txBody>
      </p:sp>
      <p:sp>
        <p:nvSpPr>
          <p:cNvPr id="3" name="Content Placeholder 2">
            <a:extLst>
              <a:ext uri="{FF2B5EF4-FFF2-40B4-BE49-F238E27FC236}">
                <a16:creationId xmlns:a16="http://schemas.microsoft.com/office/drawing/2014/main" xmlns="" id="{288AD070-A58C-4B5D-9632-C91121BFA8FC}"/>
              </a:ext>
            </a:extLst>
          </p:cNvPr>
          <p:cNvSpPr>
            <a:spLocks noGrp="1"/>
          </p:cNvSpPr>
          <p:nvPr>
            <p:ph idx="1"/>
          </p:nvPr>
        </p:nvSpPr>
        <p:spPr/>
        <p:txBody>
          <a:bodyPr/>
          <a:lstStyle/>
          <a:p>
            <a:r>
              <a:rPr lang="en-US"/>
              <a:t>Ví dụ</a:t>
            </a:r>
          </a:p>
          <a:p>
            <a:pPr lvl="1"/>
            <a:r>
              <a:rPr lang="en-US"/>
              <a:t>Tạo mảng 2 chiều theo quy tắc: số phần tử của mỗi dòng là số thứ tự của dòng đó, các phần tử ở mỗi dòng đều có giá trị là số thứ tự có dòng đó</a:t>
            </a:r>
            <a:endParaRPr lang="en-GB"/>
          </a:p>
        </p:txBody>
      </p:sp>
      <p:sp>
        <p:nvSpPr>
          <p:cNvPr id="4" name="Date Placeholder 3">
            <a:extLst>
              <a:ext uri="{FF2B5EF4-FFF2-40B4-BE49-F238E27FC236}">
                <a16:creationId xmlns:a16="http://schemas.microsoft.com/office/drawing/2014/main" xmlns="" id="{DE1A36F4-EAFD-467A-A826-C76282AD7873}"/>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31FAD22-9BBD-40DC-9DB8-A9693AD3B3B1}"/>
              </a:ext>
            </a:extLst>
          </p:cNvPr>
          <p:cNvSpPr>
            <a:spLocks noGrp="1"/>
          </p:cNvSpPr>
          <p:nvPr>
            <p:ph type="sldNum" sz="quarter" idx="11"/>
          </p:nvPr>
        </p:nvSpPr>
        <p:spPr/>
        <p:txBody>
          <a:bodyPr/>
          <a:lstStyle/>
          <a:p>
            <a:pPr>
              <a:defRPr/>
            </a:pPr>
            <a:fld id="{812A3249-7FF3-4311-A461-F791DB37E44E}" type="slidenum">
              <a:rPr lang="en-US" altLang="en-US" smtClean="0"/>
              <a:pPr>
                <a:defRPr/>
              </a:pPr>
              <a:t>178</a:t>
            </a:fld>
            <a:endParaRPr lang="en-US" altLang="en-US"/>
          </a:p>
        </p:txBody>
      </p:sp>
      <p:pic>
        <p:nvPicPr>
          <p:cNvPr id="6" name="Picture 5">
            <a:extLst>
              <a:ext uri="{FF2B5EF4-FFF2-40B4-BE49-F238E27FC236}">
                <a16:creationId xmlns:a16="http://schemas.microsoft.com/office/drawing/2014/main" xmlns="" id="{DAA256CA-69D4-4EFD-883D-301DF86E435D}"/>
              </a:ext>
            </a:extLst>
          </p:cNvPr>
          <p:cNvPicPr>
            <a:picLocks noChangeAspect="1"/>
          </p:cNvPicPr>
          <p:nvPr/>
        </p:nvPicPr>
        <p:blipFill>
          <a:blip r:embed="rId2"/>
          <a:stretch>
            <a:fillRect/>
          </a:stretch>
        </p:blipFill>
        <p:spPr>
          <a:xfrm>
            <a:off x="71500" y="2944872"/>
            <a:ext cx="6518235" cy="3684526"/>
          </a:xfrm>
          <a:prstGeom prst="rect">
            <a:avLst/>
          </a:prstGeom>
        </p:spPr>
      </p:pic>
      <p:pic>
        <p:nvPicPr>
          <p:cNvPr id="7" name="Picture 6">
            <a:extLst>
              <a:ext uri="{FF2B5EF4-FFF2-40B4-BE49-F238E27FC236}">
                <a16:creationId xmlns:a16="http://schemas.microsoft.com/office/drawing/2014/main" xmlns="" id="{8B1D187C-D9A1-4173-82E5-EDCB85A7A983}"/>
              </a:ext>
            </a:extLst>
          </p:cNvPr>
          <p:cNvPicPr>
            <a:picLocks noChangeAspect="1"/>
          </p:cNvPicPr>
          <p:nvPr/>
        </p:nvPicPr>
        <p:blipFill>
          <a:blip r:embed="rId3"/>
          <a:stretch>
            <a:fillRect/>
          </a:stretch>
        </p:blipFill>
        <p:spPr>
          <a:xfrm>
            <a:off x="5601069" y="4746167"/>
            <a:ext cx="3552825" cy="1619250"/>
          </a:xfrm>
          <a:prstGeom prst="rect">
            <a:avLst/>
          </a:prstGeom>
        </p:spPr>
      </p:pic>
    </p:spTree>
    <p:extLst>
      <p:ext uri="{BB962C8B-B14F-4D97-AF65-F5344CB8AC3E}">
        <p14:creationId xmlns:p14="http://schemas.microsoft.com/office/powerpoint/2010/main" val="407482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C84E8-CDB2-440A-B5F6-68E3DD3053AC}"/>
              </a:ext>
            </a:extLst>
          </p:cNvPr>
          <p:cNvSpPr>
            <a:spLocks noGrp="1"/>
          </p:cNvSpPr>
          <p:nvPr>
            <p:ph type="title"/>
          </p:nvPr>
        </p:nvSpPr>
        <p:spPr/>
        <p:txBody>
          <a:bodyPr/>
          <a:lstStyle/>
          <a:p>
            <a:r>
              <a:rPr lang="en-US"/>
              <a:t>Các hạn chế của Mảng</a:t>
            </a:r>
            <a:endParaRPr lang="en-GB"/>
          </a:p>
        </p:txBody>
      </p:sp>
      <p:sp>
        <p:nvSpPr>
          <p:cNvPr id="3" name="Content Placeholder 2">
            <a:extLst>
              <a:ext uri="{FF2B5EF4-FFF2-40B4-BE49-F238E27FC236}">
                <a16:creationId xmlns:a16="http://schemas.microsoft.com/office/drawing/2014/main" xmlns="" id="{B6DEDBD8-BDD4-4E40-A2C4-055A383B1507}"/>
              </a:ext>
            </a:extLst>
          </p:cNvPr>
          <p:cNvSpPr>
            <a:spLocks noGrp="1"/>
          </p:cNvSpPr>
          <p:nvPr>
            <p:ph idx="1"/>
          </p:nvPr>
        </p:nvSpPr>
        <p:spPr/>
        <p:txBody>
          <a:bodyPr/>
          <a:lstStyle/>
          <a:p>
            <a:pPr lvl="1"/>
            <a:r>
              <a:rPr lang="en-US"/>
              <a:t>Mảng có kích cỡ và số chiều cố định nên rất khó khăn trong việc mở rộng ứng dụng</a:t>
            </a:r>
          </a:p>
          <a:p>
            <a:pPr lvl="1"/>
            <a:r>
              <a:rPr lang="en-US"/>
              <a:t>Các phần tử được đặt và tham một cách liên tiếp nhau trong bộ nhớ nên khó khan cho viễ xóa một phần tử ra khỏi mảng</a:t>
            </a:r>
          </a:p>
          <a:p>
            <a:pPr lvl="1"/>
            <a:r>
              <a:rPr lang="en-US"/>
              <a:t>Giải thích trường hợp xóa, chèn giữa, them vượt quá kích thước của mảng</a:t>
            </a:r>
            <a:endParaRPr lang="en-GB"/>
          </a:p>
        </p:txBody>
      </p:sp>
      <p:sp>
        <p:nvSpPr>
          <p:cNvPr id="4" name="Date Placeholder 3">
            <a:extLst>
              <a:ext uri="{FF2B5EF4-FFF2-40B4-BE49-F238E27FC236}">
                <a16:creationId xmlns:a16="http://schemas.microsoft.com/office/drawing/2014/main" xmlns="" id="{C39A1C89-2BA0-4C4A-A062-D89A0B7C7E21}"/>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3827265-4AAD-4100-9FF7-02FEA3A5C005}"/>
              </a:ext>
            </a:extLst>
          </p:cNvPr>
          <p:cNvSpPr>
            <a:spLocks noGrp="1"/>
          </p:cNvSpPr>
          <p:nvPr>
            <p:ph type="sldNum" sz="quarter" idx="11"/>
          </p:nvPr>
        </p:nvSpPr>
        <p:spPr/>
        <p:txBody>
          <a:bodyPr/>
          <a:lstStyle/>
          <a:p>
            <a:pPr>
              <a:defRPr/>
            </a:pPr>
            <a:fld id="{812A3249-7FF3-4311-A461-F791DB37E44E}" type="slidenum">
              <a:rPr lang="en-US" altLang="en-US" smtClean="0"/>
              <a:pPr>
                <a:defRPr/>
              </a:pPr>
              <a:t>179</a:t>
            </a:fld>
            <a:endParaRPr lang="en-US" altLang="en-US"/>
          </a:p>
        </p:txBody>
      </p:sp>
    </p:spTree>
    <p:extLst>
      <p:ext uri="{BB962C8B-B14F-4D97-AF65-F5344CB8AC3E}">
        <p14:creationId xmlns:p14="http://schemas.microsoft.com/office/powerpoint/2010/main" val="1725180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2BEDCA-1515-4477-8085-05B7E41DE59C}"/>
              </a:ext>
            </a:extLst>
          </p:cNvPr>
          <p:cNvSpPr>
            <a:spLocks noGrp="1"/>
          </p:cNvSpPr>
          <p:nvPr>
            <p:ph type="title"/>
          </p:nvPr>
        </p:nvSpPr>
        <p:spPr/>
        <p:txBody>
          <a:bodyPr/>
          <a:lstStyle/>
          <a:p>
            <a:r>
              <a:rPr lang="en-US"/>
              <a:t>Cài đặt JDK </a:t>
            </a:r>
            <a:r>
              <a:rPr lang="en-US" baseline="30000">
                <a:solidFill>
                  <a:schemeClr val="bg1">
                    <a:lumMod val="65000"/>
                  </a:schemeClr>
                </a:solidFill>
              </a:rPr>
              <a:t>[6]</a:t>
            </a:r>
            <a:endParaRPr lang="en-GB"/>
          </a:p>
        </p:txBody>
      </p:sp>
      <p:sp>
        <p:nvSpPr>
          <p:cNvPr id="3" name="Content Placeholder 2">
            <a:extLst>
              <a:ext uri="{FF2B5EF4-FFF2-40B4-BE49-F238E27FC236}">
                <a16:creationId xmlns:a16="http://schemas.microsoft.com/office/drawing/2014/main" xmlns="" id="{88E9A1FE-24B3-4557-8C47-4FEB08568449}"/>
              </a:ext>
            </a:extLst>
          </p:cNvPr>
          <p:cNvSpPr>
            <a:spLocks noGrp="1"/>
          </p:cNvSpPr>
          <p:nvPr>
            <p:ph idx="1"/>
          </p:nvPr>
        </p:nvSpPr>
        <p:spPr/>
        <p:txBody>
          <a:bodyPr/>
          <a:lstStyle/>
          <a:p>
            <a:r>
              <a:rPr lang="en-US"/>
              <a:t>Cài đặt JDK (Java Development Kit)</a:t>
            </a:r>
          </a:p>
          <a:p>
            <a:pPr lvl="1"/>
            <a:r>
              <a:rPr lang="en-US"/>
              <a:t>JDK (Java Development Kit): là một bộ phát triển phần mềm để phát triển các ứng dụng trong Java</a:t>
            </a:r>
          </a:p>
          <a:p>
            <a:pPr lvl="1"/>
            <a:r>
              <a:rPr lang="en-US"/>
              <a:t>Bao gồm: JRE &amp; Development Tool, … </a:t>
            </a:r>
          </a:p>
          <a:p>
            <a:pPr lvl="1"/>
            <a:r>
              <a:rPr lang="en-US"/>
              <a:t>Hiện có 2 phiên bản được sử dụng phổ biến là JDK7 &amp; JDK8, link download JDK8 </a:t>
            </a:r>
          </a:p>
          <a:p>
            <a:pPr lvl="1"/>
            <a:r>
              <a:rPr lang="en-US" sz="1800" u="sng">
                <a:solidFill>
                  <a:srgbClr val="000000"/>
                </a:solidFill>
                <a:effectLst/>
                <a:latin typeface="Arial" panose="020B0604020202020204" pitchFamily="34" charset="0"/>
                <a:ea typeface="Calibri" panose="020F0502020204030204" pitchFamily="34" charset="0"/>
                <a:cs typeface="Times New Roman" panose="02020603050405020304" pitchFamily="18" charset="0"/>
                <a:hlinkClick r:id="rId3"/>
              </a:rPr>
              <a:t>https://www.oracle.com/java/technologies/javase-jdk15-downloads.html</a:t>
            </a:r>
            <a:endParaRPr lang="en-US" sz="1800" u="sng">
              <a:solidFill>
                <a:srgbClr val="000000"/>
              </a:solidFill>
              <a:effectLst/>
              <a:latin typeface="Arial" panose="020B0604020202020204" pitchFamily="34" charset="0"/>
              <a:ea typeface="Calibri" panose="020F0502020204030204" pitchFamily="34" charset="0"/>
              <a:cs typeface="Times New Roman" panose="02020603050405020304" pitchFamily="18" charset="0"/>
            </a:endParaRPr>
          </a:p>
          <a:p>
            <a:pPr lvl="1"/>
            <a:r>
              <a:rPr lang="en-US"/>
              <a:t>Tùy thuộc vào hệ điều hành, tải phiên bản tương thích. Nếu hệ điều hành  32bit thì tải về bản x86, 64bit thì bạn có thể tải 1 trong 2 hoặc cả 2 x86 và x64 đều được.</a:t>
            </a:r>
            <a:endParaRPr lang="en-GB"/>
          </a:p>
          <a:p>
            <a:pPr lvl="1"/>
            <a:endParaRPr lang="en-GB" sz="1800">
              <a:solidFill>
                <a:srgbClr val="333333"/>
              </a:solidFill>
              <a:effectLst/>
              <a:latin typeface="Calibri" panose="020F0502020204030204" pitchFamily="34" charset="0"/>
              <a:ea typeface="Calibri" panose="020F0502020204030204" pitchFamily="34" charset="0"/>
              <a:cs typeface="Times New Roman" panose="02020603050405020304" pitchFamily="18" charset="0"/>
            </a:endParaRPr>
          </a:p>
          <a:p>
            <a:pPr lvl="1"/>
            <a:endParaRPr lang="en-US"/>
          </a:p>
          <a:p>
            <a:endParaRPr lang="en-GB"/>
          </a:p>
        </p:txBody>
      </p:sp>
      <p:sp>
        <p:nvSpPr>
          <p:cNvPr id="4" name="Date Placeholder 3">
            <a:extLst>
              <a:ext uri="{FF2B5EF4-FFF2-40B4-BE49-F238E27FC236}">
                <a16:creationId xmlns:a16="http://schemas.microsoft.com/office/drawing/2014/main" xmlns="" id="{FA226C31-0CE9-4314-86B4-9EEB947C739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11C63FF6-40FA-4582-9E7D-ACFD33386C53}"/>
              </a:ext>
            </a:extLst>
          </p:cNvPr>
          <p:cNvSpPr>
            <a:spLocks noGrp="1"/>
          </p:cNvSpPr>
          <p:nvPr>
            <p:ph type="sldNum" sz="quarter" idx="11"/>
          </p:nvPr>
        </p:nvSpPr>
        <p:spPr/>
        <p:txBody>
          <a:bodyPr/>
          <a:lstStyle/>
          <a:p>
            <a:pPr>
              <a:defRPr/>
            </a:pPr>
            <a:fld id="{5F4B234B-ADCF-47EA-94FA-1884F3D26864}" type="slidenum">
              <a:rPr lang="en-US" altLang="en-US" smtClean="0"/>
              <a:pPr>
                <a:defRPr/>
              </a:pPr>
              <a:t>18</a:t>
            </a:fld>
            <a:endParaRPr lang="en-US" altLang="en-US"/>
          </a:p>
        </p:txBody>
      </p:sp>
    </p:spTree>
    <p:extLst>
      <p:ext uri="{BB962C8B-B14F-4D97-AF65-F5344CB8AC3E}">
        <p14:creationId xmlns:p14="http://schemas.microsoft.com/office/powerpoint/2010/main" val="247453072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45B47A-CEFC-4161-BB05-2E2C45F434EE}"/>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6F15FFBE-6F4E-48EF-ADCB-F489219D091B}"/>
              </a:ext>
            </a:extLst>
          </p:cNvPr>
          <p:cNvSpPr>
            <a:spLocks noGrp="1"/>
          </p:cNvSpPr>
          <p:nvPr>
            <p:ph idx="1"/>
          </p:nvPr>
        </p:nvSpPr>
        <p:spPr/>
        <p:txBody>
          <a:bodyPr/>
          <a:lstStyle/>
          <a:p>
            <a:r>
              <a:rPr lang="en-US">
                <a:hlinkClick r:id="rId2" action="ppaction://hlinkfile"/>
              </a:rPr>
              <a:t>Yêu cầu 8: </a:t>
            </a:r>
            <a:r>
              <a:rPr lang="en-US"/>
              <a:t>Nhập vào một mảng ngẫu nhiên N số, sau đó:</a:t>
            </a:r>
          </a:p>
          <a:p>
            <a:pPr lvl="1"/>
            <a:r>
              <a:rPr lang="en-US"/>
              <a:t>Xuất toàn bộ mảng</a:t>
            </a:r>
          </a:p>
          <a:p>
            <a:pPr lvl="1"/>
            <a:r>
              <a:rPr lang="en-US"/>
              <a:t>Tính tổn mảng</a:t>
            </a:r>
          </a:p>
          <a:p>
            <a:pPr lvl="1"/>
            <a:r>
              <a:rPr lang="en-US"/>
              <a:t>Với K là 1 số nhập từ bàn phím, hỏi K xuất hiện bao nhiêu lần?</a:t>
            </a:r>
          </a:p>
          <a:p>
            <a:pPr lvl="1"/>
            <a:r>
              <a:rPr lang="en-US"/>
              <a:t>Tìm phần tử lớn nhất/nhỏ nhất</a:t>
            </a:r>
          </a:p>
          <a:p>
            <a:pPr lvl="1"/>
            <a:r>
              <a:rPr lang="en-US"/>
              <a:t>Xuất các số nguyên tố</a:t>
            </a:r>
          </a:p>
          <a:p>
            <a:pPr lvl="1"/>
            <a:r>
              <a:rPr lang="en-US"/>
              <a:t>Sắp xếp mảng tăng dần</a:t>
            </a:r>
          </a:p>
          <a:p>
            <a:pPr lvl="1"/>
            <a:r>
              <a:rPr lang="en-US"/>
              <a:t>Sắp xếp mảng giảm dần</a:t>
            </a:r>
          </a:p>
          <a:p>
            <a:pPr lvl="1"/>
            <a:endParaRPr lang="en-GB"/>
          </a:p>
        </p:txBody>
      </p:sp>
      <p:sp>
        <p:nvSpPr>
          <p:cNvPr id="4" name="Date Placeholder 3">
            <a:extLst>
              <a:ext uri="{FF2B5EF4-FFF2-40B4-BE49-F238E27FC236}">
                <a16:creationId xmlns:a16="http://schemas.microsoft.com/office/drawing/2014/main" xmlns="" id="{4723937E-71E8-482E-8BC7-11FD96CFE4E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82DEC4C5-3358-41F8-A918-1353A8771F68}"/>
              </a:ext>
            </a:extLst>
          </p:cNvPr>
          <p:cNvSpPr>
            <a:spLocks noGrp="1"/>
          </p:cNvSpPr>
          <p:nvPr>
            <p:ph type="sldNum" sz="quarter" idx="11"/>
          </p:nvPr>
        </p:nvSpPr>
        <p:spPr/>
        <p:txBody>
          <a:bodyPr/>
          <a:lstStyle/>
          <a:p>
            <a:pPr>
              <a:defRPr/>
            </a:pPr>
            <a:fld id="{812A3249-7FF3-4311-A461-F791DB37E44E}" type="slidenum">
              <a:rPr lang="en-US" altLang="en-US" smtClean="0"/>
              <a:pPr>
                <a:defRPr/>
              </a:pPr>
              <a:t>180</a:t>
            </a:fld>
            <a:endParaRPr lang="en-US" altLang="en-US"/>
          </a:p>
        </p:txBody>
      </p:sp>
    </p:spTree>
    <p:extLst>
      <p:ext uri="{BB962C8B-B14F-4D97-AF65-F5344CB8AC3E}">
        <p14:creationId xmlns:p14="http://schemas.microsoft.com/office/powerpoint/2010/main" val="499349018"/>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BE7E8E-8483-4C35-B27C-E154C8A80D31}"/>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27B60149-0E9B-4DB0-A349-286196CA1EEF}"/>
              </a:ext>
            </a:extLst>
          </p:cNvPr>
          <p:cNvSpPr>
            <a:spLocks noGrp="1"/>
          </p:cNvSpPr>
          <p:nvPr>
            <p:ph idx="1"/>
          </p:nvPr>
        </p:nvSpPr>
        <p:spPr/>
        <p:txBody>
          <a:bodyPr/>
          <a:lstStyle/>
          <a:p>
            <a:r>
              <a:rPr lang="en-US"/>
              <a:t>Yêu cầu 9:</a:t>
            </a:r>
          </a:p>
          <a:p>
            <a:pPr lvl="1"/>
            <a:r>
              <a:rPr lang="en-US"/>
              <a:t>Bài 1: Nhập vào 1 mảng N số ngẫu nhiên KHÔNG TRÙNG NHAU</a:t>
            </a:r>
          </a:p>
          <a:p>
            <a:pPr lvl="1"/>
            <a:r>
              <a:rPr lang="en-GB"/>
              <a:t>Bài 2: Viết chương trình nhập vào một dãy các số theo thứ tự t</a:t>
            </a:r>
            <a:r>
              <a:rPr lang="en-US"/>
              <a:t>ă</a:t>
            </a:r>
            <a:r>
              <a:rPr lang="en-GB"/>
              <a:t>ng, nếu nhập sai quy cách thì yêu cầu nhập lại. In dãy số sau khi đã nhập xong</a:t>
            </a:r>
          </a:p>
          <a:p>
            <a:pPr lvl="1"/>
            <a:r>
              <a:rPr lang="en-GB"/>
              <a:t>Bài 3: viết chương trình nhập vào một dãy n số thực M[0], M[1], …, M[n-1], sắp xếp dãy số theo thứ tự giảm dần. Xuất ra dãy số sau khi sắp xếp</a:t>
            </a:r>
          </a:p>
        </p:txBody>
      </p:sp>
      <p:sp>
        <p:nvSpPr>
          <p:cNvPr id="4" name="Date Placeholder 3">
            <a:extLst>
              <a:ext uri="{FF2B5EF4-FFF2-40B4-BE49-F238E27FC236}">
                <a16:creationId xmlns:a16="http://schemas.microsoft.com/office/drawing/2014/main" xmlns="" id="{2C2D2FC4-6E4B-497C-8566-5B0816E53BC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7F8638A-C0AF-473F-A8A6-583D77E7DD3B}"/>
              </a:ext>
            </a:extLst>
          </p:cNvPr>
          <p:cNvSpPr>
            <a:spLocks noGrp="1"/>
          </p:cNvSpPr>
          <p:nvPr>
            <p:ph type="sldNum" sz="quarter" idx="11"/>
          </p:nvPr>
        </p:nvSpPr>
        <p:spPr/>
        <p:txBody>
          <a:bodyPr/>
          <a:lstStyle/>
          <a:p>
            <a:pPr>
              <a:defRPr/>
            </a:pPr>
            <a:fld id="{812A3249-7FF3-4311-A461-F791DB37E44E}" type="slidenum">
              <a:rPr lang="en-US" altLang="en-US" smtClean="0"/>
              <a:pPr>
                <a:defRPr/>
              </a:pPr>
              <a:t>181</a:t>
            </a:fld>
            <a:endParaRPr lang="en-US" altLang="en-US"/>
          </a:p>
        </p:txBody>
      </p:sp>
    </p:spTree>
    <p:extLst>
      <p:ext uri="{BB962C8B-B14F-4D97-AF65-F5344CB8AC3E}">
        <p14:creationId xmlns:p14="http://schemas.microsoft.com/office/powerpoint/2010/main" val="246642838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BE7E8E-8483-4C35-B27C-E154C8A80D31}"/>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27B60149-0E9B-4DB0-A349-286196CA1EEF}"/>
              </a:ext>
            </a:extLst>
          </p:cNvPr>
          <p:cNvSpPr>
            <a:spLocks noGrp="1"/>
          </p:cNvSpPr>
          <p:nvPr>
            <p:ph idx="1"/>
          </p:nvPr>
        </p:nvSpPr>
        <p:spPr>
          <a:xfrm>
            <a:off x="457200" y="1091971"/>
            <a:ext cx="8471284" cy="5248275"/>
          </a:xfrm>
        </p:spPr>
        <p:txBody>
          <a:bodyPr/>
          <a:lstStyle/>
          <a:p>
            <a:r>
              <a:rPr lang="en-US"/>
              <a:t>Yêu cầu 9:</a:t>
            </a:r>
          </a:p>
          <a:p>
            <a:pPr lvl="1"/>
            <a:r>
              <a:rPr lang="en-US"/>
              <a:t>Bài 4: Viết chương trình nhập vào 1 mảng số tự nhiên. Hãy xuất ra màn hình:</a:t>
            </a:r>
          </a:p>
          <a:p>
            <a:pPr lvl="1"/>
            <a:r>
              <a:rPr lang="en-US"/>
              <a:t>Dòng 1: gồm các số lẻ, tổng cộng có bao nhiêu số lẻ; và tổng các số lẻ.</a:t>
            </a:r>
          </a:p>
          <a:p>
            <a:pPr lvl="1"/>
            <a:r>
              <a:rPr lang="en-US"/>
              <a:t>Dòng 2: gồm các số chẵn, tổng cộng có bao nhiêu số chẵn; tổng các số chẵn.</a:t>
            </a:r>
          </a:p>
          <a:p>
            <a:pPr lvl="1"/>
            <a:r>
              <a:rPr lang="en-US"/>
              <a:t>Dòng 3: dãy số gồm các số nguyên tố; tổng các SNT</a:t>
            </a:r>
            <a:endParaRPr lang="en-GB"/>
          </a:p>
          <a:p>
            <a:pPr marL="457200" lvl="1" indent="0">
              <a:buNone/>
            </a:pPr>
            <a:r>
              <a:rPr lang="en-GB"/>
              <a:t>M[]={3, 6, 7, 8, 11, 17, 2, 90, 2, 5, 4, 5, 8}</a:t>
            </a:r>
            <a:endParaRPr lang="en-US"/>
          </a:p>
        </p:txBody>
      </p:sp>
      <p:sp>
        <p:nvSpPr>
          <p:cNvPr id="4" name="Date Placeholder 3">
            <a:extLst>
              <a:ext uri="{FF2B5EF4-FFF2-40B4-BE49-F238E27FC236}">
                <a16:creationId xmlns:a16="http://schemas.microsoft.com/office/drawing/2014/main" xmlns="" id="{2C2D2FC4-6E4B-497C-8566-5B0816E53BC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7F8638A-C0AF-473F-A8A6-583D77E7DD3B}"/>
              </a:ext>
            </a:extLst>
          </p:cNvPr>
          <p:cNvSpPr>
            <a:spLocks noGrp="1"/>
          </p:cNvSpPr>
          <p:nvPr>
            <p:ph type="sldNum" sz="quarter" idx="11"/>
          </p:nvPr>
        </p:nvSpPr>
        <p:spPr/>
        <p:txBody>
          <a:bodyPr/>
          <a:lstStyle/>
          <a:p>
            <a:pPr>
              <a:defRPr/>
            </a:pPr>
            <a:fld id="{812A3249-7FF3-4311-A461-F791DB37E44E}" type="slidenum">
              <a:rPr lang="en-US" altLang="en-US" smtClean="0"/>
              <a:pPr>
                <a:defRPr/>
              </a:pPr>
              <a:t>182</a:t>
            </a:fld>
            <a:endParaRPr lang="en-US" altLang="en-US"/>
          </a:p>
        </p:txBody>
      </p:sp>
    </p:spTree>
    <p:extLst>
      <p:ext uri="{BB962C8B-B14F-4D97-AF65-F5344CB8AC3E}">
        <p14:creationId xmlns:p14="http://schemas.microsoft.com/office/powerpoint/2010/main" val="199013043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0A12F-0B13-45B8-B7E7-85A038C30FC0}"/>
              </a:ext>
            </a:extLst>
          </p:cNvPr>
          <p:cNvSpPr>
            <a:spLocks noGrp="1"/>
          </p:cNvSpPr>
          <p:nvPr>
            <p:ph type="title"/>
          </p:nvPr>
        </p:nvSpPr>
        <p:spPr/>
        <p:txBody>
          <a:bodyPr/>
          <a:lstStyle/>
          <a:p>
            <a:r>
              <a:rPr lang="en-US"/>
              <a:t>Đọc ghi tập tin văn bản</a:t>
            </a:r>
            <a:endParaRPr lang="en-GB"/>
          </a:p>
        </p:txBody>
      </p:sp>
      <p:sp>
        <p:nvSpPr>
          <p:cNvPr id="3" name="Content Placeholder 2">
            <a:extLst>
              <a:ext uri="{FF2B5EF4-FFF2-40B4-BE49-F238E27FC236}">
                <a16:creationId xmlns:a16="http://schemas.microsoft.com/office/drawing/2014/main" xmlns="" id="{52ABE2C2-21B5-4012-8055-B01D96269157}"/>
              </a:ext>
            </a:extLst>
          </p:cNvPr>
          <p:cNvSpPr>
            <a:spLocks noGrp="1"/>
          </p:cNvSpPr>
          <p:nvPr>
            <p:ph idx="1"/>
          </p:nvPr>
        </p:nvSpPr>
        <p:spPr>
          <a:xfrm>
            <a:off x="457200" y="1091971"/>
            <a:ext cx="8686800" cy="5248275"/>
          </a:xfrm>
        </p:spPr>
        <p:txBody>
          <a:bodyPr/>
          <a:lstStyle/>
          <a:p>
            <a:r>
              <a:rPr lang="en-US"/>
              <a:t>Sử dụng </a:t>
            </a:r>
            <a:r>
              <a:rPr lang="en-US">
                <a:solidFill>
                  <a:srgbClr val="FF0000"/>
                </a:solidFill>
              </a:rPr>
              <a:t>java.util.Scanner </a:t>
            </a:r>
            <a:r>
              <a:rPr lang="en-US"/>
              <a:t>để đọc tập tin văn bản.</a:t>
            </a:r>
          </a:p>
          <a:p>
            <a:endParaRPr lang="en-US"/>
          </a:p>
          <a:p>
            <a:endParaRPr lang="en-US"/>
          </a:p>
          <a:p>
            <a:r>
              <a:rPr lang="en-US"/>
              <a:t>Ngoại lệ </a:t>
            </a:r>
            <a:r>
              <a:rPr lang="en-US">
                <a:solidFill>
                  <a:srgbClr val="FF0000"/>
                </a:solidFill>
              </a:rPr>
              <a:t>FileNotFoundExceoption</a:t>
            </a:r>
            <a:r>
              <a:rPr lang="en-US"/>
              <a:t> được ném ra nếu tập tin không tồn tại</a:t>
            </a:r>
          </a:p>
          <a:p>
            <a:r>
              <a:rPr lang="en-US"/>
              <a:t>Sử dụng </a:t>
            </a:r>
            <a:r>
              <a:rPr lang="en-US">
                <a:solidFill>
                  <a:srgbClr val="FF0000"/>
                </a:solidFill>
              </a:rPr>
              <a:t>next, nextInt, nextDouble </a:t>
            </a:r>
            <a:r>
              <a:rPr lang="en-US"/>
              <a:t>để đọc dữ liệu tương ứng</a:t>
            </a:r>
          </a:p>
          <a:p>
            <a:r>
              <a:rPr lang="en-US"/>
              <a:t>Sử dụng </a:t>
            </a:r>
            <a:r>
              <a:rPr lang="en-US">
                <a:solidFill>
                  <a:srgbClr val="FF0000"/>
                </a:solidFill>
              </a:rPr>
              <a:t>close</a:t>
            </a:r>
            <a:r>
              <a:rPr lang="en-US"/>
              <a:t> đóng tập tin không dùng</a:t>
            </a:r>
            <a:endParaRPr lang="en-GB"/>
          </a:p>
        </p:txBody>
      </p:sp>
      <p:sp>
        <p:nvSpPr>
          <p:cNvPr id="4" name="Date Placeholder 3">
            <a:extLst>
              <a:ext uri="{FF2B5EF4-FFF2-40B4-BE49-F238E27FC236}">
                <a16:creationId xmlns:a16="http://schemas.microsoft.com/office/drawing/2014/main" xmlns="" id="{F0719365-33D9-4CF6-A4B4-7BA3C8D1D2A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43FE9B3-2457-419E-9996-E13F5354E2C3}"/>
              </a:ext>
            </a:extLst>
          </p:cNvPr>
          <p:cNvSpPr>
            <a:spLocks noGrp="1"/>
          </p:cNvSpPr>
          <p:nvPr>
            <p:ph type="sldNum" sz="quarter" idx="11"/>
          </p:nvPr>
        </p:nvSpPr>
        <p:spPr/>
        <p:txBody>
          <a:bodyPr/>
          <a:lstStyle/>
          <a:p>
            <a:pPr>
              <a:defRPr/>
            </a:pPr>
            <a:fld id="{812A3249-7FF3-4311-A461-F791DB37E44E}" type="slidenum">
              <a:rPr lang="en-US" altLang="en-US" smtClean="0"/>
              <a:pPr>
                <a:defRPr/>
              </a:pPr>
              <a:t>183</a:t>
            </a:fld>
            <a:endParaRPr lang="en-US" altLang="en-US"/>
          </a:p>
        </p:txBody>
      </p:sp>
      <p:pic>
        <p:nvPicPr>
          <p:cNvPr id="7" name="Picture 6">
            <a:extLst>
              <a:ext uri="{FF2B5EF4-FFF2-40B4-BE49-F238E27FC236}">
                <a16:creationId xmlns:a16="http://schemas.microsoft.com/office/drawing/2014/main" xmlns="" id="{A75EEEC7-383B-4372-AC10-9FEA6FB23CEB}"/>
              </a:ext>
            </a:extLst>
          </p:cNvPr>
          <p:cNvPicPr>
            <a:picLocks noChangeAspect="1"/>
          </p:cNvPicPr>
          <p:nvPr/>
        </p:nvPicPr>
        <p:blipFill>
          <a:blip r:embed="rId3"/>
          <a:stretch>
            <a:fillRect/>
          </a:stretch>
        </p:blipFill>
        <p:spPr>
          <a:xfrm>
            <a:off x="1543050" y="1664804"/>
            <a:ext cx="6515100" cy="942975"/>
          </a:xfrm>
          <a:prstGeom prst="rect">
            <a:avLst/>
          </a:prstGeom>
        </p:spPr>
      </p:pic>
    </p:spTree>
    <p:extLst>
      <p:ext uri="{BB962C8B-B14F-4D97-AF65-F5344CB8AC3E}">
        <p14:creationId xmlns:p14="http://schemas.microsoft.com/office/powerpoint/2010/main" val="36713559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A2B44A-EE79-497E-A621-A99B3F18E4E2}"/>
              </a:ext>
            </a:extLst>
          </p:cNvPr>
          <p:cNvSpPr>
            <a:spLocks noGrp="1"/>
          </p:cNvSpPr>
          <p:nvPr>
            <p:ph type="title"/>
          </p:nvPr>
        </p:nvSpPr>
        <p:spPr>
          <a:xfrm>
            <a:off x="899592" y="228602"/>
            <a:ext cx="8244408" cy="838198"/>
          </a:xfrm>
        </p:spPr>
        <p:txBody>
          <a:bodyPr/>
          <a:lstStyle/>
          <a:p>
            <a:r>
              <a:rPr lang="en-US" sz="3200"/>
              <a:t>NỘI DUNG CHƯƠNG 1 – Phần 6 (Collection)</a:t>
            </a:r>
            <a:endParaRPr lang="en-GB"/>
          </a:p>
        </p:txBody>
      </p:sp>
      <p:sp>
        <p:nvSpPr>
          <p:cNvPr id="3" name="Content Placeholder 2">
            <a:extLst>
              <a:ext uri="{FF2B5EF4-FFF2-40B4-BE49-F238E27FC236}">
                <a16:creationId xmlns:a16="http://schemas.microsoft.com/office/drawing/2014/main" xmlns="" id="{8CCF02BD-3F96-45C8-9DF0-4C68F3EF435E}"/>
              </a:ext>
            </a:extLst>
          </p:cNvPr>
          <p:cNvSpPr>
            <a:spLocks noGrp="1"/>
          </p:cNvSpPr>
          <p:nvPr>
            <p:ph idx="1"/>
          </p:nvPr>
        </p:nvSpPr>
        <p:spPr/>
        <p:txBody>
          <a:bodyPr/>
          <a:lstStyle/>
          <a:p>
            <a:r>
              <a:rPr lang="en-US"/>
              <a:t>Lý do sử dụng collection</a:t>
            </a:r>
          </a:p>
          <a:p>
            <a:r>
              <a:rPr lang="en-US"/>
              <a:t>Cách sử dụng ArrayList</a:t>
            </a:r>
          </a:p>
          <a:p>
            <a:r>
              <a:rPr lang="en-US"/>
              <a:t>Cách sử dụng HashMap</a:t>
            </a:r>
          </a:p>
          <a:p>
            <a:r>
              <a:rPr lang="en-US"/>
              <a:t>Bài tập rèn luyện</a:t>
            </a:r>
          </a:p>
          <a:p>
            <a:pPr marL="0" indent="0">
              <a:buNone/>
            </a:pPr>
            <a:endParaRPr lang="en-GB"/>
          </a:p>
        </p:txBody>
      </p:sp>
      <p:sp>
        <p:nvSpPr>
          <p:cNvPr id="4" name="Date Placeholder 3">
            <a:extLst>
              <a:ext uri="{FF2B5EF4-FFF2-40B4-BE49-F238E27FC236}">
                <a16:creationId xmlns:a16="http://schemas.microsoft.com/office/drawing/2014/main" xmlns="" id="{51DD254C-4968-4A50-A31D-0750B385385A}"/>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9287D56-BFB5-4B32-B875-6597AB64F118}"/>
              </a:ext>
            </a:extLst>
          </p:cNvPr>
          <p:cNvSpPr>
            <a:spLocks noGrp="1"/>
          </p:cNvSpPr>
          <p:nvPr>
            <p:ph type="sldNum" sz="quarter" idx="11"/>
          </p:nvPr>
        </p:nvSpPr>
        <p:spPr/>
        <p:txBody>
          <a:bodyPr/>
          <a:lstStyle/>
          <a:p>
            <a:pPr>
              <a:defRPr/>
            </a:pPr>
            <a:fld id="{812A3249-7FF3-4311-A461-F791DB37E44E}" type="slidenum">
              <a:rPr lang="en-US" altLang="en-US" smtClean="0"/>
              <a:pPr>
                <a:defRPr/>
              </a:pPr>
              <a:t>184</a:t>
            </a:fld>
            <a:endParaRPr lang="en-US" altLang="en-US"/>
          </a:p>
        </p:txBody>
      </p:sp>
    </p:spTree>
    <p:extLst>
      <p:ext uri="{BB962C8B-B14F-4D97-AF65-F5344CB8AC3E}">
        <p14:creationId xmlns:p14="http://schemas.microsoft.com/office/powerpoint/2010/main" val="149593090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Lý do sử dụng Collection</a:t>
            </a:r>
            <a:endParaRPr lang="en-GB"/>
          </a:p>
        </p:txBody>
      </p:sp>
      <p:sp>
        <p:nvSpPr>
          <p:cNvPr id="3" name="Content Placeholder 2">
            <a:extLst>
              <a:ext uri="{FF2B5EF4-FFF2-40B4-BE49-F238E27FC236}">
                <a16:creationId xmlns:a16="http://schemas.microsoft.com/office/drawing/2014/main" xmlns="" id="{EB48C2C8-680F-4DEB-9AA3-01C68708E155}"/>
              </a:ext>
            </a:extLst>
          </p:cNvPr>
          <p:cNvSpPr>
            <a:spLocks noGrp="1"/>
          </p:cNvSpPr>
          <p:nvPr>
            <p:ph idx="1"/>
          </p:nvPr>
        </p:nvSpPr>
        <p:spPr/>
        <p:txBody>
          <a:bodyPr/>
          <a:lstStyle/>
          <a:p>
            <a:r>
              <a:rPr lang="en-US"/>
              <a:t>Khái niệm</a:t>
            </a:r>
          </a:p>
          <a:p>
            <a:pPr lvl="1"/>
            <a:r>
              <a:rPr lang="en-US"/>
              <a:t>Collection bản chất là </a:t>
            </a:r>
            <a:r>
              <a:rPr lang="en-US">
                <a:solidFill>
                  <a:srgbClr val="0000FF"/>
                </a:solidFill>
              </a:rPr>
              <a:t>tập hợp các lớp </a:t>
            </a:r>
            <a:r>
              <a:rPr lang="en-US"/>
              <a:t>dùng để </a:t>
            </a:r>
            <a:r>
              <a:rPr lang="en-US">
                <a:solidFill>
                  <a:srgbClr val="0000FF"/>
                </a:solidFill>
              </a:rPr>
              <a:t>lưu trữ danh sách</a:t>
            </a:r>
            <a:r>
              <a:rPr lang="en-US"/>
              <a:t> và có khả năng </a:t>
            </a:r>
            <a:r>
              <a:rPr lang="en-US">
                <a:solidFill>
                  <a:srgbClr val="0000FF"/>
                </a:solidFill>
              </a:rPr>
              <a:t>tự co giãn </a:t>
            </a:r>
            <a:r>
              <a:rPr lang="en-US"/>
              <a:t>khi danh sách thay đổi: Thêm, sửa, xóa, chèn,…</a:t>
            </a:r>
          </a:p>
          <a:p>
            <a:pPr lvl="1"/>
            <a:r>
              <a:rPr lang="en-US"/>
              <a:t>Hai lớp Collection thường được sử dụng nhiều nhất là: </a:t>
            </a:r>
            <a:r>
              <a:rPr lang="en-US">
                <a:solidFill>
                  <a:srgbClr val="0000FF"/>
                </a:solidFill>
              </a:rPr>
              <a:t>ArrayList</a:t>
            </a:r>
            <a:r>
              <a:rPr lang="en-US"/>
              <a:t> và </a:t>
            </a:r>
            <a:r>
              <a:rPr lang="en-US">
                <a:solidFill>
                  <a:srgbClr val="0000FF"/>
                </a:solidFill>
              </a:rPr>
              <a:t>HashMap</a:t>
            </a:r>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185</a:t>
            </a:fld>
            <a:endParaRPr lang="en-US" altLang="en-US"/>
          </a:p>
        </p:txBody>
      </p:sp>
    </p:spTree>
    <p:extLst>
      <p:ext uri="{BB962C8B-B14F-4D97-AF65-F5344CB8AC3E}">
        <p14:creationId xmlns:p14="http://schemas.microsoft.com/office/powerpoint/2010/main" val="33819934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ArrayList</a:t>
            </a:r>
            <a:endParaRPr lang="en-GB"/>
          </a:p>
        </p:txBody>
      </p:sp>
      <p:sp>
        <p:nvSpPr>
          <p:cNvPr id="3" name="Content Placeholder 2">
            <a:extLst>
              <a:ext uri="{FF2B5EF4-FFF2-40B4-BE49-F238E27FC236}">
                <a16:creationId xmlns:a16="http://schemas.microsoft.com/office/drawing/2014/main" xmlns="" id="{EB48C2C8-680F-4DEB-9AA3-01C68708E155}"/>
              </a:ext>
            </a:extLst>
          </p:cNvPr>
          <p:cNvSpPr>
            <a:spLocks noGrp="1"/>
          </p:cNvSpPr>
          <p:nvPr>
            <p:ph idx="1"/>
          </p:nvPr>
        </p:nvSpPr>
        <p:spPr/>
        <p:txBody>
          <a:bodyPr/>
          <a:lstStyle/>
          <a:p>
            <a:r>
              <a:rPr lang="en-US"/>
              <a:t>Giới thiệu về ArrayList</a:t>
            </a:r>
          </a:p>
          <a:p>
            <a:pPr lvl="1"/>
            <a:r>
              <a:rPr lang="en-US"/>
              <a:t>Sử dụng cấu trúc mảng để lưu trữ phần tử, tuy nhiên có hai đặc điểm khác mảng:</a:t>
            </a:r>
          </a:p>
          <a:p>
            <a:pPr lvl="2"/>
            <a:r>
              <a:rPr lang="en-US"/>
              <a:t>Không cần khai báo kiểu phần tử</a:t>
            </a:r>
          </a:p>
          <a:p>
            <a:pPr lvl="2"/>
            <a:r>
              <a:rPr lang="en-US"/>
              <a:t>Không cần xác định trước số lượng phần tử (kích thước mảng)</a:t>
            </a:r>
          </a:p>
          <a:p>
            <a:pPr lvl="2"/>
            <a:r>
              <a:rPr lang="en-US"/>
              <a:t>Nó có khả năng truy cập phần tử ngẫu nhiên (Do thừa kế từ interface randomAccess)</a:t>
            </a:r>
            <a:endParaRPr lang="en-GB"/>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186</a:t>
            </a:fld>
            <a:endParaRPr lang="en-US" altLang="en-US"/>
          </a:p>
        </p:txBody>
      </p:sp>
    </p:spTree>
    <p:extLst>
      <p:ext uri="{BB962C8B-B14F-4D97-AF65-F5344CB8AC3E}">
        <p14:creationId xmlns:p14="http://schemas.microsoft.com/office/powerpoint/2010/main" val="127810182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ArrayList</a:t>
            </a:r>
            <a:endParaRPr lang="en-GB"/>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187</a:t>
            </a:fld>
            <a:endParaRPr lang="en-US" altLang="en-US"/>
          </a:p>
        </p:txBody>
      </p:sp>
      <p:sp>
        <p:nvSpPr>
          <p:cNvPr id="6" name="Content Placeholder 5">
            <a:extLst>
              <a:ext uri="{FF2B5EF4-FFF2-40B4-BE49-F238E27FC236}">
                <a16:creationId xmlns:a16="http://schemas.microsoft.com/office/drawing/2014/main" xmlns="" id="{DF18B534-D740-4ABA-921D-3CBB6FF666D9}"/>
              </a:ext>
            </a:extLst>
          </p:cNvPr>
          <p:cNvSpPr>
            <a:spLocks noGrp="1"/>
          </p:cNvSpPr>
          <p:nvPr>
            <p:ph idx="1"/>
          </p:nvPr>
        </p:nvSpPr>
        <p:spPr/>
        <p:txBody>
          <a:bodyPr/>
          <a:lstStyle/>
          <a:p>
            <a:r>
              <a:rPr lang="en-US"/>
              <a:t>Phương thức khởi tạo</a:t>
            </a:r>
          </a:p>
          <a:p>
            <a:pPr lvl="1"/>
            <a:r>
              <a:rPr lang="en-US"/>
              <a:t>ArrayList()</a:t>
            </a:r>
          </a:p>
          <a:p>
            <a:pPr lvl="1"/>
            <a:r>
              <a:rPr lang="en-US"/>
              <a:t>ArrayList(Collection c) </a:t>
            </a:r>
          </a:p>
          <a:p>
            <a:pPr lvl="1"/>
            <a:r>
              <a:rPr lang="en-US"/>
              <a:t>ArrayList(int initialCapatity)</a:t>
            </a:r>
            <a:endParaRPr lang="en-GB"/>
          </a:p>
        </p:txBody>
      </p:sp>
    </p:spTree>
    <p:extLst>
      <p:ext uri="{BB962C8B-B14F-4D97-AF65-F5344CB8AC3E}">
        <p14:creationId xmlns:p14="http://schemas.microsoft.com/office/powerpoint/2010/main" val="224498435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ArrayList</a:t>
            </a:r>
            <a:endParaRPr lang="en-GB"/>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188</a:t>
            </a:fld>
            <a:endParaRPr lang="en-US" altLang="en-US"/>
          </a:p>
        </p:txBody>
      </p:sp>
      <p:sp>
        <p:nvSpPr>
          <p:cNvPr id="3" name="Content Placeholder 2">
            <a:extLst>
              <a:ext uri="{FF2B5EF4-FFF2-40B4-BE49-F238E27FC236}">
                <a16:creationId xmlns:a16="http://schemas.microsoft.com/office/drawing/2014/main" xmlns="" id="{F7D37895-F7D2-40F4-A294-955119BCA859}"/>
              </a:ext>
            </a:extLst>
          </p:cNvPr>
          <p:cNvSpPr>
            <a:spLocks noGrp="1"/>
          </p:cNvSpPr>
          <p:nvPr>
            <p:ph idx="1"/>
          </p:nvPr>
        </p:nvSpPr>
        <p:spPr/>
        <p:txBody>
          <a:bodyPr/>
          <a:lstStyle/>
          <a:p>
            <a:r>
              <a:rPr lang="en-US"/>
              <a:t>Các phương thức chính</a:t>
            </a:r>
          </a:p>
          <a:p>
            <a:pPr lvl="1"/>
            <a:r>
              <a:rPr lang="en-US"/>
              <a:t>add(Object o)</a:t>
            </a:r>
          </a:p>
          <a:p>
            <a:pPr lvl="1"/>
            <a:r>
              <a:rPr lang="en-US"/>
              <a:t>remove(Object o)</a:t>
            </a:r>
          </a:p>
          <a:p>
            <a:pPr lvl="1"/>
            <a:r>
              <a:rPr lang="en-US"/>
              <a:t>get(int index)</a:t>
            </a:r>
          </a:p>
          <a:p>
            <a:pPr lvl="1"/>
            <a:r>
              <a:rPr lang="en-US"/>
              <a:t>size()</a:t>
            </a:r>
          </a:p>
          <a:p>
            <a:pPr lvl="1"/>
            <a:r>
              <a:rPr lang="en-US"/>
              <a:t>isEmpty()</a:t>
            </a:r>
          </a:p>
          <a:p>
            <a:pPr lvl="1"/>
            <a:r>
              <a:rPr lang="en-US"/>
              <a:t>contains(Object o)</a:t>
            </a:r>
          </a:p>
          <a:p>
            <a:pPr lvl="1"/>
            <a:r>
              <a:rPr lang="en-US"/>
              <a:t>clear()</a:t>
            </a:r>
            <a:endParaRPr lang="en-GB"/>
          </a:p>
        </p:txBody>
      </p:sp>
    </p:spTree>
    <p:extLst>
      <p:ext uri="{BB962C8B-B14F-4D97-AF65-F5344CB8AC3E}">
        <p14:creationId xmlns:p14="http://schemas.microsoft.com/office/powerpoint/2010/main" val="164393356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ArrayList – ví dụ</a:t>
            </a:r>
            <a:endParaRPr lang="en-GB"/>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189</a:t>
            </a:fld>
            <a:endParaRPr lang="en-US" altLang="en-US"/>
          </a:p>
        </p:txBody>
      </p:sp>
      <p:sp>
        <p:nvSpPr>
          <p:cNvPr id="7" name="Content Placeholder 2">
            <a:extLst>
              <a:ext uri="{FF2B5EF4-FFF2-40B4-BE49-F238E27FC236}">
                <a16:creationId xmlns:a16="http://schemas.microsoft.com/office/drawing/2014/main" xmlns="" id="{DCDA225B-77AA-4A60-B836-0EA637C50F67}"/>
              </a:ext>
            </a:extLst>
          </p:cNvPr>
          <p:cNvSpPr txBox="1">
            <a:spLocks/>
          </p:cNvSpPr>
          <p:nvPr/>
        </p:nvSpPr>
        <p:spPr bwMode="auto">
          <a:xfrm>
            <a:off x="571500" y="1052537"/>
            <a:ext cx="7920037"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5000"/>
              </a:lnSpc>
              <a:spcBef>
                <a:spcPct val="125000"/>
              </a:spcBef>
              <a:spcAft>
                <a:spcPct val="0"/>
              </a:spcAft>
              <a:buClr>
                <a:schemeClr val="tx2"/>
              </a:buClr>
              <a:buSzPct val="90000"/>
              <a:buFont typeface="Wingdings" pitchFamily="2" charset="2"/>
              <a:buChar char="q"/>
              <a:defRPr sz="3200" b="1">
                <a:solidFill>
                  <a:srgbClr val="333399"/>
                </a:solidFill>
                <a:latin typeface="+mn-lt"/>
                <a:ea typeface="+mn-ea"/>
                <a:cs typeface="+mn-cs"/>
              </a:defRPr>
            </a:lvl1pPr>
            <a:lvl2pPr marL="692150" indent="-234950" algn="l" rtl="0" eaLnBrk="0" fontAlgn="base" hangingPunct="0">
              <a:lnSpc>
                <a:spcPct val="125000"/>
              </a:lnSpc>
              <a:spcBef>
                <a:spcPct val="25000"/>
              </a:spcBef>
              <a:spcAft>
                <a:spcPct val="0"/>
              </a:spcAft>
              <a:buClr>
                <a:srgbClr val="333399"/>
              </a:buClr>
              <a:buFont typeface="Times New Roman" panose="02020603050405020304" pitchFamily="18" charset="0"/>
              <a:buChar char="●"/>
              <a:defRPr sz="2800">
                <a:solidFill>
                  <a:srgbClr val="333399"/>
                </a:solidFill>
                <a:latin typeface="+mn-lt"/>
              </a:defRPr>
            </a:lvl2pPr>
            <a:lvl3pPr marL="987425" indent="-180975" algn="l" rtl="0" eaLnBrk="0" fontAlgn="base" hangingPunct="0">
              <a:lnSpc>
                <a:spcPct val="125000"/>
              </a:lnSpc>
              <a:spcBef>
                <a:spcPct val="25000"/>
              </a:spcBef>
              <a:spcAft>
                <a:spcPct val="0"/>
              </a:spcAft>
              <a:buClr>
                <a:schemeClr val="accent2"/>
              </a:buClr>
              <a:buFont typeface="Wingdings" panose="05000000000000000000" pitchFamily="2" charset="2"/>
              <a:buChar char="§"/>
              <a:defRPr sz="2400">
                <a:solidFill>
                  <a:srgbClr val="3366FF"/>
                </a:solidFill>
                <a:latin typeface="+mn-lt"/>
              </a:defRPr>
            </a:lvl3pPr>
            <a:lvl4pPr marL="1281113" indent="-179388"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20320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a:buClr>
                <a:srgbClr val="330066"/>
              </a:buClr>
              <a:defRPr/>
            </a:pPr>
            <a:r>
              <a:rPr lang="en-US" altLang="en-US" sz="2400" kern="0">
                <a:latin typeface="Arial"/>
                <a:hlinkClick r:id="rId3" action="ppaction://hlinkfile"/>
              </a:rPr>
              <a:t>Ví dụ minh họa</a:t>
            </a:r>
            <a:endParaRPr lang="en-US" altLang="en-US" sz="2400" kern="0">
              <a:latin typeface="Arial"/>
            </a:endParaRPr>
          </a:p>
          <a:p>
            <a:pPr lvl="1">
              <a:defRPr/>
            </a:pPr>
            <a:endParaRPr lang="en-US" altLang="en-US" sz="2000" kern="0">
              <a:latin typeface="Arial"/>
            </a:endParaRPr>
          </a:p>
        </p:txBody>
      </p:sp>
      <p:sp>
        <p:nvSpPr>
          <p:cNvPr id="8" name="TextBox 7">
            <a:extLst>
              <a:ext uri="{FF2B5EF4-FFF2-40B4-BE49-F238E27FC236}">
                <a16:creationId xmlns:a16="http://schemas.microsoft.com/office/drawing/2014/main" xmlns="" id="{4076E289-2CE4-4597-AA27-BDCE51EDAB50}"/>
              </a:ext>
            </a:extLst>
          </p:cNvPr>
          <p:cNvSpPr txBox="1"/>
          <p:nvPr/>
        </p:nvSpPr>
        <p:spPr>
          <a:xfrm>
            <a:off x="7477" y="1570674"/>
            <a:ext cx="6132969" cy="39703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GB" sz="1800">
                <a:solidFill>
                  <a:srgbClr val="000000"/>
                </a:solidFill>
                <a:latin typeface="Consolas" panose="020B0609020204030204" pitchFamily="49" charset="0"/>
              </a:rPr>
              <a:t>ArrayList&lt;String&gt;</a:t>
            </a:r>
            <a:r>
              <a:rPr lang="en-GB" sz="1800">
                <a:solidFill>
                  <a:srgbClr val="6A3E3E"/>
                </a:solidFill>
                <a:latin typeface="Consolas" panose="020B0609020204030204" pitchFamily="49" charset="0"/>
              </a:rPr>
              <a:t>ds5</a:t>
            </a:r>
            <a:r>
              <a:rPr lang="en-GB" sz="1800">
                <a:solidFill>
                  <a:srgbClr val="000000"/>
                </a:solidFill>
                <a:latin typeface="Consolas" panose="020B0609020204030204" pitchFamily="49" charset="0"/>
              </a:rPr>
              <a:t>=</a:t>
            </a:r>
            <a:r>
              <a:rPr lang="en-GB" sz="1800" b="1">
                <a:solidFill>
                  <a:srgbClr val="7F0055"/>
                </a:solidFill>
                <a:latin typeface="Consolas" panose="020B0609020204030204" pitchFamily="49" charset="0"/>
              </a:rPr>
              <a:t>new</a:t>
            </a:r>
            <a:r>
              <a:rPr lang="en-GB" sz="1800" b="1">
                <a:solidFill>
                  <a:srgbClr val="000000"/>
                </a:solidFill>
                <a:latin typeface="Consolas" panose="020B0609020204030204" pitchFamily="49" charset="0"/>
              </a:rPr>
              <a:t> ArrayList&lt;String&gt;();</a:t>
            </a:r>
          </a:p>
          <a:p>
            <a:pPr algn="l"/>
            <a:r>
              <a:rPr lang="en-GB" sz="1800">
                <a:solidFill>
                  <a:srgbClr val="6A3E3E"/>
                </a:solidFill>
                <a:latin typeface="Consolas" panose="020B0609020204030204" pitchFamily="49" charset="0"/>
              </a:rPr>
              <a:t>ds5</a:t>
            </a:r>
            <a:r>
              <a:rPr lang="en-GB" sz="1800">
                <a:solidFill>
                  <a:srgbClr val="000000"/>
                </a:solidFill>
                <a:latin typeface="Consolas" panose="020B0609020204030204" pitchFamily="49" charset="0"/>
              </a:rPr>
              <a:t>.add(</a:t>
            </a:r>
            <a:r>
              <a:rPr lang="en-GB" sz="1800">
                <a:solidFill>
                  <a:srgbClr val="2A00FF"/>
                </a:solidFill>
                <a:latin typeface="Consolas" panose="020B0609020204030204" pitchFamily="49" charset="0"/>
              </a:rPr>
              <a:t>"DNC"</a:t>
            </a:r>
            <a:r>
              <a:rPr lang="en-GB" sz="1800">
                <a:solidFill>
                  <a:srgbClr val="000000"/>
                </a:solidFill>
                <a:latin typeface="Consolas" panose="020B0609020204030204" pitchFamily="49" charset="0"/>
              </a:rPr>
              <a:t>);</a:t>
            </a:r>
          </a:p>
          <a:p>
            <a:pPr algn="l"/>
            <a:r>
              <a:rPr lang="en-GB" sz="1800">
                <a:solidFill>
                  <a:srgbClr val="6A3E3E"/>
                </a:solidFill>
                <a:latin typeface="Consolas" panose="020B0609020204030204" pitchFamily="49" charset="0"/>
              </a:rPr>
              <a:t>ds5</a:t>
            </a:r>
            <a:r>
              <a:rPr lang="en-GB" sz="1800">
                <a:solidFill>
                  <a:srgbClr val="000000"/>
                </a:solidFill>
                <a:latin typeface="Consolas" panose="020B0609020204030204" pitchFamily="49" charset="0"/>
              </a:rPr>
              <a:t>.add(</a:t>
            </a:r>
            <a:r>
              <a:rPr lang="en-GB" sz="1800">
                <a:solidFill>
                  <a:srgbClr val="2A00FF"/>
                </a:solidFill>
                <a:latin typeface="Consolas" panose="020B0609020204030204" pitchFamily="49" charset="0"/>
              </a:rPr>
              <a:t>"University"</a:t>
            </a:r>
            <a:r>
              <a:rPr lang="en-GB" sz="1800">
                <a:solidFill>
                  <a:srgbClr val="000000"/>
                </a:solidFill>
                <a:latin typeface="Consolas" panose="020B0609020204030204" pitchFamily="49" charset="0"/>
              </a:rPr>
              <a:t>);</a:t>
            </a:r>
          </a:p>
          <a:p>
            <a:pPr algn="l"/>
            <a:r>
              <a:rPr lang="en-GB" sz="1800">
                <a:solidFill>
                  <a:srgbClr val="3F7F5F"/>
                </a:solidFill>
                <a:latin typeface="Consolas" panose="020B0609020204030204" pitchFamily="49" charset="0"/>
              </a:rPr>
              <a:t>//</a:t>
            </a:r>
            <a:r>
              <a:rPr lang="en-GB" sz="1800" u="sng">
                <a:solidFill>
                  <a:srgbClr val="3F7F5F"/>
                </a:solidFill>
                <a:latin typeface="Consolas" panose="020B0609020204030204" pitchFamily="49" charset="0"/>
              </a:rPr>
              <a:t>duyệt ds</a:t>
            </a:r>
          </a:p>
          <a:p>
            <a:pPr algn="l"/>
            <a:r>
              <a:rPr lang="en-GB" sz="1800" b="1">
                <a:solidFill>
                  <a:srgbClr val="7F0055"/>
                </a:solidFill>
                <a:latin typeface="Consolas" panose="020B0609020204030204" pitchFamily="49" charset="0"/>
              </a:rPr>
              <a:t>for</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 0;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&lt; </a:t>
            </a:r>
            <a:r>
              <a:rPr lang="en-GB" sz="1800" b="1">
                <a:solidFill>
                  <a:srgbClr val="6A3E3E"/>
                </a:solidFill>
                <a:latin typeface="Consolas" panose="020B0609020204030204" pitchFamily="49" charset="0"/>
              </a:rPr>
              <a:t>ds5</a:t>
            </a:r>
            <a:r>
              <a:rPr lang="en-GB" sz="1800" b="1">
                <a:solidFill>
                  <a:srgbClr val="000000"/>
                </a:solidFill>
                <a:latin typeface="Consolas" panose="020B0609020204030204" pitchFamily="49" charset="0"/>
              </a:rPr>
              <a:t>.size();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6A3E3E"/>
                </a:solidFill>
                <a:latin typeface="Consolas" panose="020B0609020204030204" pitchFamily="49" charset="0"/>
              </a:rPr>
              <a:t>ds5</a:t>
            </a:r>
            <a:r>
              <a:rPr lang="en-GB" sz="1800" b="1" i="1">
                <a:solidFill>
                  <a:srgbClr val="000000"/>
                </a:solidFill>
                <a:latin typeface="Consolas" panose="020B0609020204030204" pitchFamily="49" charset="0"/>
              </a:rPr>
              <a:t>.get(</a:t>
            </a:r>
            <a:r>
              <a:rPr lang="en-GB" sz="1800" b="1" i="1">
                <a:solidFill>
                  <a:srgbClr val="6A3E3E"/>
                </a:solidFill>
                <a:latin typeface="Consolas" panose="020B0609020204030204" pitchFamily="49" charset="0"/>
              </a:rPr>
              <a:t>i</a:t>
            </a:r>
            <a:r>
              <a:rPr lang="en-GB" sz="1800" b="1" i="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a:p>
            <a:pPr algn="l"/>
            <a:r>
              <a:rPr lang="en-GB" sz="1800">
                <a:solidFill>
                  <a:srgbClr val="3F7F5F"/>
                </a:solidFill>
                <a:latin typeface="Consolas" panose="020B0609020204030204" pitchFamily="49" charset="0"/>
              </a:rPr>
              <a:t>//</a:t>
            </a:r>
            <a:r>
              <a:rPr lang="en-GB" sz="1800" u="sng">
                <a:solidFill>
                  <a:srgbClr val="3F7F5F"/>
                </a:solidFill>
                <a:latin typeface="Consolas" panose="020B0609020204030204" pitchFamily="49" charset="0"/>
              </a:rPr>
              <a:t>Thêm phần tử </a:t>
            </a:r>
          </a:p>
          <a:p>
            <a:pPr algn="l"/>
            <a:r>
              <a:rPr lang="en-GB" sz="1800">
                <a:solidFill>
                  <a:srgbClr val="6A3E3E"/>
                </a:solidFill>
                <a:latin typeface="Consolas" panose="020B0609020204030204" pitchFamily="49" charset="0"/>
              </a:rPr>
              <a:t>ds5</a:t>
            </a:r>
            <a:r>
              <a:rPr lang="en-GB" sz="1800">
                <a:solidFill>
                  <a:srgbClr val="000000"/>
                </a:solidFill>
                <a:latin typeface="Consolas" panose="020B0609020204030204" pitchFamily="49" charset="0"/>
              </a:rPr>
              <a:t>.add(2, </a:t>
            </a:r>
            <a:r>
              <a:rPr lang="en-GB" sz="1800">
                <a:solidFill>
                  <a:srgbClr val="2A00FF"/>
                </a:solidFill>
                <a:latin typeface="Consolas" panose="020B0609020204030204" pitchFamily="49" charset="0"/>
              </a:rPr>
              <a:t>"Đào tạo đa ngành nghề!"</a:t>
            </a:r>
            <a:r>
              <a:rPr lang="en-GB"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"Danh sách sau khi chèn:"</a:t>
            </a:r>
            <a:r>
              <a:rPr lang="en-GB" sz="1800" b="1" i="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for</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 0;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&lt; </a:t>
            </a:r>
            <a:r>
              <a:rPr lang="en-GB" sz="1800" b="1">
                <a:solidFill>
                  <a:srgbClr val="6A3E3E"/>
                </a:solidFill>
                <a:latin typeface="Consolas" panose="020B0609020204030204" pitchFamily="49" charset="0"/>
              </a:rPr>
              <a:t>ds5</a:t>
            </a:r>
            <a:r>
              <a:rPr lang="en-GB" sz="1800" b="1">
                <a:solidFill>
                  <a:srgbClr val="000000"/>
                </a:solidFill>
                <a:latin typeface="Consolas" panose="020B0609020204030204" pitchFamily="49" charset="0"/>
              </a:rPr>
              <a:t>.size();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6A3E3E"/>
                </a:solidFill>
                <a:latin typeface="Consolas" panose="020B0609020204030204" pitchFamily="49" charset="0"/>
              </a:rPr>
              <a:t>ds5</a:t>
            </a:r>
            <a:r>
              <a:rPr lang="en-GB" sz="1800" b="1" i="1">
                <a:solidFill>
                  <a:srgbClr val="000000"/>
                </a:solidFill>
                <a:latin typeface="Consolas" panose="020B0609020204030204" pitchFamily="49" charset="0"/>
              </a:rPr>
              <a:t>.get(</a:t>
            </a:r>
            <a:r>
              <a:rPr lang="en-GB" sz="1800" b="1" i="1">
                <a:solidFill>
                  <a:srgbClr val="6A3E3E"/>
                </a:solidFill>
                <a:latin typeface="Consolas" panose="020B0609020204030204" pitchFamily="49" charset="0"/>
              </a:rPr>
              <a:t>i</a:t>
            </a:r>
            <a:r>
              <a:rPr lang="en-GB" sz="1800" b="1" i="1">
                <a:solidFill>
                  <a:srgbClr val="000000"/>
                </a:solidFill>
                <a:latin typeface="Consolas" panose="020B0609020204030204" pitchFamily="49" charset="0"/>
              </a:rPr>
              <a:t>));</a:t>
            </a:r>
            <a:endParaRPr lang="en-GB" sz="1800">
              <a:latin typeface="Consolas" panose="020B0609020204030204" pitchFamily="49" charset="0"/>
            </a:endParaRPr>
          </a:p>
          <a:p>
            <a:pPr algn="l"/>
            <a:r>
              <a:rPr lang="en-GB" sz="1800">
                <a:solidFill>
                  <a:srgbClr val="000000"/>
                </a:solidFill>
                <a:latin typeface="Consolas" panose="020B0609020204030204" pitchFamily="49" charset="0"/>
              </a:rPr>
              <a:t>}</a:t>
            </a:r>
          </a:p>
          <a:p>
            <a:pPr algn="l"/>
            <a:endParaRPr lang="en-GB" sz="1800">
              <a:solidFill>
                <a:srgbClr val="000000"/>
              </a:solidFill>
              <a:latin typeface="Consolas" panose="020B0609020204030204" pitchFamily="49" charset="0"/>
            </a:endParaRPr>
          </a:p>
        </p:txBody>
      </p:sp>
      <p:sp>
        <p:nvSpPr>
          <p:cNvPr id="9" name="TextBox 8">
            <a:extLst>
              <a:ext uri="{FF2B5EF4-FFF2-40B4-BE49-F238E27FC236}">
                <a16:creationId xmlns:a16="http://schemas.microsoft.com/office/drawing/2014/main" xmlns="" id="{4B8271A9-F7E4-41FF-B786-1090A1996BCE}"/>
              </a:ext>
            </a:extLst>
          </p:cNvPr>
          <p:cNvSpPr txBox="1"/>
          <p:nvPr/>
        </p:nvSpPr>
        <p:spPr>
          <a:xfrm>
            <a:off x="2873803" y="1939779"/>
            <a:ext cx="6276077" cy="452431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1800">
                <a:solidFill>
                  <a:srgbClr val="3F7F5F"/>
                </a:solidFill>
                <a:latin typeface="Consolas" panose="020B0609020204030204" pitchFamily="49" charset="0"/>
              </a:rPr>
              <a:t>//</a:t>
            </a:r>
            <a:r>
              <a:rPr lang="en-GB" sz="1800" u="sng">
                <a:solidFill>
                  <a:srgbClr val="3F7F5F"/>
                </a:solidFill>
                <a:latin typeface="Consolas" panose="020B0609020204030204" pitchFamily="49" charset="0"/>
              </a:rPr>
              <a:t>Xóa phần tử</a:t>
            </a:r>
          </a:p>
          <a:p>
            <a:pPr algn="l"/>
            <a:r>
              <a:rPr lang="en-GB" sz="1800">
                <a:solidFill>
                  <a:srgbClr val="6A3E3E"/>
                </a:solidFill>
                <a:latin typeface="Consolas" panose="020B0609020204030204" pitchFamily="49" charset="0"/>
              </a:rPr>
              <a:t>ds5</a:t>
            </a:r>
            <a:r>
              <a:rPr lang="en-GB" sz="1800">
                <a:solidFill>
                  <a:srgbClr val="000000"/>
                </a:solidFill>
                <a:latin typeface="Consolas" panose="020B0609020204030204" pitchFamily="49" charset="0"/>
              </a:rPr>
              <a:t>.remove(2);</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"Danh sách sau khi xóa:"</a:t>
            </a:r>
            <a:r>
              <a:rPr lang="en-GB" sz="1800" b="1" i="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for</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 0;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&lt; </a:t>
            </a:r>
            <a:r>
              <a:rPr lang="en-GB" sz="1800" b="1">
                <a:solidFill>
                  <a:srgbClr val="6A3E3E"/>
                </a:solidFill>
                <a:latin typeface="Consolas" panose="020B0609020204030204" pitchFamily="49" charset="0"/>
              </a:rPr>
              <a:t>ds5</a:t>
            </a:r>
            <a:r>
              <a:rPr lang="en-GB" sz="1800" b="1">
                <a:solidFill>
                  <a:srgbClr val="000000"/>
                </a:solidFill>
                <a:latin typeface="Consolas" panose="020B0609020204030204" pitchFamily="49" charset="0"/>
              </a:rPr>
              <a:t>.size();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6A3E3E"/>
                </a:solidFill>
                <a:latin typeface="Consolas" panose="020B0609020204030204" pitchFamily="49" charset="0"/>
              </a:rPr>
              <a:t>ds5</a:t>
            </a:r>
            <a:r>
              <a:rPr lang="en-GB" sz="1800" b="1" i="1">
                <a:solidFill>
                  <a:srgbClr val="000000"/>
                </a:solidFill>
                <a:latin typeface="Consolas" panose="020B0609020204030204" pitchFamily="49" charset="0"/>
              </a:rPr>
              <a:t>.get(</a:t>
            </a:r>
            <a:r>
              <a:rPr lang="en-GB" sz="1800" b="1" i="1">
                <a:solidFill>
                  <a:srgbClr val="6A3E3E"/>
                </a:solidFill>
                <a:latin typeface="Consolas" panose="020B0609020204030204" pitchFamily="49" charset="0"/>
              </a:rPr>
              <a:t>i</a:t>
            </a:r>
            <a:r>
              <a:rPr lang="en-GB" sz="1800" b="1" i="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p>
          <a:p>
            <a:pPr algn="l"/>
            <a:r>
              <a:rPr lang="en-GB" sz="1800">
                <a:solidFill>
                  <a:srgbClr val="3F7F5F"/>
                </a:solidFill>
                <a:latin typeface="Consolas" panose="020B0609020204030204" pitchFamily="49" charset="0"/>
              </a:rPr>
              <a:t>//</a:t>
            </a:r>
            <a:r>
              <a:rPr lang="en-GB" sz="1800" u="sng">
                <a:solidFill>
                  <a:srgbClr val="3F7F5F"/>
                </a:solidFill>
                <a:latin typeface="Consolas" panose="020B0609020204030204" pitchFamily="49" charset="0"/>
              </a:rPr>
              <a:t>Thay đổi giá trị phần tử</a:t>
            </a:r>
          </a:p>
          <a:p>
            <a:pPr algn="l"/>
            <a:r>
              <a:rPr lang="vi-VN" sz="1800">
                <a:solidFill>
                  <a:srgbClr val="6A3E3E"/>
                </a:solidFill>
                <a:latin typeface="Consolas" panose="020B0609020204030204" pitchFamily="49" charset="0"/>
              </a:rPr>
              <a:t>ds5</a:t>
            </a:r>
            <a:r>
              <a:rPr lang="vi-VN" sz="1800">
                <a:solidFill>
                  <a:srgbClr val="000000"/>
                </a:solidFill>
                <a:latin typeface="Consolas" panose="020B0609020204030204" pitchFamily="49" charset="0"/>
              </a:rPr>
              <a:t>.set(0, </a:t>
            </a:r>
            <a:r>
              <a:rPr lang="vi-VN" sz="1800">
                <a:solidFill>
                  <a:srgbClr val="2A00FF"/>
                </a:solidFill>
                <a:latin typeface="Consolas" panose="020B0609020204030204" pitchFamily="49" charset="0"/>
              </a:rPr>
              <a:t>"Nam Cần Thơ"</a:t>
            </a:r>
            <a:r>
              <a:rPr lang="vi-VN"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"Danh sánh sau khi sửa:"</a:t>
            </a:r>
            <a:r>
              <a:rPr lang="en-GB" sz="1800" b="1" i="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for</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 0;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&lt; </a:t>
            </a:r>
            <a:r>
              <a:rPr lang="en-GB" sz="1800" b="1">
                <a:solidFill>
                  <a:srgbClr val="6A3E3E"/>
                </a:solidFill>
                <a:latin typeface="Consolas" panose="020B0609020204030204" pitchFamily="49" charset="0"/>
              </a:rPr>
              <a:t>ds5</a:t>
            </a:r>
            <a:r>
              <a:rPr lang="en-GB" sz="1800" b="1">
                <a:solidFill>
                  <a:srgbClr val="000000"/>
                </a:solidFill>
                <a:latin typeface="Consolas" panose="020B0609020204030204" pitchFamily="49" charset="0"/>
              </a:rPr>
              <a:t>.size(); </a:t>
            </a:r>
            <a:r>
              <a:rPr lang="en-GB" sz="1800" b="1">
                <a:solidFill>
                  <a:srgbClr val="6A3E3E"/>
                </a:solidFill>
                <a:latin typeface="Consolas" panose="020B0609020204030204" pitchFamily="49" charset="0"/>
              </a:rPr>
              <a:t>i</a:t>
            </a:r>
            <a:r>
              <a:rPr lang="en-GB" sz="1800" b="1">
                <a:solidFill>
                  <a:srgbClr val="000000"/>
                </a:solidFill>
                <a:latin typeface="Consolas" panose="020B0609020204030204" pitchFamily="49" charset="0"/>
              </a:rPr>
              <a:t>++)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6A3E3E"/>
                </a:solidFill>
                <a:latin typeface="Consolas" panose="020B0609020204030204" pitchFamily="49" charset="0"/>
              </a:rPr>
              <a:t>ds5</a:t>
            </a:r>
            <a:r>
              <a:rPr lang="en-GB" sz="1800" b="1" i="1">
                <a:solidFill>
                  <a:srgbClr val="000000"/>
                </a:solidFill>
                <a:latin typeface="Consolas" panose="020B0609020204030204" pitchFamily="49" charset="0"/>
              </a:rPr>
              <a:t>.get(</a:t>
            </a:r>
            <a:r>
              <a:rPr lang="en-GB" sz="1800" b="1" i="1">
                <a:solidFill>
                  <a:srgbClr val="6A3E3E"/>
                </a:solidFill>
                <a:latin typeface="Consolas" panose="020B0609020204030204" pitchFamily="49" charset="0"/>
              </a:rPr>
              <a:t>i</a:t>
            </a:r>
            <a:r>
              <a:rPr lang="en-GB" sz="1800" b="1" i="1">
                <a:solidFill>
                  <a:srgbClr val="000000"/>
                </a:solidFill>
                <a:latin typeface="Consolas" panose="020B0609020204030204" pitchFamily="49" charset="0"/>
              </a:rPr>
              <a:t>));</a:t>
            </a:r>
          </a:p>
          <a:p>
            <a:r>
              <a:rPr lang="en-GB"/>
              <a:t>ds5.clear();</a:t>
            </a:r>
          </a:p>
          <a:p>
            <a:r>
              <a:rPr lang="en-GB"/>
              <a:t>System.</a:t>
            </a:r>
            <a:r>
              <a:rPr lang="en-GB" b="1" i="1"/>
              <a:t>out.println("Số phần tử còn lại trong ds5: "+ds5.size());</a:t>
            </a:r>
            <a:endParaRPr lang="en-GB" sz="1800" b="1" i="1">
              <a:solidFill>
                <a:srgbClr val="000000"/>
              </a:solidFill>
              <a:latin typeface="Consolas" panose="020B0609020204030204" pitchFamily="49" charset="0"/>
            </a:endParaRPr>
          </a:p>
          <a:p>
            <a:pPr algn="l"/>
            <a:r>
              <a:rPr lang="en-GB"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xmlns="" id="{19E2655F-92C7-43FA-B36A-1675AB448EDD}"/>
                  </a:ext>
                </a:extLst>
              </p14:cNvPr>
              <p14:cNvContentPartPr/>
              <p14:nvPr/>
            </p14:nvContentPartPr>
            <p14:xfrm>
              <a:off x="629640" y="1834560"/>
              <a:ext cx="7703640" cy="4064040"/>
            </p14:xfrm>
          </p:contentPart>
        </mc:Choice>
        <mc:Fallback xmlns="">
          <p:pic>
            <p:nvPicPr>
              <p:cNvPr id="3" name="Ink 2">
                <a:extLst>
                  <a:ext uri="{FF2B5EF4-FFF2-40B4-BE49-F238E27FC236}">
                    <a16:creationId xmlns:a16="http://schemas.microsoft.com/office/drawing/2014/main" id="{19E2655F-92C7-43FA-B36A-1675AB448EDD}"/>
                  </a:ext>
                </a:extLst>
              </p:cNvPr>
              <p:cNvPicPr/>
              <p:nvPr/>
            </p:nvPicPr>
            <p:blipFill>
              <a:blip r:embed="rId5"/>
              <a:stretch>
                <a:fillRect/>
              </a:stretch>
            </p:blipFill>
            <p:spPr>
              <a:xfrm>
                <a:off x="620280" y="1825200"/>
                <a:ext cx="7722360" cy="4082760"/>
              </a:xfrm>
              <a:prstGeom prst="rect">
                <a:avLst/>
              </a:prstGeom>
            </p:spPr>
          </p:pic>
        </mc:Fallback>
      </mc:AlternateContent>
    </p:spTree>
    <p:extLst>
      <p:ext uri="{BB962C8B-B14F-4D97-AF65-F5344CB8AC3E}">
        <p14:creationId xmlns:p14="http://schemas.microsoft.com/office/powerpoint/2010/main" val="348095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FC07D2-5198-4F50-BC3E-4DA859EE76A6}"/>
              </a:ext>
            </a:extLst>
          </p:cNvPr>
          <p:cNvSpPr>
            <a:spLocks noGrp="1"/>
          </p:cNvSpPr>
          <p:nvPr>
            <p:ph type="title"/>
          </p:nvPr>
        </p:nvSpPr>
        <p:spPr/>
        <p:txBody>
          <a:bodyPr/>
          <a:lstStyle/>
          <a:p>
            <a:r>
              <a:rPr lang="en-US"/>
              <a:t>Cài đặt JDK </a:t>
            </a:r>
            <a:r>
              <a:rPr lang="en-US" baseline="30000">
                <a:solidFill>
                  <a:schemeClr val="bg1">
                    <a:lumMod val="65000"/>
                  </a:schemeClr>
                </a:solidFill>
              </a:rPr>
              <a:t>[6]</a:t>
            </a:r>
            <a:endParaRPr lang="en-GB"/>
          </a:p>
        </p:txBody>
      </p:sp>
      <p:sp>
        <p:nvSpPr>
          <p:cNvPr id="3" name="Content Placeholder 2">
            <a:extLst>
              <a:ext uri="{FF2B5EF4-FFF2-40B4-BE49-F238E27FC236}">
                <a16:creationId xmlns:a16="http://schemas.microsoft.com/office/drawing/2014/main" xmlns="" id="{CAA9705B-DE82-4376-8681-842CD12617F8}"/>
              </a:ext>
            </a:extLst>
          </p:cNvPr>
          <p:cNvSpPr>
            <a:spLocks noGrp="1"/>
          </p:cNvSpPr>
          <p:nvPr>
            <p:ph idx="1"/>
          </p:nvPr>
        </p:nvSpPr>
        <p:spPr/>
        <p:txBody>
          <a:bodyPr/>
          <a:lstStyle/>
          <a:p>
            <a:r>
              <a:rPr lang="en-US"/>
              <a:t>Cài đặt JDK (Java Development Kit)</a:t>
            </a:r>
          </a:p>
          <a:p>
            <a:pPr marL="0" indent="0">
              <a:buNone/>
            </a:pPr>
            <a:endParaRPr lang="en-GB"/>
          </a:p>
        </p:txBody>
      </p:sp>
      <p:sp>
        <p:nvSpPr>
          <p:cNvPr id="4" name="Date Placeholder 3">
            <a:extLst>
              <a:ext uri="{FF2B5EF4-FFF2-40B4-BE49-F238E27FC236}">
                <a16:creationId xmlns:a16="http://schemas.microsoft.com/office/drawing/2014/main" xmlns="" id="{2AE386D2-A23B-48D1-A016-14145A2EA52B}"/>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250D6DA3-9CFD-49F9-93C6-2A5139226302}"/>
              </a:ext>
            </a:extLst>
          </p:cNvPr>
          <p:cNvSpPr>
            <a:spLocks noGrp="1"/>
          </p:cNvSpPr>
          <p:nvPr>
            <p:ph type="sldNum" sz="quarter" idx="11"/>
          </p:nvPr>
        </p:nvSpPr>
        <p:spPr/>
        <p:txBody>
          <a:bodyPr/>
          <a:lstStyle/>
          <a:p>
            <a:pPr>
              <a:defRPr/>
            </a:pPr>
            <a:fld id="{5F4B234B-ADCF-47EA-94FA-1884F3D26864}" type="slidenum">
              <a:rPr lang="en-US" altLang="en-US" smtClean="0"/>
              <a:pPr>
                <a:defRPr/>
              </a:pPr>
              <a:t>19</a:t>
            </a:fld>
            <a:endParaRPr lang="en-US" altLang="en-US"/>
          </a:p>
        </p:txBody>
      </p:sp>
      <p:pic>
        <p:nvPicPr>
          <p:cNvPr id="6" name="Picture 5">
            <a:extLst>
              <a:ext uri="{FF2B5EF4-FFF2-40B4-BE49-F238E27FC236}">
                <a16:creationId xmlns:a16="http://schemas.microsoft.com/office/drawing/2014/main" xmlns="" id="{D99C1BC2-B506-47DD-BACA-990B01AF6A2D}"/>
              </a:ext>
            </a:extLst>
          </p:cNvPr>
          <p:cNvPicPr/>
          <p:nvPr/>
        </p:nvPicPr>
        <p:blipFill>
          <a:blip r:embed="rId2"/>
          <a:stretch>
            <a:fillRect/>
          </a:stretch>
        </p:blipFill>
        <p:spPr>
          <a:xfrm>
            <a:off x="688577" y="1600789"/>
            <a:ext cx="7985918" cy="4562882"/>
          </a:xfrm>
          <a:prstGeom prst="rect">
            <a:avLst/>
          </a:prstGeom>
        </p:spPr>
      </p:pic>
    </p:spTree>
    <p:extLst>
      <p:ext uri="{BB962C8B-B14F-4D97-AF65-F5344CB8AC3E}">
        <p14:creationId xmlns:p14="http://schemas.microsoft.com/office/powerpoint/2010/main" val="79418972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HashMap</a:t>
            </a:r>
            <a:endParaRPr lang="en-GB"/>
          </a:p>
        </p:txBody>
      </p:sp>
      <p:sp>
        <p:nvSpPr>
          <p:cNvPr id="3" name="Content Placeholder 2">
            <a:extLst>
              <a:ext uri="{FF2B5EF4-FFF2-40B4-BE49-F238E27FC236}">
                <a16:creationId xmlns:a16="http://schemas.microsoft.com/office/drawing/2014/main" xmlns="" id="{EB48C2C8-680F-4DEB-9AA3-01C68708E155}"/>
              </a:ext>
            </a:extLst>
          </p:cNvPr>
          <p:cNvSpPr>
            <a:spLocks noGrp="1"/>
          </p:cNvSpPr>
          <p:nvPr>
            <p:ph idx="1"/>
          </p:nvPr>
        </p:nvSpPr>
        <p:spPr/>
        <p:txBody>
          <a:bodyPr/>
          <a:lstStyle/>
          <a:p>
            <a:r>
              <a:rPr lang="en-US"/>
              <a:t>Giới thiệu về HashMap</a:t>
            </a:r>
          </a:p>
          <a:p>
            <a:r>
              <a:rPr lang="en-US"/>
              <a:t>Phương thức khởi tạo</a:t>
            </a:r>
          </a:p>
          <a:p>
            <a:r>
              <a:rPr lang="en-US"/>
              <a:t>Các phương thức chính</a:t>
            </a:r>
          </a:p>
          <a:p>
            <a:r>
              <a:rPr lang="en-US"/>
              <a:t>Ví dụ minh họa</a:t>
            </a:r>
            <a:endParaRPr lang="en-GB"/>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190</a:t>
            </a:fld>
            <a:endParaRPr lang="en-US" altLang="en-US"/>
          </a:p>
        </p:txBody>
      </p:sp>
    </p:spTree>
    <p:extLst>
      <p:ext uri="{BB962C8B-B14F-4D97-AF65-F5344CB8AC3E}">
        <p14:creationId xmlns:p14="http://schemas.microsoft.com/office/powerpoint/2010/main" val="125866996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HashMap</a:t>
            </a:r>
            <a:endParaRPr lang="en-GB"/>
          </a:p>
        </p:txBody>
      </p:sp>
      <p:sp>
        <p:nvSpPr>
          <p:cNvPr id="3" name="Content Placeholder 2">
            <a:extLst>
              <a:ext uri="{FF2B5EF4-FFF2-40B4-BE49-F238E27FC236}">
                <a16:creationId xmlns:a16="http://schemas.microsoft.com/office/drawing/2014/main" xmlns="" id="{EB48C2C8-680F-4DEB-9AA3-01C68708E155}"/>
              </a:ext>
            </a:extLst>
          </p:cNvPr>
          <p:cNvSpPr>
            <a:spLocks noGrp="1"/>
          </p:cNvSpPr>
          <p:nvPr>
            <p:ph idx="1"/>
          </p:nvPr>
        </p:nvSpPr>
        <p:spPr/>
        <p:txBody>
          <a:bodyPr/>
          <a:lstStyle/>
          <a:p>
            <a:r>
              <a:rPr lang="en-US"/>
              <a:t>Giới thiệu về HashMap</a:t>
            </a:r>
          </a:p>
          <a:p>
            <a:pPr lvl="1"/>
            <a:r>
              <a:rPr lang="en-US"/>
              <a:t>Là kiểu </a:t>
            </a:r>
            <a:r>
              <a:rPr lang="en-US">
                <a:solidFill>
                  <a:srgbClr val="0000FF"/>
                </a:solidFill>
              </a:rPr>
              <a:t>tập hợp từ điển</a:t>
            </a:r>
            <a:r>
              <a:rPr lang="en-US"/>
              <a:t>, HashMap cho phép </a:t>
            </a:r>
            <a:r>
              <a:rPr lang="en-US">
                <a:solidFill>
                  <a:srgbClr val="0000FF"/>
                </a:solidFill>
              </a:rPr>
              <a:t>truy xuất trực tiếp</a:t>
            </a:r>
            <a:r>
              <a:rPr lang="en-US"/>
              <a:t> tới một đối tượng bằng khóa duy nhất của nó. Cả hai </a:t>
            </a:r>
            <a:r>
              <a:rPr lang="en-US">
                <a:solidFill>
                  <a:srgbClr val="0000FF"/>
                </a:solidFill>
              </a:rPr>
              <a:t>khóa và đối tượng </a:t>
            </a:r>
            <a:r>
              <a:rPr lang="en-US"/>
              <a:t>có thể </a:t>
            </a:r>
            <a:r>
              <a:rPr lang="en-US">
                <a:solidFill>
                  <a:srgbClr val="0000FF"/>
                </a:solidFill>
              </a:rPr>
              <a:t>thuộc bất cứ kiểu nào</a:t>
            </a:r>
          </a:p>
          <a:p>
            <a:r>
              <a:rPr lang="en-US"/>
              <a:t>Phương thức khởi tạo</a:t>
            </a:r>
          </a:p>
          <a:p>
            <a:pPr lvl="1"/>
            <a:r>
              <a:rPr lang="en-US"/>
              <a:t>HashMap()</a:t>
            </a:r>
          </a:p>
          <a:p>
            <a:pPr lvl="1"/>
            <a:r>
              <a:rPr lang="en-US"/>
              <a:t>HashMap(Collection c)</a:t>
            </a:r>
          </a:p>
          <a:p>
            <a:pPr lvl="1"/>
            <a:r>
              <a:rPr lang="en-US"/>
              <a:t>HashMap(int capacity)</a:t>
            </a:r>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191</a:t>
            </a:fld>
            <a:endParaRPr lang="en-US" alt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xmlns="" id="{AD84DDB5-FCD7-4B30-B6BB-3D9C1BC92D76}"/>
                  </a:ext>
                </a:extLst>
              </p14:cNvPr>
              <p14:cNvContentPartPr/>
              <p14:nvPr/>
            </p14:nvContentPartPr>
            <p14:xfrm>
              <a:off x="3264840" y="2080080"/>
              <a:ext cx="2081160" cy="3242520"/>
            </p14:xfrm>
          </p:contentPart>
        </mc:Choice>
        <mc:Fallback xmlns="">
          <p:pic>
            <p:nvPicPr>
              <p:cNvPr id="6" name="Ink 5">
                <a:extLst>
                  <a:ext uri="{FF2B5EF4-FFF2-40B4-BE49-F238E27FC236}">
                    <a16:creationId xmlns:a16="http://schemas.microsoft.com/office/drawing/2014/main" id="{AD84DDB5-FCD7-4B30-B6BB-3D9C1BC92D76}"/>
                  </a:ext>
                </a:extLst>
              </p:cNvPr>
              <p:cNvPicPr/>
              <p:nvPr/>
            </p:nvPicPr>
            <p:blipFill>
              <a:blip r:embed="rId4"/>
              <a:stretch>
                <a:fillRect/>
              </a:stretch>
            </p:blipFill>
            <p:spPr>
              <a:xfrm>
                <a:off x="3255480" y="2070720"/>
                <a:ext cx="2099880" cy="3261240"/>
              </a:xfrm>
              <a:prstGeom prst="rect">
                <a:avLst/>
              </a:prstGeom>
            </p:spPr>
          </p:pic>
        </mc:Fallback>
      </mc:AlternateContent>
    </p:spTree>
    <p:extLst>
      <p:ext uri="{BB962C8B-B14F-4D97-AF65-F5344CB8AC3E}">
        <p14:creationId xmlns:p14="http://schemas.microsoft.com/office/powerpoint/2010/main" val="74292286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HashMap</a:t>
            </a:r>
            <a:endParaRPr lang="en-GB"/>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192</a:t>
            </a:fld>
            <a:endParaRPr lang="en-US" altLang="en-US"/>
          </a:p>
        </p:txBody>
      </p:sp>
      <p:sp>
        <p:nvSpPr>
          <p:cNvPr id="7" name="Content Placeholder 2">
            <a:extLst>
              <a:ext uri="{FF2B5EF4-FFF2-40B4-BE49-F238E27FC236}">
                <a16:creationId xmlns:a16="http://schemas.microsoft.com/office/drawing/2014/main" xmlns="" id="{3CD6074A-DE99-4421-8666-01E12C761461}"/>
              </a:ext>
            </a:extLst>
          </p:cNvPr>
          <p:cNvSpPr txBox="1">
            <a:spLocks/>
          </p:cNvSpPr>
          <p:nvPr/>
        </p:nvSpPr>
        <p:spPr bwMode="auto">
          <a:xfrm>
            <a:off x="611981" y="1088541"/>
            <a:ext cx="7920037"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5000"/>
              </a:lnSpc>
              <a:spcBef>
                <a:spcPct val="125000"/>
              </a:spcBef>
              <a:spcAft>
                <a:spcPct val="0"/>
              </a:spcAft>
              <a:buClr>
                <a:schemeClr val="tx2"/>
              </a:buClr>
              <a:buSzPct val="90000"/>
              <a:buFont typeface="Wingdings" pitchFamily="2" charset="2"/>
              <a:buChar char="q"/>
              <a:defRPr sz="3200" b="1">
                <a:solidFill>
                  <a:srgbClr val="333399"/>
                </a:solidFill>
                <a:latin typeface="+mn-lt"/>
                <a:ea typeface="+mn-ea"/>
                <a:cs typeface="+mn-cs"/>
              </a:defRPr>
            </a:lvl1pPr>
            <a:lvl2pPr marL="692150" indent="-234950" algn="l" rtl="0" eaLnBrk="0" fontAlgn="base" hangingPunct="0">
              <a:lnSpc>
                <a:spcPct val="125000"/>
              </a:lnSpc>
              <a:spcBef>
                <a:spcPct val="25000"/>
              </a:spcBef>
              <a:spcAft>
                <a:spcPct val="0"/>
              </a:spcAft>
              <a:buClr>
                <a:srgbClr val="333399"/>
              </a:buClr>
              <a:buFont typeface="Times New Roman" panose="02020603050405020304" pitchFamily="18" charset="0"/>
              <a:buChar char="●"/>
              <a:defRPr sz="2800">
                <a:solidFill>
                  <a:srgbClr val="333399"/>
                </a:solidFill>
                <a:latin typeface="+mn-lt"/>
              </a:defRPr>
            </a:lvl2pPr>
            <a:lvl3pPr marL="987425" indent="-180975" algn="l" rtl="0" eaLnBrk="0" fontAlgn="base" hangingPunct="0">
              <a:lnSpc>
                <a:spcPct val="125000"/>
              </a:lnSpc>
              <a:spcBef>
                <a:spcPct val="25000"/>
              </a:spcBef>
              <a:spcAft>
                <a:spcPct val="0"/>
              </a:spcAft>
              <a:buClr>
                <a:schemeClr val="accent2"/>
              </a:buClr>
              <a:buFont typeface="Wingdings" panose="05000000000000000000" pitchFamily="2" charset="2"/>
              <a:buChar char="§"/>
              <a:defRPr sz="2400">
                <a:solidFill>
                  <a:srgbClr val="3366FF"/>
                </a:solidFill>
                <a:latin typeface="+mn-lt"/>
              </a:defRPr>
            </a:lvl3pPr>
            <a:lvl4pPr marL="1281113" indent="-179388"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20320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R="0" lvl="0" defTabSz="914400" latinLnBrk="0">
              <a:lnSpc>
                <a:spcPct val="125000"/>
              </a:lnSpc>
              <a:spcBef>
                <a:spcPct val="20000"/>
              </a:spcBef>
              <a:buClr>
                <a:srgbClr val="006600"/>
              </a:buClr>
              <a:buSzPct val="115000"/>
              <a:tabLst/>
              <a:defRPr/>
            </a:pPr>
            <a:r>
              <a:rPr lang="en-US" altLang="en-US" sz="3000">
                <a:solidFill>
                  <a:srgbClr val="002060"/>
                </a:solidFill>
              </a:rPr>
              <a:t>Các phương thức chính</a:t>
            </a:r>
            <a:endParaRPr lang="en-US" altLang="en-US" sz="2600">
              <a:solidFill>
                <a:srgbClr val="002060"/>
              </a:solidFill>
            </a:endParaRP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r>
              <a:rPr kumimoji="0" lang="en-US" altLang="en-US" sz="2800" b="0" i="0" u="none" strike="noStrike" kern="0" cap="none" spc="0" normalizeH="0" baseline="0" noProof="0">
                <a:ln>
                  <a:noFill/>
                </a:ln>
                <a:solidFill>
                  <a:srgbClr val="333399"/>
                </a:solidFill>
                <a:effectLst/>
                <a:uLnTx/>
                <a:uFillTx/>
                <a:latin typeface="Arial"/>
              </a:rPr>
              <a:t>put(Object key, Object value)</a:t>
            </a: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r>
              <a:rPr kumimoji="0" lang="en-US" altLang="en-US" sz="2800" b="0" i="0" u="none" strike="noStrike" kern="0" cap="none" spc="0" normalizeH="0" baseline="0" noProof="0">
                <a:ln>
                  <a:noFill/>
                </a:ln>
                <a:solidFill>
                  <a:srgbClr val="333399"/>
                </a:solidFill>
                <a:effectLst/>
                <a:uLnTx/>
                <a:uFillTx/>
                <a:latin typeface="Arial"/>
              </a:rPr>
              <a:t>get(Object key)</a:t>
            </a: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r>
              <a:rPr kumimoji="0" lang="en-US" altLang="en-US" sz="2800" b="0" i="0" u="none" strike="noStrike" kern="0" cap="none" spc="0" normalizeH="0" baseline="0" noProof="0">
                <a:ln>
                  <a:noFill/>
                </a:ln>
                <a:solidFill>
                  <a:srgbClr val="333399"/>
                </a:solidFill>
                <a:effectLst/>
                <a:uLnTx/>
                <a:uFillTx/>
                <a:latin typeface="Arial"/>
              </a:rPr>
              <a:t>remove(Object key)</a:t>
            </a: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r>
              <a:rPr kumimoji="0" lang="en-US" altLang="en-US" sz="2800" b="0" i="0" u="none" strike="noStrike" kern="0" cap="none" spc="0" normalizeH="0" baseline="0" noProof="0">
                <a:ln>
                  <a:noFill/>
                </a:ln>
                <a:solidFill>
                  <a:srgbClr val="333399"/>
                </a:solidFill>
                <a:effectLst/>
                <a:uLnTx/>
                <a:uFillTx/>
                <a:latin typeface="Arial"/>
              </a:rPr>
              <a:t>containsKey(Object key)</a:t>
            </a: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r>
              <a:rPr kumimoji="0" lang="en-US" altLang="en-US" sz="2800" b="0" i="0" u="none" strike="noStrike" kern="0" cap="none" spc="0" normalizeH="0" baseline="0" noProof="0">
                <a:ln>
                  <a:noFill/>
                </a:ln>
                <a:solidFill>
                  <a:srgbClr val="333399"/>
                </a:solidFill>
                <a:effectLst/>
                <a:uLnTx/>
                <a:uFillTx/>
                <a:latin typeface="Arial"/>
              </a:rPr>
              <a:t>containsValue(Object value)</a:t>
            </a: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r>
              <a:rPr kumimoji="0" lang="en-US" altLang="en-US" sz="2800" b="0" i="0" u="none" strike="noStrike" kern="0" cap="none" spc="0" normalizeH="0" baseline="0" noProof="0">
                <a:ln>
                  <a:noFill/>
                </a:ln>
                <a:solidFill>
                  <a:srgbClr val="333399"/>
                </a:solidFill>
                <a:effectLst/>
                <a:uLnTx/>
                <a:uFillTx/>
                <a:latin typeface="Arial"/>
              </a:rPr>
              <a:t>size()</a:t>
            </a: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r>
              <a:rPr kumimoji="0" lang="en-US" altLang="en-US" sz="2800" b="0" i="0" u="none" strike="noStrike" kern="0" cap="none" spc="0" normalizeH="0" baseline="0" noProof="0">
                <a:ln>
                  <a:noFill/>
                </a:ln>
                <a:solidFill>
                  <a:srgbClr val="333399"/>
                </a:solidFill>
                <a:effectLst/>
                <a:uLnTx/>
                <a:uFillTx/>
                <a:latin typeface="Arial"/>
              </a:rPr>
              <a:t>isEmpty</a:t>
            </a:r>
          </a:p>
          <a:p>
            <a:pPr marL="692150" marR="0" lvl="1" indent="-234950" algn="l" defTabSz="914400" rtl="0" eaLnBrk="0" fontAlgn="base" latinLnBrk="0" hangingPunct="0">
              <a:lnSpc>
                <a:spcPct val="125000"/>
              </a:lnSpc>
              <a:spcBef>
                <a:spcPct val="25000"/>
              </a:spcBef>
              <a:spcAft>
                <a:spcPct val="0"/>
              </a:spcAft>
              <a:buClr>
                <a:srgbClr val="333399"/>
              </a:buClr>
              <a:buSzTx/>
              <a:buFont typeface="Times New Roman" panose="02020603050405020304" pitchFamily="18" charset="0"/>
              <a:buChar char="●"/>
              <a:tabLst/>
              <a:defRPr/>
            </a:pPr>
            <a:endParaRPr kumimoji="0" lang="en-US" altLang="en-US" sz="2800" b="0" i="0" u="none" strike="noStrike" kern="0" cap="none" spc="0" normalizeH="0" baseline="0" noProof="0">
              <a:ln>
                <a:noFill/>
              </a:ln>
              <a:solidFill>
                <a:srgbClr val="333399"/>
              </a:solidFill>
              <a:effectLst/>
              <a:uLnTx/>
              <a:uFillTx/>
              <a:latin typeface="Arial"/>
            </a:endParaRP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xmlns="" id="{D13D60AB-7EF0-4806-9C93-24F8C9F955EB}"/>
                  </a:ext>
                </a:extLst>
              </p14:cNvPr>
              <p14:cNvContentPartPr/>
              <p14:nvPr/>
            </p14:nvContentPartPr>
            <p14:xfrm>
              <a:off x="981720" y="2165400"/>
              <a:ext cx="5527080" cy="3274560"/>
            </p14:xfrm>
          </p:contentPart>
        </mc:Choice>
        <mc:Fallback xmlns="">
          <p:pic>
            <p:nvPicPr>
              <p:cNvPr id="3" name="Ink 2">
                <a:extLst>
                  <a:ext uri="{FF2B5EF4-FFF2-40B4-BE49-F238E27FC236}">
                    <a16:creationId xmlns:a16="http://schemas.microsoft.com/office/drawing/2014/main" id="{D13D60AB-7EF0-4806-9C93-24F8C9F955EB}"/>
                  </a:ext>
                </a:extLst>
              </p:cNvPr>
              <p:cNvPicPr/>
              <p:nvPr/>
            </p:nvPicPr>
            <p:blipFill>
              <a:blip r:embed="rId4"/>
              <a:stretch>
                <a:fillRect/>
              </a:stretch>
            </p:blipFill>
            <p:spPr>
              <a:xfrm>
                <a:off x="972360" y="2156040"/>
                <a:ext cx="5545800" cy="3293280"/>
              </a:xfrm>
              <a:prstGeom prst="rect">
                <a:avLst/>
              </a:prstGeom>
            </p:spPr>
          </p:pic>
        </mc:Fallback>
      </mc:AlternateContent>
    </p:spTree>
    <p:extLst>
      <p:ext uri="{BB962C8B-B14F-4D97-AF65-F5344CB8AC3E}">
        <p14:creationId xmlns:p14="http://schemas.microsoft.com/office/powerpoint/2010/main" val="2592375081"/>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866207C-50C1-4D27-946C-8268D524453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F7CD562-7E5D-4814-AD80-91CDA075870A}"/>
              </a:ext>
            </a:extLst>
          </p:cNvPr>
          <p:cNvSpPr>
            <a:spLocks noGrp="1"/>
          </p:cNvSpPr>
          <p:nvPr>
            <p:ph type="sldNum" sz="quarter" idx="11"/>
          </p:nvPr>
        </p:nvSpPr>
        <p:spPr/>
        <p:txBody>
          <a:bodyPr/>
          <a:lstStyle/>
          <a:p>
            <a:pPr>
              <a:defRPr/>
            </a:pPr>
            <a:fld id="{812A3249-7FF3-4311-A461-F791DB37E44E}" type="slidenum">
              <a:rPr lang="en-US" altLang="en-US" smtClean="0"/>
              <a:pPr>
                <a:defRPr/>
              </a:pPr>
              <a:t>193</a:t>
            </a:fld>
            <a:endParaRPr lang="en-US" altLang="en-US"/>
          </a:p>
        </p:txBody>
      </p:sp>
      <p:sp>
        <p:nvSpPr>
          <p:cNvPr id="2" name="TextBox 1">
            <a:extLst>
              <a:ext uri="{FF2B5EF4-FFF2-40B4-BE49-F238E27FC236}">
                <a16:creationId xmlns:a16="http://schemas.microsoft.com/office/drawing/2014/main" xmlns="" id="{CD818997-5DD7-46D4-9851-B31DAB9F3260}"/>
              </a:ext>
            </a:extLst>
          </p:cNvPr>
          <p:cNvSpPr txBox="1"/>
          <p:nvPr/>
        </p:nvSpPr>
        <p:spPr>
          <a:xfrm>
            <a:off x="17748" y="131762"/>
            <a:ext cx="9126252" cy="65248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r>
              <a:rPr lang="en-CA" sz="2200" b="1">
                <a:solidFill>
                  <a:srgbClr val="7F0055"/>
                </a:solidFill>
                <a:latin typeface="Consolas" panose="020B0609020204030204" pitchFamily="49" charset="0"/>
              </a:rPr>
              <a:t>public</a:t>
            </a:r>
            <a:r>
              <a:rPr lang="en-CA" sz="2200" b="1">
                <a:solidFill>
                  <a:srgbClr val="000000"/>
                </a:solidFill>
                <a:latin typeface="Consolas" panose="020B0609020204030204" pitchFamily="49" charset="0"/>
              </a:rPr>
              <a:t> </a:t>
            </a:r>
            <a:r>
              <a:rPr lang="en-CA" sz="2200" b="1">
                <a:solidFill>
                  <a:srgbClr val="7F0055"/>
                </a:solidFill>
                <a:latin typeface="Consolas" panose="020B0609020204030204" pitchFamily="49" charset="0"/>
              </a:rPr>
              <a:t>static</a:t>
            </a:r>
            <a:r>
              <a:rPr lang="en-CA" sz="2200" b="1">
                <a:solidFill>
                  <a:srgbClr val="000000"/>
                </a:solidFill>
                <a:latin typeface="Consolas" panose="020B0609020204030204" pitchFamily="49" charset="0"/>
              </a:rPr>
              <a:t> </a:t>
            </a:r>
            <a:r>
              <a:rPr lang="en-CA" sz="2200" b="1">
                <a:solidFill>
                  <a:srgbClr val="7F0055"/>
                </a:solidFill>
                <a:latin typeface="Consolas" panose="020B0609020204030204" pitchFamily="49" charset="0"/>
              </a:rPr>
              <a:t>void</a:t>
            </a:r>
            <a:r>
              <a:rPr lang="en-CA" sz="2200" b="1">
                <a:solidFill>
                  <a:srgbClr val="000000"/>
                </a:solidFill>
                <a:latin typeface="Consolas" panose="020B0609020204030204" pitchFamily="49" charset="0"/>
              </a:rPr>
              <a:t> main(String[] </a:t>
            </a:r>
            <a:r>
              <a:rPr lang="en-CA" sz="2200" b="1">
                <a:solidFill>
                  <a:srgbClr val="6A3E3E"/>
                </a:solidFill>
                <a:latin typeface="Consolas" panose="020B0609020204030204" pitchFamily="49" charset="0"/>
              </a:rPr>
              <a:t>args</a:t>
            </a:r>
            <a:r>
              <a:rPr lang="en-CA" sz="2200" b="1">
                <a:solidFill>
                  <a:srgbClr val="000000"/>
                </a:solidFill>
                <a:latin typeface="Consolas" panose="020B0609020204030204" pitchFamily="49" charset="0"/>
              </a:rPr>
              <a:t>) {</a:t>
            </a:r>
          </a:p>
          <a:p>
            <a:pPr algn="l"/>
            <a:r>
              <a:rPr lang="en-GB" sz="2200">
                <a:solidFill>
                  <a:srgbClr val="000000"/>
                </a:solidFill>
                <a:latin typeface="Consolas" panose="020B0609020204030204" pitchFamily="49" charset="0"/>
              </a:rPr>
              <a:t>HashMap&lt;Integer,String&gt; </a:t>
            </a:r>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a:t>
            </a:r>
            <a:r>
              <a:rPr lang="en-GB" sz="2200" b="1">
                <a:solidFill>
                  <a:srgbClr val="7F0055"/>
                </a:solidFill>
                <a:latin typeface="Consolas" panose="020B0609020204030204" pitchFamily="49" charset="0"/>
              </a:rPr>
              <a:t>new</a:t>
            </a:r>
            <a:r>
              <a:rPr lang="en-GB" sz="2200" b="1">
                <a:solidFill>
                  <a:srgbClr val="000000"/>
                </a:solidFill>
                <a:latin typeface="Consolas" panose="020B0609020204030204" pitchFamily="49" charset="0"/>
              </a:rPr>
              <a:t> HashMap&lt;Integer, String&gt;();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.put(1,</a:t>
            </a:r>
            <a:r>
              <a:rPr lang="en-GB" sz="2200">
                <a:solidFill>
                  <a:srgbClr val="2A00FF"/>
                </a:solidFill>
                <a:latin typeface="Consolas" panose="020B0609020204030204" pitchFamily="49" charset="0"/>
              </a:rPr>
              <a:t>“Trần Văn An"</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.put(2,</a:t>
            </a:r>
            <a:r>
              <a:rPr lang="en-GB" sz="2200">
                <a:solidFill>
                  <a:srgbClr val="2A00FF"/>
                </a:solidFill>
                <a:latin typeface="Consolas" panose="020B0609020204030204" pitchFamily="49" charset="0"/>
              </a:rPr>
              <a:t>“Nguyễn Thanh Bình"</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.put(3,</a:t>
            </a:r>
            <a:r>
              <a:rPr lang="en-GB" sz="2200">
                <a:solidFill>
                  <a:srgbClr val="2A00FF"/>
                </a:solidFill>
                <a:latin typeface="Consolas" panose="020B0609020204030204" pitchFamily="49" charset="0"/>
              </a:rPr>
              <a:t>“Nguyễn Thị Mỹ Hạnh"</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.put(4,</a:t>
            </a:r>
            <a:r>
              <a:rPr lang="en-GB" sz="2200">
                <a:solidFill>
                  <a:srgbClr val="2A00FF"/>
                </a:solidFill>
                <a:latin typeface="Consolas" panose="020B0609020204030204" pitchFamily="49" charset="0"/>
              </a:rPr>
              <a:t>“Phạm Hồng Phúc"</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.put(5,</a:t>
            </a:r>
            <a:r>
              <a:rPr lang="en-GB" sz="2200">
                <a:solidFill>
                  <a:srgbClr val="2A00FF"/>
                </a:solidFill>
                <a:latin typeface="Consolas" panose="020B0609020204030204" pitchFamily="49" charset="0"/>
              </a:rPr>
              <a:t>“Lưu Thiên Hương"</a:t>
            </a:r>
            <a:r>
              <a:rPr lang="en-GB" sz="2200">
                <a:solidFill>
                  <a:srgbClr val="000000"/>
                </a:solidFill>
                <a:latin typeface="Consolas" panose="020B0609020204030204" pitchFamily="49" charset="0"/>
              </a:rPr>
              <a:t>);</a:t>
            </a:r>
          </a:p>
          <a:p>
            <a:pPr algn="l"/>
            <a:endParaRPr lang="en-GB" sz="2200">
              <a:solidFill>
                <a:srgbClr val="000000"/>
              </a:solidFill>
              <a:latin typeface="Consolas" panose="020B0609020204030204" pitchFamily="49" charset="0"/>
            </a:endParaRPr>
          </a:p>
          <a:p>
            <a:r>
              <a:rPr lang="en-CA" sz="2200">
                <a:solidFill>
                  <a:srgbClr val="000000"/>
                </a:solidFill>
                <a:latin typeface="Consolas" panose="020B0609020204030204" pitchFamily="49" charset="0"/>
              </a:rPr>
              <a:t>String t</a:t>
            </a:r>
            <a:r>
              <a:rPr lang="en-CA" sz="2200">
                <a:solidFill>
                  <a:srgbClr val="6A3E3E"/>
                </a:solidFill>
                <a:latin typeface="Consolas" panose="020B0609020204030204" pitchFamily="49" charset="0"/>
              </a:rPr>
              <a:t>en</a:t>
            </a:r>
            <a:r>
              <a:rPr lang="en-CA" sz="2200">
                <a:solidFill>
                  <a:srgbClr val="000000"/>
                </a:solidFill>
                <a:latin typeface="Consolas" panose="020B0609020204030204" pitchFamily="49" charset="0"/>
              </a:rPr>
              <a:t>=</a:t>
            </a:r>
            <a:r>
              <a:rPr lang="en-CA" sz="2200">
                <a:solidFill>
                  <a:srgbClr val="6A3E3E"/>
                </a:solidFill>
                <a:latin typeface="Consolas" panose="020B0609020204030204" pitchFamily="49" charset="0"/>
              </a:rPr>
              <a:t>map</a:t>
            </a:r>
            <a:r>
              <a:rPr lang="en-CA" sz="2200">
                <a:solidFill>
                  <a:srgbClr val="000000"/>
                </a:solidFill>
                <a:latin typeface="Consolas" panose="020B0609020204030204" pitchFamily="49" charset="0"/>
              </a:rPr>
              <a:t>.get(1);</a:t>
            </a:r>
          </a:p>
          <a:p>
            <a:pPr algn="l"/>
            <a:r>
              <a:rPr lang="en-GB" sz="2200" b="1">
                <a:solidFill>
                  <a:srgbClr val="3F7F5F"/>
                </a:solidFill>
                <a:latin typeface="Consolas" panose="020B0609020204030204" pitchFamily="49" charset="0"/>
              </a:rPr>
              <a:t>if(map.containsKey(6)==false)</a:t>
            </a:r>
          </a:p>
          <a:p>
            <a:pPr algn="l"/>
            <a:r>
              <a:rPr lang="en-GB" sz="2200">
                <a:solidFill>
                  <a:srgbClr val="3F7F5F"/>
                </a:solidFill>
                <a:latin typeface="Consolas" panose="020B0609020204030204" pitchFamily="49" charset="0"/>
              </a:rPr>
              <a:t>	</a:t>
            </a:r>
            <a:r>
              <a:rPr lang="en-GB" sz="2200" b="1">
                <a:solidFill>
                  <a:srgbClr val="7F0055"/>
                </a:solidFill>
                <a:latin typeface="Consolas" panose="020B0609020204030204" pitchFamily="49" charset="0"/>
              </a:rPr>
              <a:t>map</a:t>
            </a:r>
            <a:r>
              <a:rPr lang="en-GB" sz="2200">
                <a:solidFill>
                  <a:srgbClr val="3F7F5F"/>
                </a:solidFill>
                <a:latin typeface="Consolas" panose="020B0609020204030204" pitchFamily="49" charset="0"/>
              </a:rPr>
              <a:t>.put(6, </a:t>
            </a:r>
            <a:r>
              <a:rPr lang="en-GB" sz="2200" b="1" i="1">
                <a:solidFill>
                  <a:srgbClr val="2A00FF"/>
                </a:solidFill>
                <a:latin typeface="Consolas" panose="020B0609020204030204" pitchFamily="49" charset="0"/>
              </a:rPr>
              <a:t>“TicTacToe”</a:t>
            </a:r>
            <a:r>
              <a:rPr lang="en-GB" sz="2200">
                <a:solidFill>
                  <a:srgbClr val="3F7F5F"/>
                </a:solidFill>
                <a:latin typeface="Consolas" panose="020B0609020204030204" pitchFamily="49" charset="0"/>
              </a:rPr>
              <a:t>);</a:t>
            </a:r>
          </a:p>
          <a:p>
            <a:pPr algn="l"/>
            <a:r>
              <a:rPr lang="en-GB" sz="2200">
                <a:solidFill>
                  <a:srgbClr val="3F7F5F"/>
                </a:solidFill>
                <a:latin typeface="Consolas" panose="020B0609020204030204" pitchFamily="49" charset="0"/>
              </a:rPr>
              <a:t>//</a:t>
            </a:r>
            <a:r>
              <a:rPr lang="en-GB" sz="2200" u="sng">
                <a:solidFill>
                  <a:srgbClr val="3F7F5F"/>
                </a:solidFill>
                <a:latin typeface="Consolas" panose="020B0609020204030204" pitchFamily="49" charset="0"/>
              </a:rPr>
              <a:t>Lấy toàn bộ tên ra thông qua tên: values</a:t>
            </a:r>
          </a:p>
          <a:p>
            <a:pPr algn="l"/>
            <a:r>
              <a:rPr lang="en-CA" sz="2200" b="1">
                <a:solidFill>
                  <a:srgbClr val="7F0055"/>
                </a:solidFill>
                <a:latin typeface="Consolas" panose="020B0609020204030204" pitchFamily="49" charset="0"/>
              </a:rPr>
              <a:t>Collection&lt;String&gt;</a:t>
            </a:r>
            <a:r>
              <a:rPr lang="en-CA" sz="2200">
                <a:solidFill>
                  <a:srgbClr val="000000"/>
                </a:solidFill>
                <a:latin typeface="Consolas" panose="020B0609020204030204" pitchFamily="49" charset="0"/>
              </a:rPr>
              <a:t> </a:t>
            </a:r>
            <a:r>
              <a:rPr lang="en-CA" sz="2200">
                <a:solidFill>
                  <a:srgbClr val="6A3E3E"/>
                </a:solidFill>
                <a:latin typeface="Consolas" panose="020B0609020204030204" pitchFamily="49" charset="0"/>
              </a:rPr>
              <a:t>dsTen</a:t>
            </a:r>
            <a:r>
              <a:rPr lang="en-CA" sz="2200">
                <a:solidFill>
                  <a:srgbClr val="000000"/>
                </a:solidFill>
                <a:latin typeface="Consolas" panose="020B0609020204030204" pitchFamily="49" charset="0"/>
              </a:rPr>
              <a:t>=</a:t>
            </a:r>
            <a:r>
              <a:rPr lang="en-CA" sz="2200">
                <a:solidFill>
                  <a:srgbClr val="6A3E3E"/>
                </a:solidFill>
                <a:latin typeface="Consolas" panose="020B0609020204030204" pitchFamily="49" charset="0"/>
              </a:rPr>
              <a:t>map</a:t>
            </a:r>
            <a:r>
              <a:rPr lang="en-CA" sz="2200">
                <a:solidFill>
                  <a:srgbClr val="000000"/>
                </a:solidFill>
                <a:latin typeface="Consolas" panose="020B0609020204030204" pitchFamily="49" charset="0"/>
              </a:rPr>
              <a:t>.values();</a:t>
            </a:r>
          </a:p>
          <a:p>
            <a:pPr algn="l"/>
            <a:r>
              <a:rPr lang="en-GB" sz="2200">
                <a:solidFill>
                  <a:srgbClr val="3F7F5F"/>
                </a:solidFill>
                <a:latin typeface="Consolas" panose="020B0609020204030204" pitchFamily="49" charset="0"/>
              </a:rPr>
              <a:t>//</a:t>
            </a:r>
            <a:r>
              <a:rPr lang="en-GB" sz="2200" u="sng">
                <a:solidFill>
                  <a:srgbClr val="3F7F5F"/>
                </a:solidFill>
                <a:latin typeface="Consolas" panose="020B0609020204030204" pitchFamily="49" charset="0"/>
              </a:rPr>
              <a:t>xuất ra màn hình</a:t>
            </a:r>
          </a:p>
          <a:p>
            <a:pPr algn="l"/>
            <a:r>
              <a:rPr lang="en-GB" sz="2200" b="1">
                <a:solidFill>
                  <a:srgbClr val="7F0055"/>
                </a:solidFill>
                <a:latin typeface="Consolas" panose="020B0609020204030204" pitchFamily="49" charset="0"/>
              </a:rPr>
              <a:t>for</a:t>
            </a:r>
            <a:r>
              <a:rPr lang="en-GB" sz="2200" b="1">
                <a:solidFill>
                  <a:srgbClr val="000000"/>
                </a:solidFill>
                <a:latin typeface="Consolas" panose="020B0609020204030204" pitchFamily="49" charset="0"/>
              </a:rPr>
              <a:t> (String </a:t>
            </a:r>
            <a:r>
              <a:rPr lang="en-GB" sz="2200" b="1">
                <a:solidFill>
                  <a:srgbClr val="6A3E3E"/>
                </a:solidFill>
                <a:latin typeface="Consolas" panose="020B0609020204030204" pitchFamily="49" charset="0"/>
              </a:rPr>
              <a:t>ten</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dsTen</a:t>
            </a:r>
            <a:r>
              <a:rPr lang="en-GB" sz="2200" b="1">
                <a:solidFill>
                  <a:srgbClr val="000000"/>
                </a:solidFill>
                <a:latin typeface="Consolas" panose="020B0609020204030204" pitchFamily="49" charset="0"/>
              </a:rPr>
              <a:t>) {</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6A3E3E"/>
                </a:solidFill>
                <a:latin typeface="Consolas" panose="020B0609020204030204" pitchFamily="49" charset="0"/>
              </a:rPr>
              <a:t>ten</a:t>
            </a:r>
            <a:r>
              <a:rPr lang="en-GB" sz="2200" b="1" i="1">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a:t>
            </a:r>
            <a:endParaRPr lang="en-GB" sz="2200"/>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xmlns="" id="{3D771253-F66A-4F18-AA91-CD0BC332DA1E}"/>
                  </a:ext>
                </a:extLst>
              </p14:cNvPr>
              <p14:cNvContentPartPr/>
              <p14:nvPr/>
            </p14:nvContentPartPr>
            <p14:xfrm>
              <a:off x="117360" y="853560"/>
              <a:ext cx="5772600" cy="5013000"/>
            </p14:xfrm>
          </p:contentPart>
        </mc:Choice>
        <mc:Fallback xmlns="">
          <p:pic>
            <p:nvPicPr>
              <p:cNvPr id="3" name="Ink 2">
                <a:extLst>
                  <a:ext uri="{FF2B5EF4-FFF2-40B4-BE49-F238E27FC236}">
                    <a16:creationId xmlns:a16="http://schemas.microsoft.com/office/drawing/2014/main" id="{3D771253-F66A-4F18-AA91-CD0BC332DA1E}"/>
                  </a:ext>
                </a:extLst>
              </p:cNvPr>
              <p:cNvPicPr/>
              <p:nvPr/>
            </p:nvPicPr>
            <p:blipFill>
              <a:blip r:embed="rId4"/>
              <a:stretch>
                <a:fillRect/>
              </a:stretch>
            </p:blipFill>
            <p:spPr>
              <a:xfrm>
                <a:off x="108000" y="844200"/>
                <a:ext cx="5791320" cy="5031720"/>
              </a:xfrm>
              <a:prstGeom prst="rect">
                <a:avLst/>
              </a:prstGeom>
            </p:spPr>
          </p:pic>
        </mc:Fallback>
      </mc:AlternateContent>
    </p:spTree>
    <p:extLst>
      <p:ext uri="{BB962C8B-B14F-4D97-AF65-F5344CB8AC3E}">
        <p14:creationId xmlns:p14="http://schemas.microsoft.com/office/powerpoint/2010/main" val="28300220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866207C-50C1-4D27-946C-8268D524453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F7CD562-7E5D-4814-AD80-91CDA075870A}"/>
              </a:ext>
            </a:extLst>
          </p:cNvPr>
          <p:cNvSpPr>
            <a:spLocks noGrp="1"/>
          </p:cNvSpPr>
          <p:nvPr>
            <p:ph type="sldNum" sz="quarter" idx="11"/>
          </p:nvPr>
        </p:nvSpPr>
        <p:spPr/>
        <p:txBody>
          <a:bodyPr/>
          <a:lstStyle/>
          <a:p>
            <a:pPr>
              <a:defRPr/>
            </a:pPr>
            <a:fld id="{812A3249-7FF3-4311-A461-F791DB37E44E}" type="slidenum">
              <a:rPr lang="en-US" altLang="en-US" smtClean="0"/>
              <a:pPr>
                <a:defRPr/>
              </a:pPr>
              <a:t>194</a:t>
            </a:fld>
            <a:endParaRPr lang="en-US" altLang="en-US"/>
          </a:p>
        </p:txBody>
      </p:sp>
      <p:sp>
        <p:nvSpPr>
          <p:cNvPr id="2" name="TextBox 1">
            <a:extLst>
              <a:ext uri="{FF2B5EF4-FFF2-40B4-BE49-F238E27FC236}">
                <a16:creationId xmlns:a16="http://schemas.microsoft.com/office/drawing/2014/main" xmlns="" id="{CD818997-5DD7-46D4-9851-B31DAB9F3260}"/>
              </a:ext>
            </a:extLst>
          </p:cNvPr>
          <p:cNvSpPr txBox="1"/>
          <p:nvPr/>
        </p:nvSpPr>
        <p:spPr>
          <a:xfrm>
            <a:off x="17748" y="55562"/>
            <a:ext cx="9126252" cy="686341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l"/>
            <a:r>
              <a:rPr lang="en-CA" sz="2200" b="1">
                <a:solidFill>
                  <a:srgbClr val="7F0055"/>
                </a:solidFill>
                <a:latin typeface="Consolas" panose="020B0609020204030204" pitchFamily="49" charset="0"/>
              </a:rPr>
              <a:t>public</a:t>
            </a:r>
            <a:r>
              <a:rPr lang="en-CA" sz="2200" b="1">
                <a:solidFill>
                  <a:srgbClr val="000000"/>
                </a:solidFill>
                <a:latin typeface="Consolas" panose="020B0609020204030204" pitchFamily="49" charset="0"/>
              </a:rPr>
              <a:t> </a:t>
            </a:r>
            <a:r>
              <a:rPr lang="en-CA" sz="2200" b="1">
                <a:solidFill>
                  <a:srgbClr val="7F0055"/>
                </a:solidFill>
                <a:latin typeface="Consolas" panose="020B0609020204030204" pitchFamily="49" charset="0"/>
              </a:rPr>
              <a:t>static</a:t>
            </a:r>
            <a:r>
              <a:rPr lang="en-CA" sz="2200" b="1">
                <a:solidFill>
                  <a:srgbClr val="000000"/>
                </a:solidFill>
                <a:latin typeface="Consolas" panose="020B0609020204030204" pitchFamily="49" charset="0"/>
              </a:rPr>
              <a:t> </a:t>
            </a:r>
            <a:r>
              <a:rPr lang="en-CA" sz="2200" b="1">
                <a:solidFill>
                  <a:srgbClr val="7F0055"/>
                </a:solidFill>
                <a:latin typeface="Consolas" panose="020B0609020204030204" pitchFamily="49" charset="0"/>
              </a:rPr>
              <a:t>void</a:t>
            </a:r>
            <a:r>
              <a:rPr lang="en-CA" sz="2200" b="1">
                <a:solidFill>
                  <a:srgbClr val="000000"/>
                </a:solidFill>
                <a:latin typeface="Consolas" panose="020B0609020204030204" pitchFamily="49" charset="0"/>
              </a:rPr>
              <a:t> main(String[] </a:t>
            </a:r>
            <a:r>
              <a:rPr lang="en-CA" sz="2200" b="1">
                <a:solidFill>
                  <a:srgbClr val="6A3E3E"/>
                </a:solidFill>
                <a:latin typeface="Consolas" panose="020B0609020204030204" pitchFamily="49" charset="0"/>
              </a:rPr>
              <a:t>args</a:t>
            </a:r>
            <a:r>
              <a:rPr lang="en-CA" sz="2200" b="1">
                <a:solidFill>
                  <a:srgbClr val="000000"/>
                </a:solidFill>
                <a:latin typeface="Consolas" panose="020B0609020204030204" pitchFamily="49" charset="0"/>
              </a:rPr>
              <a:t>) {</a:t>
            </a:r>
          </a:p>
          <a:p>
            <a:pPr algn="l"/>
            <a:r>
              <a:rPr lang="en-GB" sz="2200">
                <a:solidFill>
                  <a:srgbClr val="000000"/>
                </a:solidFill>
                <a:latin typeface="Consolas" panose="020B0609020204030204" pitchFamily="49" charset="0"/>
              </a:rPr>
              <a:t>HashMap&lt;Integer,String&gt; </a:t>
            </a:r>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a:t>
            </a:r>
            <a:r>
              <a:rPr lang="en-GB" sz="2200" b="1">
                <a:solidFill>
                  <a:srgbClr val="7F0055"/>
                </a:solidFill>
                <a:latin typeface="Consolas" panose="020B0609020204030204" pitchFamily="49" charset="0"/>
              </a:rPr>
              <a:t>new</a:t>
            </a:r>
            <a:r>
              <a:rPr lang="en-GB" sz="2200" b="1">
                <a:solidFill>
                  <a:srgbClr val="000000"/>
                </a:solidFill>
                <a:latin typeface="Consolas" panose="020B0609020204030204" pitchFamily="49" charset="0"/>
              </a:rPr>
              <a:t> HashMap&lt;Integer, String&gt;();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.put(1,</a:t>
            </a:r>
            <a:r>
              <a:rPr lang="en-GB" sz="2200">
                <a:solidFill>
                  <a:srgbClr val="2A00FF"/>
                </a:solidFill>
                <a:latin typeface="Consolas" panose="020B0609020204030204" pitchFamily="49" charset="0"/>
              </a:rPr>
              <a:t>"An"</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.put(2,</a:t>
            </a:r>
            <a:r>
              <a:rPr lang="en-GB" sz="2200">
                <a:solidFill>
                  <a:srgbClr val="2A00FF"/>
                </a:solidFill>
                <a:latin typeface="Consolas" panose="020B0609020204030204" pitchFamily="49" charset="0"/>
              </a:rPr>
              <a:t>"Bình"</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.put(3,</a:t>
            </a:r>
            <a:r>
              <a:rPr lang="en-GB" sz="2200">
                <a:solidFill>
                  <a:srgbClr val="2A00FF"/>
                </a:solidFill>
                <a:latin typeface="Consolas" panose="020B0609020204030204" pitchFamily="49" charset="0"/>
              </a:rPr>
              <a:t>"Hạnh"</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.put(4,</a:t>
            </a:r>
            <a:r>
              <a:rPr lang="en-GB" sz="2200">
                <a:solidFill>
                  <a:srgbClr val="2A00FF"/>
                </a:solidFill>
                <a:latin typeface="Consolas" panose="020B0609020204030204" pitchFamily="49" charset="0"/>
              </a:rPr>
              <a:t>"Phúc"</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.put(5,</a:t>
            </a:r>
            <a:r>
              <a:rPr lang="en-GB" sz="2200">
                <a:solidFill>
                  <a:srgbClr val="2A00FF"/>
                </a:solidFill>
                <a:latin typeface="Consolas" panose="020B0609020204030204" pitchFamily="49" charset="0"/>
              </a:rPr>
              <a:t>"Giải"</a:t>
            </a:r>
            <a:r>
              <a:rPr lang="en-GB" sz="2200">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.put(6,</a:t>
            </a:r>
            <a:r>
              <a:rPr lang="en-GB" sz="2200">
                <a:solidFill>
                  <a:srgbClr val="2A00FF"/>
                </a:solidFill>
                <a:latin typeface="Consolas" panose="020B0609020204030204" pitchFamily="49" charset="0"/>
              </a:rPr>
              <a:t>"Thoát"</a:t>
            </a:r>
            <a:r>
              <a:rPr lang="en-GB" sz="2200">
                <a:solidFill>
                  <a:srgbClr val="000000"/>
                </a:solidFill>
                <a:latin typeface="Consolas" panose="020B0609020204030204" pitchFamily="49" charset="0"/>
              </a:rPr>
              <a:t>);</a:t>
            </a:r>
          </a:p>
          <a:p>
            <a:pPr algn="l"/>
            <a:r>
              <a:rPr lang="en-GB" sz="2200">
                <a:solidFill>
                  <a:srgbClr val="3F7F5F"/>
                </a:solidFill>
                <a:latin typeface="Consolas" panose="020B0609020204030204" pitchFamily="49" charset="0"/>
              </a:rPr>
              <a:t>//</a:t>
            </a:r>
            <a:r>
              <a:rPr lang="en-GB" sz="2200" u="sng">
                <a:solidFill>
                  <a:srgbClr val="3F7F5F"/>
                </a:solidFill>
                <a:latin typeface="Consolas" panose="020B0609020204030204" pitchFamily="49" charset="0"/>
              </a:rPr>
              <a:t>Lấy toàn bộ tên ra thông qua tên: values</a:t>
            </a:r>
          </a:p>
          <a:p>
            <a:pPr algn="l"/>
            <a:r>
              <a:rPr lang="en-CA" sz="2200">
                <a:solidFill>
                  <a:srgbClr val="000000"/>
                </a:solidFill>
                <a:latin typeface="Consolas" panose="020B0609020204030204" pitchFamily="49" charset="0"/>
              </a:rPr>
              <a:t>Collection&lt;String&gt; </a:t>
            </a:r>
            <a:r>
              <a:rPr lang="en-CA" sz="2200">
                <a:solidFill>
                  <a:srgbClr val="6A3E3E"/>
                </a:solidFill>
                <a:latin typeface="Consolas" panose="020B0609020204030204" pitchFamily="49" charset="0"/>
              </a:rPr>
              <a:t>dsTen</a:t>
            </a:r>
            <a:r>
              <a:rPr lang="en-CA" sz="2200">
                <a:solidFill>
                  <a:srgbClr val="000000"/>
                </a:solidFill>
                <a:latin typeface="Consolas" panose="020B0609020204030204" pitchFamily="49" charset="0"/>
              </a:rPr>
              <a:t>=</a:t>
            </a:r>
            <a:r>
              <a:rPr lang="en-CA" sz="2200">
                <a:solidFill>
                  <a:srgbClr val="6A3E3E"/>
                </a:solidFill>
                <a:latin typeface="Consolas" panose="020B0609020204030204" pitchFamily="49" charset="0"/>
              </a:rPr>
              <a:t>map</a:t>
            </a:r>
            <a:r>
              <a:rPr lang="en-CA" sz="2200">
                <a:solidFill>
                  <a:srgbClr val="000000"/>
                </a:solidFill>
                <a:latin typeface="Consolas" panose="020B0609020204030204" pitchFamily="49" charset="0"/>
              </a:rPr>
              <a:t>.values();</a:t>
            </a:r>
          </a:p>
          <a:p>
            <a:pPr algn="l"/>
            <a:r>
              <a:rPr lang="en-GB" sz="2200">
                <a:solidFill>
                  <a:srgbClr val="3F7F5F"/>
                </a:solidFill>
                <a:latin typeface="Consolas" panose="020B0609020204030204" pitchFamily="49" charset="0"/>
              </a:rPr>
              <a:t>//</a:t>
            </a:r>
            <a:r>
              <a:rPr lang="en-GB" sz="2200" u="sng">
                <a:solidFill>
                  <a:srgbClr val="3F7F5F"/>
                </a:solidFill>
                <a:latin typeface="Consolas" panose="020B0609020204030204" pitchFamily="49" charset="0"/>
              </a:rPr>
              <a:t>xuất ra màn hình</a:t>
            </a:r>
          </a:p>
          <a:p>
            <a:pPr algn="l"/>
            <a:r>
              <a:rPr lang="en-GB" sz="2200" b="1">
                <a:solidFill>
                  <a:srgbClr val="7F0055"/>
                </a:solidFill>
                <a:latin typeface="Consolas" panose="020B0609020204030204" pitchFamily="49" charset="0"/>
              </a:rPr>
              <a:t>for</a:t>
            </a:r>
            <a:r>
              <a:rPr lang="en-GB" sz="2200" b="1">
                <a:solidFill>
                  <a:srgbClr val="000000"/>
                </a:solidFill>
                <a:latin typeface="Consolas" panose="020B0609020204030204" pitchFamily="49" charset="0"/>
              </a:rPr>
              <a:t> (String </a:t>
            </a:r>
            <a:r>
              <a:rPr lang="en-GB" sz="2200" b="1">
                <a:solidFill>
                  <a:srgbClr val="6A3E3E"/>
                </a:solidFill>
                <a:latin typeface="Consolas" panose="020B0609020204030204" pitchFamily="49" charset="0"/>
              </a:rPr>
              <a:t>ten</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dsTen</a:t>
            </a:r>
            <a:r>
              <a:rPr lang="en-GB" sz="2200" b="1">
                <a:solidFill>
                  <a:srgbClr val="000000"/>
                </a:solidFill>
                <a:latin typeface="Consolas" panose="020B0609020204030204" pitchFamily="49" charset="0"/>
              </a:rPr>
              <a:t>) {</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6A3E3E"/>
                </a:solidFill>
                <a:latin typeface="Consolas" panose="020B0609020204030204" pitchFamily="49" charset="0"/>
              </a:rPr>
              <a:t>ten</a:t>
            </a:r>
            <a:r>
              <a:rPr lang="en-GB" sz="2200" b="1" i="1">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a:t>
            </a:r>
          </a:p>
          <a:p>
            <a:pPr algn="l"/>
            <a:r>
              <a:rPr lang="en-GB" sz="2200">
                <a:solidFill>
                  <a:srgbClr val="3F7F5F"/>
                </a:solidFill>
                <a:latin typeface="Consolas" panose="020B0609020204030204" pitchFamily="49" charset="0"/>
              </a:rPr>
              <a:t>//</a:t>
            </a:r>
            <a:r>
              <a:rPr lang="en-GB" sz="2200" u="sng">
                <a:solidFill>
                  <a:srgbClr val="3F7F5F"/>
                </a:solidFill>
                <a:latin typeface="Consolas" panose="020B0609020204030204" pitchFamily="49" charset="0"/>
              </a:rPr>
              <a:t>Lấy toàn bộ tên thông qua mã: key</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2A00FF"/>
                </a:solidFill>
                <a:latin typeface="Consolas" panose="020B0609020204030204" pitchFamily="49" charset="0"/>
              </a:rPr>
              <a:t>"Danh sách mã: "</a:t>
            </a:r>
            <a:r>
              <a:rPr lang="en-GB" sz="2200" b="1" i="1">
                <a:solidFill>
                  <a:srgbClr val="000000"/>
                </a:solidFill>
                <a:latin typeface="Consolas" panose="020B0609020204030204" pitchFamily="49" charset="0"/>
              </a:rPr>
              <a:t>);</a:t>
            </a:r>
          </a:p>
          <a:p>
            <a:pPr algn="l"/>
            <a:r>
              <a:rPr lang="da-DK" sz="2200">
                <a:solidFill>
                  <a:srgbClr val="000000"/>
                </a:solidFill>
                <a:latin typeface="Consolas" panose="020B0609020204030204" pitchFamily="49" charset="0"/>
              </a:rPr>
              <a:t>Set&lt;Integer&gt;</a:t>
            </a:r>
            <a:r>
              <a:rPr lang="da-DK" sz="2200">
                <a:solidFill>
                  <a:srgbClr val="6A3E3E"/>
                </a:solidFill>
                <a:latin typeface="Consolas" panose="020B0609020204030204" pitchFamily="49" charset="0"/>
              </a:rPr>
              <a:t>dsMa</a:t>
            </a:r>
            <a:r>
              <a:rPr lang="da-DK" sz="2200">
                <a:solidFill>
                  <a:srgbClr val="000000"/>
                </a:solidFill>
                <a:latin typeface="Consolas" panose="020B0609020204030204" pitchFamily="49" charset="0"/>
              </a:rPr>
              <a:t>=</a:t>
            </a:r>
            <a:r>
              <a:rPr lang="da-DK" sz="2200">
                <a:solidFill>
                  <a:srgbClr val="6A3E3E"/>
                </a:solidFill>
                <a:latin typeface="Consolas" panose="020B0609020204030204" pitchFamily="49" charset="0"/>
              </a:rPr>
              <a:t>map</a:t>
            </a:r>
            <a:r>
              <a:rPr lang="da-DK" sz="2200">
                <a:solidFill>
                  <a:srgbClr val="000000"/>
                </a:solidFill>
                <a:latin typeface="Consolas" panose="020B0609020204030204" pitchFamily="49" charset="0"/>
              </a:rPr>
              <a:t>.keySet();</a:t>
            </a:r>
          </a:p>
          <a:p>
            <a:pPr algn="l"/>
            <a:r>
              <a:rPr lang="en-GB" sz="2200" b="1">
                <a:solidFill>
                  <a:srgbClr val="7F0055"/>
                </a:solidFill>
                <a:latin typeface="Consolas" panose="020B0609020204030204" pitchFamily="49" charset="0"/>
              </a:rPr>
              <a:t>for</a:t>
            </a:r>
            <a:r>
              <a:rPr lang="en-GB" sz="2200" b="1">
                <a:solidFill>
                  <a:srgbClr val="000000"/>
                </a:solidFill>
                <a:latin typeface="Consolas" panose="020B0609020204030204" pitchFamily="49" charset="0"/>
              </a:rPr>
              <a:t> (</a:t>
            </a:r>
            <a:r>
              <a:rPr lang="en-GB" sz="2200" b="1">
                <a:solidFill>
                  <a:srgbClr val="7F0055"/>
                </a:solidFill>
                <a:latin typeface="Consolas" panose="020B0609020204030204" pitchFamily="49" charset="0"/>
              </a:rPr>
              <a:t>int</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ma</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dsMa</a:t>
            </a:r>
            <a:r>
              <a:rPr lang="en-GB" sz="2200" b="1">
                <a:solidFill>
                  <a:srgbClr val="000000"/>
                </a:solidFill>
                <a:latin typeface="Consolas" panose="020B0609020204030204" pitchFamily="49" charset="0"/>
              </a:rPr>
              <a:t>) {</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6A3E3E"/>
                </a:solidFill>
                <a:latin typeface="Consolas" panose="020B0609020204030204" pitchFamily="49" charset="0"/>
              </a:rPr>
              <a:t>ma</a:t>
            </a:r>
            <a:r>
              <a:rPr lang="en-GB" sz="2200" b="1" i="1">
                <a:solidFill>
                  <a:srgbClr val="000000"/>
                </a:solidFill>
                <a:latin typeface="Consolas" panose="020B0609020204030204" pitchFamily="49" charset="0"/>
              </a:rPr>
              <a:t>);</a:t>
            </a:r>
            <a:r>
              <a:rPr lang="en-GB" sz="2200">
                <a:solidFill>
                  <a:srgbClr val="000000"/>
                </a:solidFill>
                <a:latin typeface="Consolas" panose="020B0609020204030204" pitchFamily="49" charset="0"/>
              </a:rPr>
              <a:t>}</a:t>
            </a:r>
            <a:endParaRPr lang="en-GB" sz="220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xmlns="" id="{E74DBB44-C6A3-48E0-8E1F-D009AB21B9E2}"/>
                  </a:ext>
                </a:extLst>
              </p14:cNvPr>
              <p14:cNvContentPartPr/>
              <p14:nvPr/>
            </p14:nvContentPartPr>
            <p14:xfrm>
              <a:off x="5580360" y="5333040"/>
              <a:ext cx="181800" cy="96120"/>
            </p14:xfrm>
          </p:contentPart>
        </mc:Choice>
        <mc:Fallback xmlns="">
          <p:pic>
            <p:nvPicPr>
              <p:cNvPr id="3" name="Ink 2">
                <a:extLst>
                  <a:ext uri="{FF2B5EF4-FFF2-40B4-BE49-F238E27FC236}">
                    <a16:creationId xmlns:a16="http://schemas.microsoft.com/office/drawing/2014/main" id="{E74DBB44-C6A3-48E0-8E1F-D009AB21B9E2}"/>
                  </a:ext>
                </a:extLst>
              </p:cNvPr>
              <p:cNvPicPr/>
              <p:nvPr/>
            </p:nvPicPr>
            <p:blipFill>
              <a:blip r:embed="rId3"/>
              <a:stretch>
                <a:fillRect/>
              </a:stretch>
            </p:blipFill>
            <p:spPr>
              <a:xfrm>
                <a:off x="5571000" y="5323680"/>
                <a:ext cx="200520" cy="114840"/>
              </a:xfrm>
              <a:prstGeom prst="rect">
                <a:avLst/>
              </a:prstGeom>
            </p:spPr>
          </p:pic>
        </mc:Fallback>
      </mc:AlternateContent>
    </p:spTree>
    <p:extLst>
      <p:ext uri="{BB962C8B-B14F-4D97-AF65-F5344CB8AC3E}">
        <p14:creationId xmlns:p14="http://schemas.microsoft.com/office/powerpoint/2010/main" val="31113097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1866207C-50C1-4D27-946C-8268D524453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DF7CD562-7E5D-4814-AD80-91CDA075870A}"/>
              </a:ext>
            </a:extLst>
          </p:cNvPr>
          <p:cNvSpPr>
            <a:spLocks noGrp="1"/>
          </p:cNvSpPr>
          <p:nvPr>
            <p:ph type="sldNum" sz="quarter" idx="11"/>
          </p:nvPr>
        </p:nvSpPr>
        <p:spPr/>
        <p:txBody>
          <a:bodyPr/>
          <a:lstStyle/>
          <a:p>
            <a:pPr>
              <a:defRPr/>
            </a:pPr>
            <a:fld id="{812A3249-7FF3-4311-A461-F791DB37E44E}" type="slidenum">
              <a:rPr lang="en-US" altLang="en-US" smtClean="0"/>
              <a:pPr>
                <a:defRPr/>
              </a:pPr>
              <a:t>195</a:t>
            </a:fld>
            <a:endParaRPr lang="en-US" altLang="en-US"/>
          </a:p>
        </p:txBody>
      </p:sp>
      <p:sp>
        <p:nvSpPr>
          <p:cNvPr id="2" name="TextBox 1">
            <a:extLst>
              <a:ext uri="{FF2B5EF4-FFF2-40B4-BE49-F238E27FC236}">
                <a16:creationId xmlns:a16="http://schemas.microsoft.com/office/drawing/2014/main" xmlns="" id="{CD818997-5DD7-46D4-9851-B31DAB9F3260}"/>
              </a:ext>
            </a:extLst>
          </p:cNvPr>
          <p:cNvSpPr txBox="1"/>
          <p:nvPr/>
        </p:nvSpPr>
        <p:spPr>
          <a:xfrm>
            <a:off x="35496" y="-171986"/>
            <a:ext cx="8736687" cy="7201972"/>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algn="l"/>
            <a:r>
              <a:rPr lang="vi-VN" sz="2200">
                <a:solidFill>
                  <a:srgbClr val="3F7F5F"/>
                </a:solidFill>
                <a:latin typeface="Consolas" panose="020B0609020204030204" pitchFamily="49" charset="0"/>
              </a:rPr>
              <a:t>//</a:t>
            </a:r>
            <a:r>
              <a:rPr lang="vi-VN" sz="2200" u="sng">
                <a:solidFill>
                  <a:srgbClr val="3F7F5F"/>
                </a:solidFill>
                <a:latin typeface="Consolas" panose="020B0609020204030204" pitchFamily="49" charset="0"/>
              </a:rPr>
              <a:t>Truy xuất đôi tượng</a:t>
            </a:r>
          </a:p>
          <a:p>
            <a:pPr algn="l"/>
            <a:r>
              <a:rPr lang="en-GB" sz="2200">
                <a:solidFill>
                  <a:srgbClr val="000000"/>
                </a:solidFill>
                <a:latin typeface="Consolas" panose="020B0609020204030204" pitchFamily="49" charset="0"/>
              </a:rPr>
              <a:t>String </a:t>
            </a:r>
            <a:r>
              <a:rPr lang="en-GB" sz="2200">
                <a:solidFill>
                  <a:srgbClr val="6A3E3E"/>
                </a:solidFill>
                <a:latin typeface="Consolas" panose="020B0609020204030204" pitchFamily="49" charset="0"/>
              </a:rPr>
              <a:t>ten</a:t>
            </a:r>
            <a:r>
              <a:rPr lang="en-GB" sz="2200">
                <a:solidFill>
                  <a:srgbClr val="000000"/>
                </a:solidFill>
                <a:latin typeface="Consolas" panose="020B0609020204030204" pitchFamily="49" charset="0"/>
              </a:rPr>
              <a:t>=</a:t>
            </a:r>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.get(4);</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6A3E3E"/>
                </a:solidFill>
                <a:latin typeface="Consolas" panose="020B0609020204030204" pitchFamily="49" charset="0"/>
              </a:rPr>
              <a:t>ten</a:t>
            </a:r>
            <a:r>
              <a:rPr lang="en-GB" sz="2200" b="1" i="1">
                <a:solidFill>
                  <a:srgbClr val="000000"/>
                </a:solidFill>
                <a:latin typeface="Consolas" panose="020B0609020204030204" pitchFamily="49" charset="0"/>
              </a:rPr>
              <a:t>);</a:t>
            </a:r>
          </a:p>
          <a:p>
            <a:pPr algn="l"/>
            <a:r>
              <a:rPr lang="vi-VN" sz="2200">
                <a:solidFill>
                  <a:srgbClr val="3F7F5F"/>
                </a:solidFill>
                <a:latin typeface="Consolas" panose="020B0609020204030204" pitchFamily="49" charset="0"/>
              </a:rPr>
              <a:t>//</a:t>
            </a:r>
            <a:r>
              <a:rPr lang="vi-VN" sz="2200" u="sng">
                <a:solidFill>
                  <a:srgbClr val="3F7F5F"/>
                </a:solidFill>
                <a:latin typeface="Consolas" panose="020B0609020204030204" pitchFamily="49" charset="0"/>
              </a:rPr>
              <a:t>chèn thêm đối tượng, nếu trùng mã thì giữ nguyên mã,</a:t>
            </a:r>
            <a:endParaRPr lang="en-US" sz="2200" u="sng">
              <a:solidFill>
                <a:srgbClr val="3F7F5F"/>
              </a:solidFill>
              <a:latin typeface="Consolas" panose="020B0609020204030204" pitchFamily="49" charset="0"/>
            </a:endParaRPr>
          </a:p>
          <a:p>
            <a:pPr algn="l"/>
            <a:r>
              <a:rPr lang="en-US" sz="2200" u="sng">
                <a:solidFill>
                  <a:srgbClr val="3F7F5F"/>
                </a:solidFill>
                <a:latin typeface="Consolas" panose="020B0609020204030204" pitchFamily="49" charset="0"/>
              </a:rPr>
              <a:t>//</a:t>
            </a:r>
            <a:r>
              <a:rPr lang="vi-VN" sz="2200" u="sng">
                <a:solidFill>
                  <a:srgbClr val="3F7F5F"/>
                </a:solidFill>
                <a:latin typeface="Consolas" panose="020B0609020204030204" pitchFamily="49" charset="0"/>
              </a:rPr>
              <a:t>nhưng thay đổi đối tượng</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.put(5,</a:t>
            </a:r>
            <a:r>
              <a:rPr lang="en-GB" sz="2200">
                <a:solidFill>
                  <a:srgbClr val="2A00FF"/>
                </a:solidFill>
                <a:latin typeface="Consolas" panose="020B0609020204030204" pitchFamily="49" charset="0"/>
              </a:rPr>
              <a:t>"Happy"</a:t>
            </a:r>
            <a:r>
              <a:rPr lang="en-GB" sz="2200">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2A00FF"/>
                </a:solidFill>
                <a:latin typeface="Consolas" panose="020B0609020204030204" pitchFamily="49" charset="0"/>
              </a:rPr>
              <a:t>"-----------------"</a:t>
            </a:r>
            <a:r>
              <a:rPr lang="en-GB" sz="2200" b="1" i="1">
                <a:solidFill>
                  <a:srgbClr val="000000"/>
                </a:solidFill>
                <a:latin typeface="Consolas" panose="020B0609020204030204" pitchFamily="49" charset="0"/>
              </a:rPr>
              <a:t>);</a:t>
            </a:r>
          </a:p>
          <a:p>
            <a:pPr algn="l"/>
            <a:r>
              <a:rPr lang="en-GB" sz="2200">
                <a:solidFill>
                  <a:srgbClr val="6A3E3E"/>
                </a:solidFill>
                <a:latin typeface="Consolas" panose="020B0609020204030204" pitchFamily="49" charset="0"/>
              </a:rPr>
              <a:t>dsTen</a:t>
            </a:r>
            <a:r>
              <a:rPr lang="en-GB" sz="2200">
                <a:solidFill>
                  <a:srgbClr val="000000"/>
                </a:solidFill>
                <a:latin typeface="Consolas" panose="020B0609020204030204" pitchFamily="49" charset="0"/>
              </a:rPr>
              <a:t>=</a:t>
            </a:r>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.values();</a:t>
            </a:r>
          </a:p>
          <a:p>
            <a:pPr algn="l"/>
            <a:r>
              <a:rPr lang="en-GB" sz="2200" b="1">
                <a:solidFill>
                  <a:srgbClr val="7F0055"/>
                </a:solidFill>
                <a:latin typeface="Consolas" panose="020B0609020204030204" pitchFamily="49" charset="0"/>
              </a:rPr>
              <a:t>for</a:t>
            </a:r>
            <a:r>
              <a:rPr lang="en-GB" sz="2200" b="1">
                <a:solidFill>
                  <a:srgbClr val="000000"/>
                </a:solidFill>
                <a:latin typeface="Consolas" panose="020B0609020204030204" pitchFamily="49" charset="0"/>
              </a:rPr>
              <a:t> (String </a:t>
            </a:r>
            <a:r>
              <a:rPr lang="en-GB" sz="2200" b="1">
                <a:solidFill>
                  <a:srgbClr val="6A3E3E"/>
                </a:solidFill>
                <a:latin typeface="Consolas" panose="020B0609020204030204" pitchFamily="49" charset="0"/>
              </a:rPr>
              <a:t>ten1</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dsTen</a:t>
            </a:r>
            <a:r>
              <a:rPr lang="en-GB" sz="2200" b="1">
                <a:solidFill>
                  <a:srgbClr val="000000"/>
                </a:solidFill>
                <a:latin typeface="Consolas" panose="020B0609020204030204" pitchFamily="49" charset="0"/>
              </a:rPr>
              <a:t>) {</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6A3E3E"/>
                </a:solidFill>
                <a:latin typeface="Consolas" panose="020B0609020204030204" pitchFamily="49" charset="0"/>
              </a:rPr>
              <a:t>ten1</a:t>
            </a:r>
            <a:r>
              <a:rPr lang="en-GB" sz="2200" b="1" i="1">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a:t>
            </a:r>
          </a:p>
          <a:p>
            <a:pPr algn="l"/>
            <a:r>
              <a:rPr lang="vi-VN" sz="2200">
                <a:solidFill>
                  <a:srgbClr val="3F7F5F"/>
                </a:solidFill>
                <a:latin typeface="Consolas" panose="020B0609020204030204" pitchFamily="49" charset="0"/>
              </a:rPr>
              <a:t>//</a:t>
            </a:r>
            <a:r>
              <a:rPr lang="vi-VN" sz="2200" u="sng">
                <a:solidFill>
                  <a:srgbClr val="3F7F5F"/>
                </a:solidFill>
                <a:latin typeface="Consolas" panose="020B0609020204030204" pitchFamily="49" charset="0"/>
              </a:rPr>
              <a:t>xóa đối tượng </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.remove(2);</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2A00FF"/>
                </a:solidFill>
                <a:latin typeface="Consolas" panose="020B0609020204030204" pitchFamily="49" charset="0"/>
              </a:rPr>
              <a:t>"Danh sách sau khi xóa:"</a:t>
            </a:r>
            <a:r>
              <a:rPr lang="en-GB" sz="2200" b="1" i="1">
                <a:solidFill>
                  <a:srgbClr val="000000"/>
                </a:solidFill>
                <a:latin typeface="Consolas" panose="020B0609020204030204" pitchFamily="49" charset="0"/>
              </a:rPr>
              <a:t>);</a:t>
            </a:r>
          </a:p>
          <a:p>
            <a:pPr algn="l"/>
            <a:r>
              <a:rPr lang="en-GB" sz="2200" b="1">
                <a:solidFill>
                  <a:srgbClr val="7F0055"/>
                </a:solidFill>
                <a:latin typeface="Consolas" panose="020B0609020204030204" pitchFamily="49" charset="0"/>
              </a:rPr>
              <a:t>for</a:t>
            </a:r>
            <a:r>
              <a:rPr lang="en-GB" sz="2200" b="1">
                <a:solidFill>
                  <a:srgbClr val="000000"/>
                </a:solidFill>
                <a:latin typeface="Consolas" panose="020B0609020204030204" pitchFamily="49" charset="0"/>
              </a:rPr>
              <a:t>(String </a:t>
            </a:r>
            <a:r>
              <a:rPr lang="en-GB" sz="2200" b="1">
                <a:solidFill>
                  <a:srgbClr val="6A3E3E"/>
                </a:solidFill>
                <a:latin typeface="Consolas" panose="020B0609020204030204" pitchFamily="49" charset="0"/>
              </a:rPr>
              <a:t>ten1</a:t>
            </a:r>
            <a:r>
              <a:rPr lang="en-GB" sz="2200" b="1">
                <a:solidFill>
                  <a:srgbClr val="000000"/>
                </a:solidFill>
                <a:latin typeface="Consolas" panose="020B0609020204030204" pitchFamily="49" charset="0"/>
              </a:rPr>
              <a:t>: </a:t>
            </a:r>
            <a:r>
              <a:rPr lang="en-GB" sz="2200" b="1">
                <a:solidFill>
                  <a:srgbClr val="6A3E3E"/>
                </a:solidFill>
                <a:latin typeface="Consolas" panose="020B0609020204030204" pitchFamily="49" charset="0"/>
              </a:rPr>
              <a:t>dsTen</a:t>
            </a:r>
            <a:r>
              <a:rPr lang="en-GB" sz="2200" b="1">
                <a:solidFill>
                  <a:srgbClr val="000000"/>
                </a:solidFill>
                <a:latin typeface="Consolas" panose="020B0609020204030204" pitchFamily="49" charset="0"/>
              </a:rPr>
              <a:t>) {</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6A3E3E"/>
                </a:solidFill>
                <a:latin typeface="Consolas" panose="020B0609020204030204" pitchFamily="49" charset="0"/>
              </a:rPr>
              <a:t>ten1</a:t>
            </a:r>
            <a:r>
              <a:rPr lang="en-GB" sz="2200" b="1" i="1">
                <a:solidFill>
                  <a:srgbClr val="000000"/>
                </a:solidFill>
                <a:latin typeface="Consolas" panose="020B0609020204030204" pitchFamily="49" charset="0"/>
              </a:rPr>
              <a:t>);</a:t>
            </a:r>
          </a:p>
          <a:p>
            <a:pPr algn="l"/>
            <a:r>
              <a:rPr lang="en-GB" sz="2200">
                <a:solidFill>
                  <a:srgbClr val="000000"/>
                </a:solidFill>
                <a:latin typeface="Consolas" panose="020B0609020204030204" pitchFamily="49" charset="0"/>
              </a:rPr>
              <a:t>}</a:t>
            </a:r>
          </a:p>
          <a:p>
            <a:pPr algn="l"/>
            <a:r>
              <a:rPr lang="en-GB" sz="2200">
                <a:solidFill>
                  <a:srgbClr val="3F7F5F"/>
                </a:solidFill>
                <a:latin typeface="Consolas" panose="020B0609020204030204" pitchFamily="49" charset="0"/>
              </a:rPr>
              <a:t>//</a:t>
            </a:r>
            <a:r>
              <a:rPr lang="en-GB" sz="2200" u="sng">
                <a:solidFill>
                  <a:srgbClr val="3F7F5F"/>
                </a:solidFill>
                <a:latin typeface="Consolas" panose="020B0609020204030204" pitchFamily="49" charset="0"/>
              </a:rPr>
              <a:t>xóa toàn bộ ds</a:t>
            </a:r>
          </a:p>
          <a:p>
            <a:pPr algn="l"/>
            <a:r>
              <a:rPr lang="en-GB" sz="2200">
                <a:solidFill>
                  <a:srgbClr val="6A3E3E"/>
                </a:solidFill>
                <a:latin typeface="Consolas" panose="020B0609020204030204" pitchFamily="49" charset="0"/>
              </a:rPr>
              <a:t>map</a:t>
            </a:r>
            <a:r>
              <a:rPr lang="en-GB" sz="2200">
                <a:solidFill>
                  <a:srgbClr val="000000"/>
                </a:solidFill>
                <a:latin typeface="Consolas" panose="020B0609020204030204" pitchFamily="49" charset="0"/>
              </a:rPr>
              <a:t>.clear();</a:t>
            </a:r>
          </a:p>
          <a:p>
            <a:pPr algn="l"/>
            <a:r>
              <a:rPr lang="en-GB" sz="2200">
                <a:solidFill>
                  <a:srgbClr val="000000"/>
                </a:solidFill>
                <a:latin typeface="Consolas" panose="020B0609020204030204" pitchFamily="49" charset="0"/>
              </a:rPr>
              <a:t>System.</a:t>
            </a:r>
            <a:r>
              <a:rPr lang="en-GB" sz="2200" b="1" i="1">
                <a:solidFill>
                  <a:srgbClr val="0000C0"/>
                </a:solidFill>
                <a:latin typeface="Consolas" panose="020B0609020204030204" pitchFamily="49" charset="0"/>
              </a:rPr>
              <a:t>out</a:t>
            </a:r>
            <a:r>
              <a:rPr lang="en-GB" sz="2200" b="1" i="1">
                <a:solidFill>
                  <a:srgbClr val="000000"/>
                </a:solidFill>
                <a:latin typeface="Consolas" panose="020B0609020204030204" pitchFamily="49" charset="0"/>
              </a:rPr>
              <a:t>.println(</a:t>
            </a:r>
            <a:r>
              <a:rPr lang="en-GB" sz="2200" b="1" i="1">
                <a:solidFill>
                  <a:srgbClr val="2A00FF"/>
                </a:solidFill>
                <a:latin typeface="Consolas" panose="020B0609020204030204" pitchFamily="49" charset="0"/>
              </a:rPr>
              <a:t>"Số phần tử còn lại: "</a:t>
            </a:r>
            <a:r>
              <a:rPr lang="en-GB" sz="2200" b="1" i="1">
                <a:solidFill>
                  <a:srgbClr val="000000"/>
                </a:solidFill>
                <a:latin typeface="Consolas" panose="020B0609020204030204" pitchFamily="49" charset="0"/>
              </a:rPr>
              <a:t>+</a:t>
            </a:r>
            <a:r>
              <a:rPr lang="en-GB" sz="2200" b="1" i="1">
                <a:solidFill>
                  <a:srgbClr val="6A3E3E"/>
                </a:solidFill>
                <a:latin typeface="Consolas" panose="020B0609020204030204" pitchFamily="49" charset="0"/>
              </a:rPr>
              <a:t>map</a:t>
            </a:r>
            <a:r>
              <a:rPr lang="en-GB" sz="2200" b="1" i="1">
                <a:solidFill>
                  <a:srgbClr val="000000"/>
                </a:solidFill>
                <a:latin typeface="Consolas" panose="020B0609020204030204" pitchFamily="49" charset="0"/>
              </a:rPr>
              <a:t>.size());</a:t>
            </a:r>
            <a:r>
              <a:rPr lang="en-GB" sz="2200">
                <a:solidFill>
                  <a:srgbClr val="000000"/>
                </a:solidFill>
                <a:latin typeface="Consolas" panose="020B0609020204030204" pitchFamily="49" charset="0"/>
              </a:rPr>
              <a:t>}</a:t>
            </a:r>
            <a:endParaRPr lang="en-GB" sz="2200">
              <a:latin typeface="Consolas" panose="020B0609020204030204" pitchFamily="49" charset="0"/>
            </a:endParaRPr>
          </a:p>
          <a:p>
            <a:pPr algn="l"/>
            <a:r>
              <a:rPr lang="en-GB" sz="2200">
                <a:solidFill>
                  <a:srgbClr val="000000"/>
                </a:solidFill>
                <a:latin typeface="Consolas" panose="020B0609020204030204" pitchFamily="49" charset="0"/>
              </a:rPr>
              <a:t>}</a:t>
            </a:r>
            <a:endParaRPr lang="en-GB" sz="2200"/>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xmlns="" id="{DE4EACD6-6278-460D-904E-3CF8B5FE1DA2}"/>
                  </a:ext>
                </a:extLst>
              </p14:cNvPr>
              <p14:cNvContentPartPr/>
              <p14:nvPr/>
            </p14:nvContentPartPr>
            <p14:xfrm>
              <a:off x="1749960" y="1407960"/>
              <a:ext cx="2934360" cy="4640040"/>
            </p14:xfrm>
          </p:contentPart>
        </mc:Choice>
        <mc:Fallback xmlns="">
          <p:pic>
            <p:nvPicPr>
              <p:cNvPr id="3" name="Ink 2">
                <a:extLst>
                  <a:ext uri="{FF2B5EF4-FFF2-40B4-BE49-F238E27FC236}">
                    <a16:creationId xmlns:a16="http://schemas.microsoft.com/office/drawing/2014/main" id="{DE4EACD6-6278-460D-904E-3CF8B5FE1DA2}"/>
                  </a:ext>
                </a:extLst>
              </p:cNvPr>
              <p:cNvPicPr/>
              <p:nvPr/>
            </p:nvPicPr>
            <p:blipFill>
              <a:blip r:embed="rId3"/>
              <a:stretch>
                <a:fillRect/>
              </a:stretch>
            </p:blipFill>
            <p:spPr>
              <a:xfrm>
                <a:off x="1740600" y="1398600"/>
                <a:ext cx="2953080" cy="4658760"/>
              </a:xfrm>
              <a:prstGeom prst="rect">
                <a:avLst/>
              </a:prstGeom>
            </p:spPr>
          </p:pic>
        </mc:Fallback>
      </mc:AlternateContent>
    </p:spTree>
    <p:extLst>
      <p:ext uri="{BB962C8B-B14F-4D97-AF65-F5344CB8AC3E}">
        <p14:creationId xmlns:p14="http://schemas.microsoft.com/office/powerpoint/2010/main" val="41238027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98D02-C80E-458A-B0B3-3FB8F9407764}"/>
              </a:ext>
            </a:extLst>
          </p:cNvPr>
          <p:cNvSpPr>
            <a:spLocks noGrp="1"/>
          </p:cNvSpPr>
          <p:nvPr>
            <p:ph type="title"/>
          </p:nvPr>
        </p:nvSpPr>
        <p:spPr/>
        <p:txBody>
          <a:bodyPr/>
          <a:lstStyle/>
          <a:p>
            <a:r>
              <a:rPr lang="en-US"/>
              <a:t>Cách sử dụng HashMap</a:t>
            </a:r>
            <a:endParaRPr lang="en-GB"/>
          </a:p>
        </p:txBody>
      </p:sp>
      <p:sp>
        <p:nvSpPr>
          <p:cNvPr id="4" name="Date Placeholder 3">
            <a:extLst>
              <a:ext uri="{FF2B5EF4-FFF2-40B4-BE49-F238E27FC236}">
                <a16:creationId xmlns:a16="http://schemas.microsoft.com/office/drawing/2014/main" xmlns="" id="{A340A35D-6FAF-4C61-8E8F-26CA841A7A5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3E4646D6-677B-469A-A28B-4E7736F3BEE4}"/>
              </a:ext>
            </a:extLst>
          </p:cNvPr>
          <p:cNvSpPr>
            <a:spLocks noGrp="1"/>
          </p:cNvSpPr>
          <p:nvPr>
            <p:ph type="sldNum" sz="quarter" idx="11"/>
          </p:nvPr>
        </p:nvSpPr>
        <p:spPr/>
        <p:txBody>
          <a:bodyPr/>
          <a:lstStyle/>
          <a:p>
            <a:pPr>
              <a:defRPr/>
            </a:pPr>
            <a:fld id="{812A3249-7FF3-4311-A461-F791DB37E44E}" type="slidenum">
              <a:rPr lang="en-US" altLang="en-US" smtClean="0"/>
              <a:pPr>
                <a:defRPr/>
              </a:pPr>
              <a:t>196</a:t>
            </a:fld>
            <a:endParaRPr lang="en-US" altLang="en-US"/>
          </a:p>
        </p:txBody>
      </p:sp>
      <p:sp>
        <p:nvSpPr>
          <p:cNvPr id="7" name="Content Placeholder 2">
            <a:extLst>
              <a:ext uri="{FF2B5EF4-FFF2-40B4-BE49-F238E27FC236}">
                <a16:creationId xmlns:a16="http://schemas.microsoft.com/office/drawing/2014/main" xmlns="" id="{CC6D7D5A-7F26-40C5-9EED-73A17A9670E9}"/>
              </a:ext>
            </a:extLst>
          </p:cNvPr>
          <p:cNvSpPr txBox="1">
            <a:spLocks/>
          </p:cNvSpPr>
          <p:nvPr/>
        </p:nvSpPr>
        <p:spPr bwMode="auto">
          <a:xfrm>
            <a:off x="504391" y="1160549"/>
            <a:ext cx="7920037"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ct val="125000"/>
              </a:lnSpc>
              <a:spcBef>
                <a:spcPct val="125000"/>
              </a:spcBef>
              <a:spcAft>
                <a:spcPct val="0"/>
              </a:spcAft>
              <a:buClr>
                <a:schemeClr val="tx2"/>
              </a:buClr>
              <a:buSzPct val="90000"/>
              <a:buFont typeface="Wingdings" pitchFamily="2" charset="2"/>
              <a:buChar char="q"/>
              <a:defRPr sz="3200" b="1">
                <a:solidFill>
                  <a:srgbClr val="333399"/>
                </a:solidFill>
                <a:latin typeface="+mn-lt"/>
                <a:ea typeface="+mn-ea"/>
                <a:cs typeface="+mn-cs"/>
              </a:defRPr>
            </a:lvl1pPr>
            <a:lvl2pPr marL="692150" indent="-234950" algn="l" rtl="0" eaLnBrk="0" fontAlgn="base" hangingPunct="0">
              <a:lnSpc>
                <a:spcPct val="125000"/>
              </a:lnSpc>
              <a:spcBef>
                <a:spcPct val="25000"/>
              </a:spcBef>
              <a:spcAft>
                <a:spcPct val="0"/>
              </a:spcAft>
              <a:buClr>
                <a:srgbClr val="333399"/>
              </a:buClr>
              <a:buFont typeface="Times New Roman" panose="02020603050405020304" pitchFamily="18" charset="0"/>
              <a:buChar char="●"/>
              <a:defRPr sz="2800">
                <a:solidFill>
                  <a:srgbClr val="333399"/>
                </a:solidFill>
                <a:latin typeface="+mn-lt"/>
              </a:defRPr>
            </a:lvl2pPr>
            <a:lvl3pPr marL="987425" indent="-180975" algn="l" rtl="0" eaLnBrk="0" fontAlgn="base" hangingPunct="0">
              <a:lnSpc>
                <a:spcPct val="125000"/>
              </a:lnSpc>
              <a:spcBef>
                <a:spcPct val="25000"/>
              </a:spcBef>
              <a:spcAft>
                <a:spcPct val="0"/>
              </a:spcAft>
              <a:buClr>
                <a:schemeClr val="accent2"/>
              </a:buClr>
              <a:buFont typeface="Wingdings" panose="05000000000000000000" pitchFamily="2" charset="2"/>
              <a:buChar char="§"/>
              <a:defRPr sz="2400">
                <a:solidFill>
                  <a:srgbClr val="3366FF"/>
                </a:solidFill>
                <a:latin typeface="+mn-lt"/>
              </a:defRPr>
            </a:lvl3pPr>
            <a:lvl4pPr marL="1281113" indent="-179388"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defRPr>
            </a:lvl4pPr>
            <a:lvl5pPr marL="1598613" indent="-203200"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defRPr>
            </a:lvl5pPr>
            <a:lvl6pPr marL="20558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6pPr>
            <a:lvl7pPr marL="25130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7pPr>
            <a:lvl8pPr marL="29702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8pPr>
            <a:lvl9pPr marL="3427413" indent="-203200" algn="l" rtl="0" fontAlgn="base">
              <a:spcBef>
                <a:spcPct val="20000"/>
              </a:spcBef>
              <a:spcAft>
                <a:spcPct val="0"/>
              </a:spcAft>
              <a:buClr>
                <a:schemeClr val="folHlink"/>
              </a:buClr>
              <a:buSzPct val="80000"/>
              <a:buFont typeface="Wingdings" pitchFamily="2" charset="2"/>
              <a:buChar char="§"/>
              <a:defRPr sz="2000">
                <a:solidFill>
                  <a:schemeClr val="tx1"/>
                </a:solidFill>
                <a:latin typeface="+mn-lt"/>
              </a:defRPr>
            </a:lvl9pPr>
          </a:lstStyle>
          <a:p>
            <a:pPr marL="342900" marR="0" lvl="0" indent="-342900" algn="l" defTabSz="914400" rtl="0" eaLnBrk="0" fontAlgn="base" latinLnBrk="0" hangingPunct="0">
              <a:lnSpc>
                <a:spcPct val="125000"/>
              </a:lnSpc>
              <a:spcBef>
                <a:spcPct val="125000"/>
              </a:spcBef>
              <a:spcAft>
                <a:spcPct val="0"/>
              </a:spcAft>
              <a:buClr>
                <a:srgbClr val="330066"/>
              </a:buClr>
              <a:buSzPct val="90000"/>
              <a:buFont typeface="Wingdings" pitchFamily="2" charset="2"/>
              <a:buChar char="q"/>
              <a:tabLst/>
              <a:defRPr/>
            </a:pPr>
            <a:r>
              <a:rPr kumimoji="0" lang="en-US" altLang="en-US" sz="2000" b="1" i="0" u="none" strike="noStrike" kern="0" cap="none" spc="0" normalizeH="0" baseline="0" noProof="0">
                <a:ln>
                  <a:noFill/>
                </a:ln>
                <a:solidFill>
                  <a:srgbClr val="333399"/>
                </a:solidFill>
                <a:effectLst/>
                <a:uLnTx/>
                <a:uFillTx/>
                <a:latin typeface="Arial"/>
              </a:rPr>
              <a:t>Ví dụ minh họa</a:t>
            </a: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HashMap&lt;String, SinhVien&gt; sv = new HashMap&lt;String, SinhVien&gt;();</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SinhVien s1 = new SinhVien("12345-12", "Nguyễn Văn An");</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SinhVien s2 = new SinhVien("98765-00", "Trần Thị Nga");</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SinhVien s3 = new SinhVien("71024-91", "Lê Thị Thùy");</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sv.put(s1.getMaSo(), s1);</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sv.put(s2.getMaSo(), s2);</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sv.put(s3.getMaSo(), s3);</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String ms = "98765-00";</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System.</a:t>
            </a:r>
            <a:r>
              <a:rPr kumimoji="0" lang="en-US" altLang="en-US" sz="1600" b="0" i="1" u="none" strike="noStrike" kern="0" cap="none" spc="0" normalizeH="0" baseline="0" noProof="0">
                <a:ln>
                  <a:noFill/>
                </a:ln>
                <a:solidFill>
                  <a:srgbClr val="333399"/>
                </a:solidFill>
                <a:effectLst/>
                <a:uLnTx/>
                <a:uFillTx/>
                <a:latin typeface="Arial"/>
              </a:rPr>
              <a:t>out</a:t>
            </a:r>
            <a:r>
              <a:rPr kumimoji="0" lang="en-US" altLang="en-US" sz="1600" b="0" i="0" u="none" strike="noStrike" kern="0" cap="none" spc="0" normalizeH="0" baseline="0" noProof="0">
                <a:ln>
                  <a:noFill/>
                </a:ln>
                <a:solidFill>
                  <a:srgbClr val="333399"/>
                </a:solidFill>
                <a:effectLst/>
                <a:uLnTx/>
                <a:uFillTx/>
                <a:latin typeface="Arial"/>
              </a:rPr>
              <a:t>.println("Hãy nhập mã số sinh viên = " + ms);</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SinhVien x = sv.get(ms); </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if (x != null)</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System.</a:t>
            </a:r>
            <a:r>
              <a:rPr kumimoji="0" lang="en-US" altLang="en-US" sz="1600" b="0" i="1" u="none" strike="noStrike" kern="0" cap="none" spc="0" normalizeH="0" baseline="0" noProof="0">
                <a:ln>
                  <a:noFill/>
                </a:ln>
                <a:solidFill>
                  <a:srgbClr val="333399"/>
                </a:solidFill>
                <a:effectLst/>
                <a:uLnTx/>
                <a:uFillTx/>
                <a:latin typeface="Arial"/>
              </a:rPr>
              <a:t>out</a:t>
            </a:r>
            <a:r>
              <a:rPr kumimoji="0" lang="en-US" altLang="en-US" sz="1600" b="0" i="0" u="none" strike="noStrike" kern="0" cap="none" spc="0" normalizeH="0" baseline="0" noProof="0">
                <a:ln>
                  <a:noFill/>
                </a:ln>
                <a:solidFill>
                  <a:srgbClr val="333399"/>
                </a:solidFill>
                <a:effectLst/>
                <a:uLnTx/>
                <a:uFillTx/>
                <a:latin typeface="Arial"/>
              </a:rPr>
              <a:t>.println("Đã tìm thấy! Tên = " + x.getTen());</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else</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 không có Student nào như vậy</a:t>
            </a:r>
            <a:endParaRPr kumimoji="0" lang="en-US" altLang="en-US" sz="2000" b="0" i="0" u="none" strike="noStrike" kern="0" cap="none" spc="0" normalizeH="0" baseline="0" noProof="0">
              <a:ln>
                <a:noFill/>
              </a:ln>
              <a:solidFill>
                <a:srgbClr val="333399"/>
              </a:solidFill>
              <a:effectLst/>
              <a:uLnTx/>
              <a:uFillTx/>
              <a:latin typeface="Arial"/>
            </a:endParaRPr>
          </a:p>
          <a:p>
            <a:pPr marL="457200" marR="0" lvl="1" indent="0" algn="l" defTabSz="914400" rtl="0" eaLnBrk="0" fontAlgn="base" latinLnBrk="0" hangingPunct="0">
              <a:lnSpc>
                <a:spcPct val="125000"/>
              </a:lnSpc>
              <a:spcBef>
                <a:spcPct val="0"/>
              </a:spcBef>
              <a:spcAft>
                <a:spcPct val="0"/>
              </a:spcAft>
              <a:buClr>
                <a:srgbClr val="333399"/>
              </a:buClr>
              <a:buSzTx/>
              <a:buFont typeface="Times New Roman" panose="02020603050405020304" pitchFamily="18" charset="0"/>
              <a:buNone/>
              <a:tabLst/>
              <a:defRPr/>
            </a:pPr>
            <a:r>
              <a:rPr kumimoji="0" lang="en-US" altLang="en-US" sz="1600" b="0" i="0" u="none" strike="noStrike" kern="0" cap="none" spc="0" normalizeH="0" baseline="0" noProof="0">
                <a:ln>
                  <a:noFill/>
                </a:ln>
                <a:solidFill>
                  <a:srgbClr val="333399"/>
                </a:solidFill>
                <a:effectLst/>
                <a:uLnTx/>
                <a:uFillTx/>
                <a:latin typeface="Arial"/>
              </a:rPr>
              <a:t>		System.</a:t>
            </a:r>
            <a:r>
              <a:rPr kumimoji="0" lang="en-US" altLang="en-US" sz="1600" b="0" i="1" u="none" strike="noStrike" kern="0" cap="none" spc="0" normalizeH="0" baseline="0" noProof="0">
                <a:ln>
                  <a:noFill/>
                </a:ln>
                <a:solidFill>
                  <a:srgbClr val="333399"/>
                </a:solidFill>
                <a:effectLst/>
                <a:uLnTx/>
                <a:uFillTx/>
                <a:latin typeface="Arial"/>
              </a:rPr>
              <a:t>out</a:t>
            </a:r>
            <a:r>
              <a:rPr kumimoji="0" lang="en-US" altLang="en-US" sz="1600" b="0" i="0" u="none" strike="noStrike" kern="0" cap="none" spc="0" normalizeH="0" baseline="0" noProof="0">
                <a:ln>
                  <a:noFill/>
                </a:ln>
                <a:solidFill>
                  <a:srgbClr val="333399"/>
                </a:solidFill>
                <a:effectLst/>
                <a:uLnTx/>
                <a:uFillTx/>
                <a:latin typeface="Arial"/>
              </a:rPr>
              <a:t>.println("Mã số không hợp lệ: " + ms);</a:t>
            </a:r>
          </a:p>
        </p:txBody>
      </p:sp>
    </p:spTree>
    <p:extLst>
      <p:ext uri="{BB962C8B-B14F-4D97-AF65-F5344CB8AC3E}">
        <p14:creationId xmlns:p14="http://schemas.microsoft.com/office/powerpoint/2010/main" val="30097012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143EEF-0AD4-4638-9645-7DE82FD277CD}"/>
              </a:ext>
            </a:extLst>
          </p:cNvPr>
          <p:cNvSpPr>
            <a:spLocks noGrp="1"/>
          </p:cNvSpPr>
          <p:nvPr>
            <p:ph type="title"/>
          </p:nvPr>
        </p:nvSpPr>
        <p:spPr/>
        <p:txBody>
          <a:bodyPr/>
          <a:lstStyle/>
          <a:p>
            <a:r>
              <a:rPr lang="en-US"/>
              <a:t>Bài tập rèn luyện về ArrayList</a:t>
            </a:r>
            <a:endParaRPr lang="en-GB"/>
          </a:p>
        </p:txBody>
      </p:sp>
      <p:sp>
        <p:nvSpPr>
          <p:cNvPr id="3" name="Content Placeholder 2">
            <a:extLst>
              <a:ext uri="{FF2B5EF4-FFF2-40B4-BE49-F238E27FC236}">
                <a16:creationId xmlns:a16="http://schemas.microsoft.com/office/drawing/2014/main" xmlns="" id="{3E3688FA-5004-4845-9736-4D22F308A734}"/>
              </a:ext>
            </a:extLst>
          </p:cNvPr>
          <p:cNvSpPr>
            <a:spLocks noGrp="1"/>
          </p:cNvSpPr>
          <p:nvPr>
            <p:ph idx="1"/>
          </p:nvPr>
        </p:nvSpPr>
        <p:spPr/>
        <p:txBody>
          <a:bodyPr/>
          <a:lstStyle/>
          <a:p>
            <a:r>
              <a:rPr lang="en-US"/>
              <a:t>Yêu cầu 10: viết chương trình nhập danh sách các số nguyên lưu vào ArrayList, sau đó:</a:t>
            </a:r>
          </a:p>
          <a:p>
            <a:pPr lvl="1"/>
            <a:r>
              <a:rPr lang="en-US"/>
              <a:t>Thêm</a:t>
            </a:r>
          </a:p>
          <a:p>
            <a:pPr lvl="1"/>
            <a:r>
              <a:rPr lang="en-US"/>
              <a:t>Sửa</a:t>
            </a:r>
          </a:p>
          <a:p>
            <a:pPr lvl="1"/>
            <a:r>
              <a:rPr lang="en-US"/>
              <a:t>Xóa</a:t>
            </a:r>
          </a:p>
          <a:p>
            <a:pPr lvl="1"/>
            <a:r>
              <a:rPr lang="en-US"/>
              <a:t>Tìm kiếm</a:t>
            </a:r>
          </a:p>
          <a:p>
            <a:pPr lvl="1"/>
            <a:r>
              <a:rPr lang="en-US"/>
              <a:t>Sắp xếp</a:t>
            </a:r>
            <a:endParaRPr lang="en-GB"/>
          </a:p>
        </p:txBody>
      </p:sp>
      <p:sp>
        <p:nvSpPr>
          <p:cNvPr id="4" name="Date Placeholder 3">
            <a:extLst>
              <a:ext uri="{FF2B5EF4-FFF2-40B4-BE49-F238E27FC236}">
                <a16:creationId xmlns:a16="http://schemas.microsoft.com/office/drawing/2014/main" xmlns="" id="{D479C36C-92DE-48C8-8746-76906059429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8E3C12C-206A-424A-A644-B482F0C3575C}"/>
              </a:ext>
            </a:extLst>
          </p:cNvPr>
          <p:cNvSpPr>
            <a:spLocks noGrp="1"/>
          </p:cNvSpPr>
          <p:nvPr>
            <p:ph type="sldNum" sz="quarter" idx="11"/>
          </p:nvPr>
        </p:nvSpPr>
        <p:spPr/>
        <p:txBody>
          <a:bodyPr/>
          <a:lstStyle/>
          <a:p>
            <a:pPr>
              <a:defRPr/>
            </a:pPr>
            <a:fld id="{812A3249-7FF3-4311-A461-F791DB37E44E}" type="slidenum">
              <a:rPr lang="en-US" altLang="en-US" smtClean="0"/>
              <a:pPr>
                <a:defRPr/>
              </a:pPr>
              <a:t>197</a:t>
            </a:fld>
            <a:endParaRPr lang="en-US" alt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xmlns="" id="{3DD8EEAA-DD1F-4FBF-B62C-A1D6E346274E}"/>
                  </a:ext>
                </a:extLst>
              </p14:cNvPr>
              <p14:cNvContentPartPr/>
              <p14:nvPr/>
            </p14:nvContentPartPr>
            <p14:xfrm>
              <a:off x="2624760" y="2304000"/>
              <a:ext cx="1024560" cy="2570760"/>
            </p14:xfrm>
          </p:contentPart>
        </mc:Choice>
        <mc:Fallback xmlns="">
          <p:pic>
            <p:nvPicPr>
              <p:cNvPr id="6" name="Ink 5">
                <a:extLst>
                  <a:ext uri="{FF2B5EF4-FFF2-40B4-BE49-F238E27FC236}">
                    <a16:creationId xmlns:a16="http://schemas.microsoft.com/office/drawing/2014/main" id="{3DD8EEAA-DD1F-4FBF-B62C-A1D6E346274E}"/>
                  </a:ext>
                </a:extLst>
              </p:cNvPr>
              <p:cNvPicPr/>
              <p:nvPr/>
            </p:nvPicPr>
            <p:blipFill>
              <a:blip r:embed="rId3"/>
              <a:stretch>
                <a:fillRect/>
              </a:stretch>
            </p:blipFill>
            <p:spPr>
              <a:xfrm>
                <a:off x="2615400" y="2294640"/>
                <a:ext cx="1043280" cy="2589480"/>
              </a:xfrm>
              <a:prstGeom prst="rect">
                <a:avLst/>
              </a:prstGeom>
            </p:spPr>
          </p:pic>
        </mc:Fallback>
      </mc:AlternateContent>
    </p:spTree>
    <p:extLst>
      <p:ext uri="{BB962C8B-B14F-4D97-AF65-F5344CB8AC3E}">
        <p14:creationId xmlns:p14="http://schemas.microsoft.com/office/powerpoint/2010/main" val="131685498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143EEF-0AD4-4638-9645-7DE82FD277CD}"/>
              </a:ext>
            </a:extLst>
          </p:cNvPr>
          <p:cNvSpPr>
            <a:spLocks noGrp="1"/>
          </p:cNvSpPr>
          <p:nvPr>
            <p:ph type="title"/>
          </p:nvPr>
        </p:nvSpPr>
        <p:spPr/>
        <p:txBody>
          <a:bodyPr/>
          <a:lstStyle/>
          <a:p>
            <a:r>
              <a:rPr lang="en-US"/>
              <a:t>Bài tập rèn luyện về HashMap</a:t>
            </a:r>
            <a:endParaRPr lang="en-GB"/>
          </a:p>
        </p:txBody>
      </p:sp>
      <p:sp>
        <p:nvSpPr>
          <p:cNvPr id="3" name="Content Placeholder 2">
            <a:extLst>
              <a:ext uri="{FF2B5EF4-FFF2-40B4-BE49-F238E27FC236}">
                <a16:creationId xmlns:a16="http://schemas.microsoft.com/office/drawing/2014/main" xmlns="" id="{3E3688FA-5004-4845-9736-4D22F308A734}"/>
              </a:ext>
            </a:extLst>
          </p:cNvPr>
          <p:cNvSpPr>
            <a:spLocks noGrp="1"/>
          </p:cNvSpPr>
          <p:nvPr>
            <p:ph idx="1"/>
          </p:nvPr>
        </p:nvSpPr>
        <p:spPr/>
        <p:txBody>
          <a:bodyPr/>
          <a:lstStyle/>
          <a:p>
            <a:r>
              <a:rPr lang="en-US"/>
              <a:t>Yêu cầu 11: Sử dụng HashMap&lt;Integer,String&gt; để lưu danh sách các cuốn sách cùng với mã của nó, sau đó:</a:t>
            </a:r>
          </a:p>
          <a:p>
            <a:pPr lvl="1"/>
            <a:r>
              <a:rPr lang="en-US"/>
              <a:t>Thêm</a:t>
            </a:r>
          </a:p>
          <a:p>
            <a:pPr lvl="1"/>
            <a:r>
              <a:rPr lang="en-US"/>
              <a:t>Xuất danh sách</a:t>
            </a:r>
          </a:p>
          <a:p>
            <a:pPr lvl="1"/>
            <a:r>
              <a:rPr lang="en-US"/>
              <a:t>Sửa</a:t>
            </a:r>
          </a:p>
          <a:p>
            <a:pPr lvl="1"/>
            <a:r>
              <a:rPr lang="en-US"/>
              <a:t>Xóa</a:t>
            </a:r>
          </a:p>
          <a:p>
            <a:pPr lvl="1"/>
            <a:r>
              <a:rPr lang="en-US"/>
              <a:t>Tìm kiếm</a:t>
            </a:r>
          </a:p>
        </p:txBody>
      </p:sp>
      <p:sp>
        <p:nvSpPr>
          <p:cNvPr id="4" name="Date Placeholder 3">
            <a:extLst>
              <a:ext uri="{FF2B5EF4-FFF2-40B4-BE49-F238E27FC236}">
                <a16:creationId xmlns:a16="http://schemas.microsoft.com/office/drawing/2014/main" xmlns="" id="{D479C36C-92DE-48C8-8746-76906059429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8E3C12C-206A-424A-A644-B482F0C3575C}"/>
              </a:ext>
            </a:extLst>
          </p:cNvPr>
          <p:cNvSpPr>
            <a:spLocks noGrp="1"/>
          </p:cNvSpPr>
          <p:nvPr>
            <p:ph type="sldNum" sz="quarter" idx="11"/>
          </p:nvPr>
        </p:nvSpPr>
        <p:spPr/>
        <p:txBody>
          <a:bodyPr/>
          <a:lstStyle/>
          <a:p>
            <a:pPr>
              <a:defRPr/>
            </a:pPr>
            <a:fld id="{812A3249-7FF3-4311-A461-F791DB37E44E}" type="slidenum">
              <a:rPr lang="en-US" altLang="en-US" smtClean="0"/>
              <a:pPr>
                <a:defRPr/>
              </a:pPr>
              <a:t>198</a:t>
            </a:fld>
            <a:endParaRPr lang="en-US" altLang="en-US"/>
          </a:p>
        </p:txBody>
      </p:sp>
    </p:spTree>
    <p:extLst>
      <p:ext uri="{BB962C8B-B14F-4D97-AF65-F5344CB8AC3E}">
        <p14:creationId xmlns:p14="http://schemas.microsoft.com/office/powerpoint/2010/main" val="136974104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143EEF-0AD4-4638-9645-7DE82FD277CD}"/>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3E3688FA-5004-4845-9736-4D22F308A734}"/>
              </a:ext>
            </a:extLst>
          </p:cNvPr>
          <p:cNvSpPr>
            <a:spLocks noGrp="1"/>
          </p:cNvSpPr>
          <p:nvPr>
            <p:ph idx="1"/>
          </p:nvPr>
        </p:nvSpPr>
        <p:spPr>
          <a:xfrm>
            <a:off x="609600" y="1196752"/>
            <a:ext cx="8143873" cy="5248275"/>
          </a:xfrm>
        </p:spPr>
        <p:txBody>
          <a:bodyPr/>
          <a:lstStyle/>
          <a:p>
            <a:r>
              <a:rPr lang="en-US" sz="2500"/>
              <a:t>Yêu cầu 12: viết chương trình quản lý Tên Sinh Viên dưới dạng console, yêu cầu sử dụng </a:t>
            </a:r>
            <a:r>
              <a:rPr lang="en-US" sz="2500">
                <a:solidFill>
                  <a:srgbClr val="FF0000"/>
                </a:solidFill>
              </a:rPr>
              <a:t>ArrayList </a:t>
            </a:r>
            <a:r>
              <a:rPr lang="en-US" sz="2500"/>
              <a:t>và thực hiện các chức năng sau (tạo menu):</a:t>
            </a:r>
          </a:p>
          <a:p>
            <a:pPr lvl="1"/>
            <a:r>
              <a:rPr lang="en-US" sz="2500"/>
              <a:t>Thêm Sinh viên</a:t>
            </a:r>
          </a:p>
          <a:p>
            <a:pPr lvl="1"/>
            <a:r>
              <a:rPr lang="en-US" sz="2500"/>
              <a:t>Xuất danh sách sinh viên</a:t>
            </a:r>
          </a:p>
          <a:p>
            <a:pPr lvl="1"/>
            <a:r>
              <a:rPr lang="en-US" sz="2500"/>
              <a:t>Sửa Sinh Viên</a:t>
            </a:r>
          </a:p>
          <a:p>
            <a:pPr lvl="1"/>
            <a:r>
              <a:rPr lang="en-US" sz="2500"/>
              <a:t>Xóa Sinh Viên chứa tên bất kỳ</a:t>
            </a:r>
          </a:p>
          <a:p>
            <a:pPr lvl="1"/>
            <a:r>
              <a:rPr lang="en-US" sz="2500"/>
              <a:t>Tìm Sinh viên mà tên có chữ An</a:t>
            </a:r>
          </a:p>
          <a:p>
            <a:pPr lvl="1"/>
            <a:r>
              <a:rPr lang="en-US" sz="2500"/>
              <a:t>Sắp xếp Sinh viên</a:t>
            </a:r>
          </a:p>
          <a:p>
            <a:pPr lvl="1"/>
            <a:r>
              <a:rPr lang="en-US" sz="2500"/>
              <a:t>Xuất ra số lượng sinh viên</a:t>
            </a:r>
          </a:p>
        </p:txBody>
      </p:sp>
      <p:sp>
        <p:nvSpPr>
          <p:cNvPr id="4" name="Date Placeholder 3">
            <a:extLst>
              <a:ext uri="{FF2B5EF4-FFF2-40B4-BE49-F238E27FC236}">
                <a16:creationId xmlns:a16="http://schemas.microsoft.com/office/drawing/2014/main" xmlns="" id="{D479C36C-92DE-48C8-8746-76906059429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8E3C12C-206A-424A-A644-B482F0C3575C}"/>
              </a:ext>
            </a:extLst>
          </p:cNvPr>
          <p:cNvSpPr>
            <a:spLocks noGrp="1"/>
          </p:cNvSpPr>
          <p:nvPr>
            <p:ph type="sldNum" sz="quarter" idx="11"/>
          </p:nvPr>
        </p:nvSpPr>
        <p:spPr/>
        <p:txBody>
          <a:bodyPr/>
          <a:lstStyle/>
          <a:p>
            <a:pPr>
              <a:defRPr/>
            </a:pPr>
            <a:fld id="{812A3249-7FF3-4311-A461-F791DB37E44E}" type="slidenum">
              <a:rPr lang="en-US" altLang="en-US" smtClean="0"/>
              <a:pPr>
                <a:defRPr/>
              </a:pPr>
              <a:t>199</a:t>
            </a:fld>
            <a:endParaRPr lang="en-US" altLang="en-US"/>
          </a:p>
        </p:txBody>
      </p:sp>
    </p:spTree>
    <p:extLst>
      <p:ext uri="{BB962C8B-B14F-4D97-AF65-F5344CB8AC3E}">
        <p14:creationId xmlns:p14="http://schemas.microsoft.com/office/powerpoint/2010/main" val="1366437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6C3C10-4079-4B8D-A87E-E65CF3E5E9A8}"/>
              </a:ext>
            </a:extLst>
          </p:cNvPr>
          <p:cNvSpPr>
            <a:spLocks noGrp="1"/>
          </p:cNvSpPr>
          <p:nvPr>
            <p:ph type="title"/>
          </p:nvPr>
        </p:nvSpPr>
        <p:spPr/>
        <p:txBody>
          <a:bodyPr/>
          <a:lstStyle/>
          <a:p>
            <a:r>
              <a:rPr lang="en-US"/>
              <a:t>NỘI DUNG CHƯƠNG 1 – Phần 1</a:t>
            </a:r>
            <a:endParaRPr lang="en-GB"/>
          </a:p>
        </p:txBody>
      </p:sp>
      <p:sp>
        <p:nvSpPr>
          <p:cNvPr id="3" name="Content Placeholder 2">
            <a:extLst>
              <a:ext uri="{FF2B5EF4-FFF2-40B4-BE49-F238E27FC236}">
                <a16:creationId xmlns:a16="http://schemas.microsoft.com/office/drawing/2014/main" xmlns="" id="{D65A5A64-8152-48E3-9470-8133732742EF}"/>
              </a:ext>
            </a:extLst>
          </p:cNvPr>
          <p:cNvSpPr>
            <a:spLocks noGrp="1"/>
          </p:cNvSpPr>
          <p:nvPr>
            <p:ph idx="1"/>
          </p:nvPr>
        </p:nvSpPr>
        <p:spPr>
          <a:xfrm>
            <a:off x="609600" y="980728"/>
            <a:ext cx="8143873" cy="5424264"/>
          </a:xfrm>
        </p:spPr>
        <p:txBody>
          <a:bodyPr anchor="ctr"/>
          <a:lstStyle/>
          <a:p>
            <a:r>
              <a:rPr lang="en-US" sz="2500"/>
              <a:t>Lịch sử ra đời ngôn ngữ Java </a:t>
            </a:r>
            <a:r>
              <a:rPr lang="en-US" sz="2500" baseline="30000">
                <a:solidFill>
                  <a:schemeClr val="bg1">
                    <a:lumMod val="65000"/>
                  </a:schemeClr>
                </a:solidFill>
              </a:rPr>
              <a:t>[1]</a:t>
            </a:r>
          </a:p>
          <a:p>
            <a:r>
              <a:rPr lang="en-US" sz="2500"/>
              <a:t>Các đặc trưng của Java </a:t>
            </a:r>
            <a:r>
              <a:rPr lang="en-US" sz="2500" baseline="30000">
                <a:solidFill>
                  <a:schemeClr val="bg1">
                    <a:lumMod val="65000"/>
                  </a:schemeClr>
                </a:solidFill>
              </a:rPr>
              <a:t>[2]</a:t>
            </a:r>
            <a:endParaRPr lang="en-US" sz="2500"/>
          </a:p>
          <a:p>
            <a:r>
              <a:rPr lang="en-US" sz="2500"/>
              <a:t>Tại sao nên học Java? </a:t>
            </a:r>
            <a:r>
              <a:rPr lang="en-US" sz="2500" baseline="30000">
                <a:solidFill>
                  <a:schemeClr val="bg1">
                    <a:lumMod val="65000"/>
                  </a:schemeClr>
                </a:solidFill>
              </a:rPr>
              <a:t>[3]</a:t>
            </a:r>
            <a:endParaRPr lang="en-US" sz="2500"/>
          </a:p>
          <a:p>
            <a:r>
              <a:rPr lang="en-US" sz="2500"/>
              <a:t>Máy ảo Java (Java Virtual Machine - JVM) </a:t>
            </a:r>
            <a:r>
              <a:rPr lang="en-US" sz="2500" baseline="30000">
                <a:solidFill>
                  <a:schemeClr val="bg1">
                    <a:lumMod val="65000"/>
                  </a:schemeClr>
                </a:solidFill>
              </a:rPr>
              <a:t>[4]</a:t>
            </a:r>
            <a:endParaRPr lang="en-US" sz="2500"/>
          </a:p>
          <a:p>
            <a:r>
              <a:rPr lang="en-US" sz="2500"/>
              <a:t>Các công cụ lập trình </a:t>
            </a:r>
            <a:r>
              <a:rPr lang="en-US" sz="2500" baseline="30000">
                <a:solidFill>
                  <a:schemeClr val="bg1">
                    <a:lumMod val="65000"/>
                  </a:schemeClr>
                </a:solidFill>
              </a:rPr>
              <a:t>[5]</a:t>
            </a:r>
            <a:endParaRPr lang="en-US" sz="2500"/>
          </a:p>
          <a:p>
            <a:r>
              <a:rPr lang="en-US" sz="2500"/>
              <a:t>Cài đặt JDK </a:t>
            </a:r>
            <a:r>
              <a:rPr lang="en-US" sz="2500" baseline="30000">
                <a:solidFill>
                  <a:schemeClr val="bg1">
                    <a:lumMod val="65000"/>
                  </a:schemeClr>
                </a:solidFill>
              </a:rPr>
              <a:t>[6]</a:t>
            </a:r>
            <a:endParaRPr lang="en-US" sz="2500"/>
          </a:p>
          <a:p>
            <a:r>
              <a:rPr lang="en-US" sz="2500"/>
              <a:t>Cấu hình biến môi trường </a:t>
            </a:r>
            <a:r>
              <a:rPr lang="en-US" sz="2500" baseline="30000">
                <a:solidFill>
                  <a:schemeClr val="bg1">
                    <a:lumMod val="65000"/>
                  </a:schemeClr>
                </a:solidFill>
              </a:rPr>
              <a:t>[7]</a:t>
            </a:r>
            <a:endParaRPr lang="en-US" sz="2500"/>
          </a:p>
          <a:p>
            <a:r>
              <a:rPr lang="en-US" sz="2500"/>
              <a:t>Kiểm tra phiên bản javac, java </a:t>
            </a:r>
            <a:r>
              <a:rPr lang="en-US" sz="2500" baseline="30000">
                <a:solidFill>
                  <a:schemeClr val="bg1">
                    <a:lumMod val="65000"/>
                  </a:schemeClr>
                </a:solidFill>
              </a:rPr>
              <a:t>[8]</a:t>
            </a:r>
            <a:endParaRPr lang="en-US" sz="2500"/>
          </a:p>
          <a:p>
            <a:r>
              <a:rPr lang="en-US" sz="2500"/>
              <a:t>Chạy chương trình bằng Command Line </a:t>
            </a:r>
            <a:r>
              <a:rPr lang="en-US" sz="2500" baseline="30000">
                <a:solidFill>
                  <a:schemeClr val="bg1">
                    <a:lumMod val="65000"/>
                  </a:schemeClr>
                </a:solidFill>
              </a:rPr>
              <a:t>[9]</a:t>
            </a:r>
            <a:endParaRPr lang="en-US" sz="2500"/>
          </a:p>
          <a:p>
            <a:r>
              <a:rPr lang="en-US" sz="2500"/>
              <a:t>Chạy chương trình bằng Elcipse </a:t>
            </a:r>
            <a:r>
              <a:rPr lang="en-US" sz="2500" baseline="30000">
                <a:solidFill>
                  <a:schemeClr val="bg1">
                    <a:lumMod val="65000"/>
                  </a:schemeClr>
                </a:solidFill>
              </a:rPr>
              <a:t>[10]</a:t>
            </a:r>
          </a:p>
          <a:p>
            <a:r>
              <a:rPr lang="en-US" sz="2500"/>
              <a:t>Ý nghĩa các từ khóa</a:t>
            </a:r>
            <a:r>
              <a:rPr lang="en-US" sz="2500" baseline="30000">
                <a:solidFill>
                  <a:schemeClr val="bg1">
                    <a:lumMod val="65000"/>
                  </a:schemeClr>
                </a:solidFill>
              </a:rPr>
              <a:t>[11]</a:t>
            </a:r>
          </a:p>
          <a:p>
            <a:r>
              <a:rPr lang="en-US" sz="2500"/>
              <a:t>Các cách để viết một chương trình Java</a:t>
            </a:r>
            <a:r>
              <a:rPr lang="en-US" sz="2500" baseline="30000">
                <a:solidFill>
                  <a:schemeClr val="bg1">
                    <a:lumMod val="65000"/>
                  </a:schemeClr>
                </a:solidFill>
              </a:rPr>
              <a:t>[12]</a:t>
            </a:r>
          </a:p>
        </p:txBody>
      </p:sp>
      <p:sp>
        <p:nvSpPr>
          <p:cNvPr id="4" name="Date Placeholder 3">
            <a:extLst>
              <a:ext uri="{FF2B5EF4-FFF2-40B4-BE49-F238E27FC236}">
                <a16:creationId xmlns:a16="http://schemas.microsoft.com/office/drawing/2014/main" xmlns="" id="{69EADD60-D7A1-4748-ADF8-F9F10D45B22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D77549BD-02F9-4CA8-8A0D-19395855A7CE}"/>
              </a:ext>
            </a:extLst>
          </p:cNvPr>
          <p:cNvSpPr>
            <a:spLocks noGrp="1"/>
          </p:cNvSpPr>
          <p:nvPr>
            <p:ph type="sldNum" sz="quarter" idx="11"/>
          </p:nvPr>
        </p:nvSpPr>
        <p:spPr/>
        <p:txBody>
          <a:bodyPr/>
          <a:lstStyle/>
          <a:p>
            <a:pPr>
              <a:defRPr/>
            </a:pPr>
            <a:fld id="{5F4B234B-ADCF-47EA-94FA-1884F3D26864}" type="slidenum">
              <a:rPr lang="en-US" altLang="en-US" smtClean="0"/>
              <a:pPr>
                <a:defRPr/>
              </a:pPr>
              <a:t>2</a:t>
            </a:fld>
            <a:endParaRPr lang="en-US" altLang="en-US"/>
          </a:p>
        </p:txBody>
      </p:sp>
    </p:spTree>
    <p:extLst>
      <p:ext uri="{BB962C8B-B14F-4D97-AF65-F5344CB8AC3E}">
        <p14:creationId xmlns:p14="http://schemas.microsoft.com/office/powerpoint/2010/main" val="407765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D42D54-116C-4E38-903A-419585B778E2}"/>
              </a:ext>
            </a:extLst>
          </p:cNvPr>
          <p:cNvSpPr>
            <a:spLocks noGrp="1"/>
          </p:cNvSpPr>
          <p:nvPr>
            <p:ph type="title"/>
          </p:nvPr>
        </p:nvSpPr>
        <p:spPr/>
        <p:txBody>
          <a:bodyPr/>
          <a:lstStyle/>
          <a:p>
            <a:r>
              <a:rPr lang="en-US"/>
              <a:t>Cài đặt JDK – Kiểm tra </a:t>
            </a:r>
            <a:r>
              <a:rPr lang="en-US" baseline="30000">
                <a:solidFill>
                  <a:schemeClr val="bg1">
                    <a:lumMod val="65000"/>
                  </a:schemeClr>
                </a:solidFill>
              </a:rPr>
              <a:t>[6]</a:t>
            </a:r>
            <a:r>
              <a:rPr lang="en-US"/>
              <a:t> </a:t>
            </a:r>
            <a:endParaRPr lang="en-GB"/>
          </a:p>
        </p:txBody>
      </p:sp>
      <p:sp>
        <p:nvSpPr>
          <p:cNvPr id="3" name="Content Placeholder 2">
            <a:extLst>
              <a:ext uri="{FF2B5EF4-FFF2-40B4-BE49-F238E27FC236}">
                <a16:creationId xmlns:a16="http://schemas.microsoft.com/office/drawing/2014/main" xmlns="" id="{CEB01BB2-0859-43D8-8CF5-24B009AFF7C8}"/>
              </a:ext>
            </a:extLst>
          </p:cNvPr>
          <p:cNvSpPr>
            <a:spLocks noGrp="1"/>
          </p:cNvSpPr>
          <p:nvPr>
            <p:ph idx="1"/>
          </p:nvPr>
        </p:nvSpPr>
        <p:spPr/>
        <p:txBody>
          <a:bodyPr/>
          <a:lstStyle/>
          <a:p>
            <a:r>
              <a:rPr lang="en-US"/>
              <a:t>Kiểm tra JDK trong máy b</a:t>
            </a:r>
            <a:r>
              <a:rPr lang="en-GB"/>
              <a:t>ằng Controlpanel</a:t>
            </a:r>
          </a:p>
        </p:txBody>
      </p:sp>
      <p:sp>
        <p:nvSpPr>
          <p:cNvPr id="4" name="Date Placeholder 3">
            <a:extLst>
              <a:ext uri="{FF2B5EF4-FFF2-40B4-BE49-F238E27FC236}">
                <a16:creationId xmlns:a16="http://schemas.microsoft.com/office/drawing/2014/main" xmlns="" id="{82E15E34-C1C6-416D-BAD0-BB9B2408ACE8}"/>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ECAC2275-9FDD-4A3D-9989-27CA02C3E4CE}"/>
              </a:ext>
            </a:extLst>
          </p:cNvPr>
          <p:cNvSpPr>
            <a:spLocks noGrp="1"/>
          </p:cNvSpPr>
          <p:nvPr>
            <p:ph type="sldNum" sz="quarter" idx="11"/>
          </p:nvPr>
        </p:nvSpPr>
        <p:spPr/>
        <p:txBody>
          <a:bodyPr/>
          <a:lstStyle/>
          <a:p>
            <a:pPr>
              <a:defRPr/>
            </a:pPr>
            <a:fld id="{5F4B234B-ADCF-47EA-94FA-1884F3D26864}" type="slidenum">
              <a:rPr lang="en-US" altLang="en-US" smtClean="0"/>
              <a:pPr>
                <a:defRPr/>
              </a:pPr>
              <a:t>20</a:t>
            </a:fld>
            <a:endParaRPr lang="en-US" altLang="en-US"/>
          </a:p>
        </p:txBody>
      </p:sp>
      <p:pic>
        <p:nvPicPr>
          <p:cNvPr id="7" name="Picture 6">
            <a:extLst>
              <a:ext uri="{FF2B5EF4-FFF2-40B4-BE49-F238E27FC236}">
                <a16:creationId xmlns:a16="http://schemas.microsoft.com/office/drawing/2014/main" xmlns="" id="{5344C3F3-419E-4C01-B95F-DA41F24CD47B}"/>
              </a:ext>
            </a:extLst>
          </p:cNvPr>
          <p:cNvPicPr>
            <a:picLocks noChangeAspect="1"/>
          </p:cNvPicPr>
          <p:nvPr/>
        </p:nvPicPr>
        <p:blipFill rotWithShape="1">
          <a:blip r:embed="rId2"/>
          <a:srcRect b="18867"/>
          <a:stretch/>
        </p:blipFill>
        <p:spPr>
          <a:xfrm>
            <a:off x="5071" y="1808820"/>
            <a:ext cx="9144000" cy="4173078"/>
          </a:xfrm>
          <a:prstGeom prst="rect">
            <a:avLst/>
          </a:prstGeom>
        </p:spPr>
      </p:pic>
      <p:sp>
        <p:nvSpPr>
          <p:cNvPr id="8" name="Rectangle 7">
            <a:extLst>
              <a:ext uri="{FF2B5EF4-FFF2-40B4-BE49-F238E27FC236}">
                <a16:creationId xmlns:a16="http://schemas.microsoft.com/office/drawing/2014/main" xmlns="" id="{ADF86C75-40EF-48D5-88D3-3CA92E84F990}"/>
              </a:ext>
            </a:extLst>
          </p:cNvPr>
          <p:cNvSpPr/>
          <p:nvPr/>
        </p:nvSpPr>
        <p:spPr>
          <a:xfrm>
            <a:off x="3635896" y="3933056"/>
            <a:ext cx="1836204" cy="396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3529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143EEF-0AD4-4638-9645-7DE82FD277CD}"/>
              </a:ext>
            </a:extLst>
          </p:cNvPr>
          <p:cNvSpPr>
            <a:spLocks noGrp="1"/>
          </p:cNvSpPr>
          <p:nvPr>
            <p:ph type="title"/>
          </p:nvPr>
        </p:nvSpPr>
        <p:spPr/>
        <p:txBody>
          <a:bodyPr/>
          <a:lstStyle/>
          <a:p>
            <a:r>
              <a:rPr lang="en-US"/>
              <a:t>Bài tập rèn luyện</a:t>
            </a:r>
            <a:endParaRPr lang="en-GB"/>
          </a:p>
        </p:txBody>
      </p:sp>
      <p:sp>
        <p:nvSpPr>
          <p:cNvPr id="3" name="Content Placeholder 2">
            <a:extLst>
              <a:ext uri="{FF2B5EF4-FFF2-40B4-BE49-F238E27FC236}">
                <a16:creationId xmlns:a16="http://schemas.microsoft.com/office/drawing/2014/main" xmlns="" id="{3E3688FA-5004-4845-9736-4D22F308A734}"/>
              </a:ext>
            </a:extLst>
          </p:cNvPr>
          <p:cNvSpPr>
            <a:spLocks noGrp="1"/>
          </p:cNvSpPr>
          <p:nvPr>
            <p:ph idx="1"/>
          </p:nvPr>
        </p:nvSpPr>
        <p:spPr>
          <a:xfrm>
            <a:off x="609600" y="1133053"/>
            <a:ext cx="8143873" cy="5248275"/>
          </a:xfrm>
        </p:spPr>
        <p:txBody>
          <a:bodyPr/>
          <a:lstStyle/>
          <a:p>
            <a:r>
              <a:rPr lang="en-US" sz="2500"/>
              <a:t>Yêu cầu 12: viết chương trình quản lý Tên Sinh Viên dưới dạng console, yêu cầu sử dụng </a:t>
            </a:r>
            <a:r>
              <a:rPr lang="en-US" sz="2500">
                <a:solidFill>
                  <a:srgbClr val="FF0000"/>
                </a:solidFill>
              </a:rPr>
              <a:t>HashMap</a:t>
            </a:r>
            <a:r>
              <a:rPr lang="en-US" sz="2500"/>
              <a:t> và thực hiện các chức năng sau (thông tin sinh viên bao gồm: mã số, họ tên):</a:t>
            </a:r>
          </a:p>
          <a:p>
            <a:pPr lvl="1"/>
            <a:r>
              <a:rPr lang="en-US" sz="2500"/>
              <a:t>Thêm Sinh viên </a:t>
            </a:r>
            <a:r>
              <a:rPr lang="en-US" sz="2500" i="1"/>
              <a:t>(nhập mã và nhập tên)</a:t>
            </a:r>
          </a:p>
          <a:p>
            <a:pPr lvl="1"/>
            <a:r>
              <a:rPr lang="en-US" sz="2500"/>
              <a:t>Xuất danh sách sinh viên – theo mã và tên </a:t>
            </a:r>
            <a:r>
              <a:rPr lang="en-US" sz="2500" i="1"/>
              <a:t>(Map.Entry)</a:t>
            </a:r>
          </a:p>
          <a:p>
            <a:pPr lvl="1"/>
            <a:r>
              <a:rPr lang="en-US" sz="2500"/>
              <a:t>Sửa Sinh Viên</a:t>
            </a:r>
          </a:p>
          <a:p>
            <a:pPr lvl="1"/>
            <a:r>
              <a:rPr lang="en-US" sz="2500"/>
              <a:t>Xóa Sinh Viên chứa tên bất kỳ</a:t>
            </a:r>
          </a:p>
          <a:p>
            <a:pPr lvl="1"/>
            <a:r>
              <a:rPr lang="en-US" sz="2500"/>
              <a:t>Tìm Sinh viên mà tên có chữ An</a:t>
            </a:r>
          </a:p>
          <a:p>
            <a:pPr lvl="1"/>
            <a:r>
              <a:rPr lang="en-US" sz="2500"/>
              <a:t>Xuất ra Các mã sinh viên (chỉ mã) </a:t>
            </a:r>
            <a:r>
              <a:rPr lang="en-US" sz="2500" i="1"/>
              <a:t>(Map.key)</a:t>
            </a:r>
          </a:p>
          <a:p>
            <a:pPr lvl="1"/>
            <a:r>
              <a:rPr lang="en-US" sz="2500"/>
              <a:t>Xuất ra Các tên sinh viên (chỉ tên) </a:t>
            </a:r>
            <a:r>
              <a:rPr lang="en-US" sz="2500" i="1"/>
              <a:t>(Map.value)</a:t>
            </a:r>
          </a:p>
          <a:p>
            <a:pPr lvl="1"/>
            <a:endParaRPr lang="en-US" sz="2500"/>
          </a:p>
        </p:txBody>
      </p:sp>
      <p:sp>
        <p:nvSpPr>
          <p:cNvPr id="4" name="Date Placeholder 3">
            <a:extLst>
              <a:ext uri="{FF2B5EF4-FFF2-40B4-BE49-F238E27FC236}">
                <a16:creationId xmlns:a16="http://schemas.microsoft.com/office/drawing/2014/main" xmlns="" id="{D479C36C-92DE-48C8-8746-769060594292}"/>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8E3C12C-206A-424A-A644-B482F0C3575C}"/>
              </a:ext>
            </a:extLst>
          </p:cNvPr>
          <p:cNvSpPr>
            <a:spLocks noGrp="1"/>
          </p:cNvSpPr>
          <p:nvPr>
            <p:ph type="sldNum" sz="quarter" idx="11"/>
          </p:nvPr>
        </p:nvSpPr>
        <p:spPr/>
        <p:txBody>
          <a:bodyPr/>
          <a:lstStyle/>
          <a:p>
            <a:pPr>
              <a:defRPr/>
            </a:pPr>
            <a:fld id="{812A3249-7FF3-4311-A461-F791DB37E44E}" type="slidenum">
              <a:rPr lang="en-US" altLang="en-US" smtClean="0"/>
              <a:pPr>
                <a:defRPr/>
              </a:pPr>
              <a:t>200</a:t>
            </a:fld>
            <a:endParaRPr lang="en-US" altLang="en-US"/>
          </a:p>
        </p:txBody>
      </p:sp>
    </p:spTree>
    <p:extLst>
      <p:ext uri="{BB962C8B-B14F-4D97-AF65-F5344CB8AC3E}">
        <p14:creationId xmlns:p14="http://schemas.microsoft.com/office/powerpoint/2010/main" val="1782661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795794" y="4123756"/>
            <a:ext cx="5940425" cy="2128520"/>
          </a:xfrm>
          <a:prstGeom prst="rect">
            <a:avLst/>
          </a:prstGeom>
        </p:spPr>
      </p:pic>
      <p:sp>
        <p:nvSpPr>
          <p:cNvPr id="2" name="Title 1">
            <a:extLst>
              <a:ext uri="{FF2B5EF4-FFF2-40B4-BE49-F238E27FC236}">
                <a16:creationId xmlns:a16="http://schemas.microsoft.com/office/drawing/2014/main" xmlns="" id="{C7501739-2E68-42D9-B149-5EE2BD180890}"/>
              </a:ext>
            </a:extLst>
          </p:cNvPr>
          <p:cNvSpPr>
            <a:spLocks noGrp="1"/>
          </p:cNvSpPr>
          <p:nvPr>
            <p:ph type="title"/>
          </p:nvPr>
        </p:nvSpPr>
        <p:spPr/>
        <p:txBody>
          <a:bodyPr/>
          <a:lstStyle/>
          <a:p>
            <a:r>
              <a:rPr lang="en-US"/>
              <a:t>Cài đặt JDK – Kiểm tra </a:t>
            </a:r>
            <a:r>
              <a:rPr lang="en-US" baseline="30000">
                <a:solidFill>
                  <a:schemeClr val="bg1">
                    <a:lumMod val="65000"/>
                  </a:schemeClr>
                </a:solidFill>
              </a:rPr>
              <a:t>[6]</a:t>
            </a:r>
            <a:endParaRPr lang="en-GB"/>
          </a:p>
        </p:txBody>
      </p:sp>
      <p:sp>
        <p:nvSpPr>
          <p:cNvPr id="3" name="Content Placeholder 2">
            <a:extLst>
              <a:ext uri="{FF2B5EF4-FFF2-40B4-BE49-F238E27FC236}">
                <a16:creationId xmlns:a16="http://schemas.microsoft.com/office/drawing/2014/main" xmlns="" id="{EB291099-503B-4BC7-80B9-955D11494DDC}"/>
              </a:ext>
            </a:extLst>
          </p:cNvPr>
          <p:cNvSpPr>
            <a:spLocks noGrp="1"/>
          </p:cNvSpPr>
          <p:nvPr>
            <p:ph idx="1"/>
          </p:nvPr>
        </p:nvSpPr>
        <p:spPr/>
        <p:txBody>
          <a:bodyPr/>
          <a:lstStyle/>
          <a:p>
            <a:r>
              <a:rPr lang="en-US"/>
              <a:t>Kiểm tra JDK trong máy</a:t>
            </a:r>
          </a:p>
          <a:p>
            <a:pPr lvl="1"/>
            <a:r>
              <a:rPr lang="en-US"/>
              <a:t>Bằng Command Line: Windows+R để gọi cmd</a:t>
            </a:r>
          </a:p>
          <a:p>
            <a:pPr marL="0" indent="0">
              <a:buNone/>
            </a:pPr>
            <a:endParaRPr lang="en-GB"/>
          </a:p>
        </p:txBody>
      </p:sp>
      <p:sp>
        <p:nvSpPr>
          <p:cNvPr id="4" name="Date Placeholder 3">
            <a:extLst>
              <a:ext uri="{FF2B5EF4-FFF2-40B4-BE49-F238E27FC236}">
                <a16:creationId xmlns:a16="http://schemas.microsoft.com/office/drawing/2014/main" xmlns="" id="{92353D46-41BE-4258-9F3E-D11B1AD54AD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64BED576-BB9B-45F6-8C45-0EE21FCCB95A}"/>
              </a:ext>
            </a:extLst>
          </p:cNvPr>
          <p:cNvSpPr>
            <a:spLocks noGrp="1"/>
          </p:cNvSpPr>
          <p:nvPr>
            <p:ph type="sldNum" sz="quarter" idx="11"/>
          </p:nvPr>
        </p:nvSpPr>
        <p:spPr/>
        <p:txBody>
          <a:bodyPr/>
          <a:lstStyle/>
          <a:p>
            <a:pPr>
              <a:defRPr/>
            </a:pPr>
            <a:fld id="{5F4B234B-ADCF-47EA-94FA-1884F3D26864}" type="slidenum">
              <a:rPr lang="en-US" altLang="en-US" smtClean="0"/>
              <a:pPr>
                <a:defRPr/>
              </a:pPr>
              <a:t>21</a:t>
            </a:fld>
            <a:endParaRPr lang="en-US" altLang="en-US"/>
          </a:p>
        </p:txBody>
      </p:sp>
      <p:pic>
        <p:nvPicPr>
          <p:cNvPr id="11" name="Picture 10">
            <a:extLst>
              <a:ext uri="{FF2B5EF4-FFF2-40B4-BE49-F238E27FC236}">
                <a16:creationId xmlns:a16="http://schemas.microsoft.com/office/drawing/2014/main" xmlns="" id="{289C967F-DB52-4A9D-B6E7-49E2805EB2F6}"/>
              </a:ext>
            </a:extLst>
          </p:cNvPr>
          <p:cNvPicPr>
            <a:picLocks noChangeAspect="1"/>
          </p:cNvPicPr>
          <p:nvPr/>
        </p:nvPicPr>
        <p:blipFill>
          <a:blip r:embed="rId4"/>
          <a:stretch>
            <a:fillRect/>
          </a:stretch>
        </p:blipFill>
        <p:spPr>
          <a:xfrm>
            <a:off x="3095836" y="2105212"/>
            <a:ext cx="3360601" cy="1907530"/>
          </a:xfrm>
          <a:prstGeom prst="rect">
            <a:avLst/>
          </a:prstGeom>
        </p:spPr>
      </p:pic>
      <p:sp>
        <p:nvSpPr>
          <p:cNvPr id="12" name="Rectangle 11">
            <a:extLst>
              <a:ext uri="{FF2B5EF4-FFF2-40B4-BE49-F238E27FC236}">
                <a16:creationId xmlns:a16="http://schemas.microsoft.com/office/drawing/2014/main" xmlns="" id="{FA4F233A-AC71-42BE-BECE-7142994A6F8D}"/>
              </a:ext>
            </a:extLst>
          </p:cNvPr>
          <p:cNvSpPr/>
          <p:nvPr/>
        </p:nvSpPr>
        <p:spPr>
          <a:xfrm>
            <a:off x="2219164" y="4919286"/>
            <a:ext cx="2124236" cy="2687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3490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55B3FC-2E9B-4670-BD2B-1115CFECD4CB}"/>
              </a:ext>
            </a:extLst>
          </p:cNvPr>
          <p:cNvSpPr>
            <a:spLocks noGrp="1"/>
          </p:cNvSpPr>
          <p:nvPr>
            <p:ph type="title"/>
          </p:nvPr>
        </p:nvSpPr>
        <p:spPr/>
        <p:txBody>
          <a:bodyPr/>
          <a:lstStyle/>
          <a:p>
            <a:r>
              <a:rPr lang="en-US"/>
              <a:t>Cấu hình biến môi trường </a:t>
            </a:r>
            <a:r>
              <a:rPr lang="en-US" baseline="30000">
                <a:solidFill>
                  <a:schemeClr val="bg1">
                    <a:lumMod val="65000"/>
                  </a:schemeClr>
                </a:solidFill>
              </a:rPr>
              <a:t>[7]</a:t>
            </a:r>
            <a:endParaRPr lang="en-US"/>
          </a:p>
        </p:txBody>
      </p:sp>
      <p:sp>
        <p:nvSpPr>
          <p:cNvPr id="3" name="Content Placeholder 2">
            <a:extLst>
              <a:ext uri="{FF2B5EF4-FFF2-40B4-BE49-F238E27FC236}">
                <a16:creationId xmlns:a16="http://schemas.microsoft.com/office/drawing/2014/main" xmlns="" id="{9676B3F0-4A8D-41D4-9A2C-807B06EF7E56}"/>
              </a:ext>
            </a:extLst>
          </p:cNvPr>
          <p:cNvSpPr>
            <a:spLocks noGrp="1"/>
          </p:cNvSpPr>
          <p:nvPr>
            <p:ph idx="1"/>
          </p:nvPr>
        </p:nvSpPr>
        <p:spPr>
          <a:xfrm>
            <a:off x="457200" y="944563"/>
            <a:ext cx="8296273" cy="5395683"/>
          </a:xfrm>
        </p:spPr>
        <p:txBody>
          <a:bodyPr/>
          <a:lstStyle/>
          <a:p>
            <a:r>
              <a:rPr lang="en-US"/>
              <a:t>Bước 1. Tạo biến JAVA_HOME</a:t>
            </a:r>
          </a:p>
          <a:p>
            <a:pPr lvl="1"/>
            <a:r>
              <a:rPr lang="en-US" sz="2600"/>
              <a:t>Click chuột phải vào biểu tượng </a:t>
            </a:r>
            <a:r>
              <a:rPr lang="en-US" sz="2600" b="1"/>
              <a:t>MyComputer </a:t>
            </a:r>
            <a:r>
              <a:rPr lang="en-US" sz="2600" b="1">
                <a:sym typeface="Wingdings" panose="05000000000000000000" pitchFamily="2" charset="2"/>
              </a:rPr>
              <a:t></a:t>
            </a:r>
            <a:r>
              <a:rPr lang="en-US" sz="2600" b="1"/>
              <a:t>Properties</a:t>
            </a:r>
            <a:r>
              <a:rPr lang="en-US" sz="2600" b="1">
                <a:sym typeface="Wingdings" panose="05000000000000000000" pitchFamily="2" charset="2"/>
              </a:rPr>
              <a:t></a:t>
            </a:r>
            <a:r>
              <a:rPr lang="en-US" sz="2600" b="1"/>
              <a:t>Advanced system settings  </a:t>
            </a:r>
            <a:r>
              <a:rPr lang="en-US" sz="2600" b="1">
                <a:sym typeface="Wingdings" panose="05000000000000000000" pitchFamily="2" charset="2"/>
              </a:rPr>
              <a:t></a:t>
            </a:r>
            <a:r>
              <a:rPr lang="en-US" sz="2600" b="1"/>
              <a:t>Environment Variables</a:t>
            </a:r>
            <a:r>
              <a:rPr lang="en-US" sz="2600" b="1">
                <a:sym typeface="Wingdings" panose="05000000000000000000" pitchFamily="2" charset="2"/>
              </a:rPr>
              <a:t></a:t>
            </a:r>
            <a:r>
              <a:rPr lang="en-US" sz="2600" b="1"/>
              <a:t>Click 'New' trong System Variables</a:t>
            </a:r>
            <a:endParaRPr lang="en-GB" sz="2600" b="1"/>
          </a:p>
          <a:p>
            <a:pPr marL="0" indent="0">
              <a:buNone/>
            </a:pPr>
            <a:endParaRPr lang="en-US"/>
          </a:p>
          <a:p>
            <a:pPr marL="0" indent="0">
              <a:buNone/>
            </a:pPr>
            <a:endParaRPr lang="en-GB"/>
          </a:p>
        </p:txBody>
      </p:sp>
      <p:sp>
        <p:nvSpPr>
          <p:cNvPr id="4" name="Date Placeholder 3">
            <a:extLst>
              <a:ext uri="{FF2B5EF4-FFF2-40B4-BE49-F238E27FC236}">
                <a16:creationId xmlns:a16="http://schemas.microsoft.com/office/drawing/2014/main" xmlns="" id="{29668ED7-D738-4C8B-B2FF-16FDABE1E6D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FE65380C-864C-4889-B52A-A1C5146F7BE9}"/>
              </a:ext>
            </a:extLst>
          </p:cNvPr>
          <p:cNvSpPr>
            <a:spLocks noGrp="1"/>
          </p:cNvSpPr>
          <p:nvPr>
            <p:ph type="sldNum" sz="quarter" idx="11"/>
          </p:nvPr>
        </p:nvSpPr>
        <p:spPr/>
        <p:txBody>
          <a:bodyPr/>
          <a:lstStyle/>
          <a:p>
            <a:pPr>
              <a:defRPr/>
            </a:pPr>
            <a:fld id="{5F4B234B-ADCF-47EA-94FA-1884F3D26864}" type="slidenum">
              <a:rPr lang="en-US" altLang="en-US" smtClean="0"/>
              <a:pPr>
                <a:defRPr/>
              </a:pPr>
              <a:t>22</a:t>
            </a:fld>
            <a:endParaRPr lang="en-US" altLang="en-US"/>
          </a:p>
        </p:txBody>
      </p:sp>
      <p:pic>
        <p:nvPicPr>
          <p:cNvPr id="7" name="Picture 6">
            <a:extLst>
              <a:ext uri="{FF2B5EF4-FFF2-40B4-BE49-F238E27FC236}">
                <a16:creationId xmlns:a16="http://schemas.microsoft.com/office/drawing/2014/main" xmlns="" id="{8010DD40-AE62-4CEE-B33D-BF611ACC4815}"/>
              </a:ext>
            </a:extLst>
          </p:cNvPr>
          <p:cNvPicPr>
            <a:picLocks noChangeAspect="1"/>
          </p:cNvPicPr>
          <p:nvPr/>
        </p:nvPicPr>
        <p:blipFill>
          <a:blip r:embed="rId3"/>
          <a:stretch>
            <a:fillRect/>
          </a:stretch>
        </p:blipFill>
        <p:spPr>
          <a:xfrm>
            <a:off x="1978025" y="3284984"/>
            <a:ext cx="2314575" cy="2371725"/>
          </a:xfrm>
          <a:prstGeom prst="rect">
            <a:avLst/>
          </a:prstGeom>
        </p:spPr>
      </p:pic>
    </p:spTree>
    <p:extLst>
      <p:ext uri="{BB962C8B-B14F-4D97-AF65-F5344CB8AC3E}">
        <p14:creationId xmlns:p14="http://schemas.microsoft.com/office/powerpoint/2010/main" val="112032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55B3FC-2E9B-4670-BD2B-1115CFECD4CB}"/>
              </a:ext>
            </a:extLst>
          </p:cNvPr>
          <p:cNvSpPr>
            <a:spLocks noGrp="1"/>
          </p:cNvSpPr>
          <p:nvPr>
            <p:ph type="title"/>
          </p:nvPr>
        </p:nvSpPr>
        <p:spPr/>
        <p:txBody>
          <a:bodyPr/>
          <a:lstStyle/>
          <a:p>
            <a:r>
              <a:rPr lang="en-US"/>
              <a:t>Cấu hình biến môi trường </a:t>
            </a:r>
            <a:r>
              <a:rPr lang="en-US" baseline="30000">
                <a:solidFill>
                  <a:schemeClr val="bg1">
                    <a:lumMod val="65000"/>
                  </a:schemeClr>
                </a:solidFill>
              </a:rPr>
              <a:t>[7]</a:t>
            </a:r>
            <a:endParaRPr lang="en-US"/>
          </a:p>
        </p:txBody>
      </p:sp>
      <p:sp>
        <p:nvSpPr>
          <p:cNvPr id="3" name="Content Placeholder 2">
            <a:extLst>
              <a:ext uri="{FF2B5EF4-FFF2-40B4-BE49-F238E27FC236}">
                <a16:creationId xmlns:a16="http://schemas.microsoft.com/office/drawing/2014/main" xmlns="" id="{9676B3F0-4A8D-41D4-9A2C-807B06EF7E56}"/>
              </a:ext>
            </a:extLst>
          </p:cNvPr>
          <p:cNvSpPr>
            <a:spLocks noGrp="1"/>
          </p:cNvSpPr>
          <p:nvPr>
            <p:ph idx="1"/>
          </p:nvPr>
        </p:nvSpPr>
        <p:spPr>
          <a:xfrm>
            <a:off x="457200" y="908720"/>
            <a:ext cx="8296273" cy="5376150"/>
          </a:xfrm>
        </p:spPr>
        <p:txBody>
          <a:bodyPr/>
          <a:lstStyle/>
          <a:p>
            <a:r>
              <a:rPr lang="en-US"/>
              <a:t>Bước 1. Tạo biến JAVA_HOME</a:t>
            </a:r>
          </a:p>
          <a:p>
            <a:pPr lvl="1"/>
            <a:r>
              <a:rPr lang="en-US" sz="2600"/>
              <a:t>Click chuột phải vào biểu tượng </a:t>
            </a:r>
            <a:r>
              <a:rPr lang="en-US" sz="2600" b="1"/>
              <a:t>MyComputer </a:t>
            </a:r>
            <a:r>
              <a:rPr lang="en-US" sz="2600" b="1">
                <a:sym typeface="Wingdings" panose="05000000000000000000" pitchFamily="2" charset="2"/>
              </a:rPr>
              <a:t></a:t>
            </a:r>
            <a:r>
              <a:rPr lang="en-US" sz="2600" b="1"/>
              <a:t>Properties</a:t>
            </a:r>
            <a:r>
              <a:rPr lang="en-US" sz="2600" b="1">
                <a:sym typeface="Wingdings" panose="05000000000000000000" pitchFamily="2" charset="2"/>
              </a:rPr>
              <a:t></a:t>
            </a:r>
            <a:r>
              <a:rPr lang="en-US" sz="2600" b="1"/>
              <a:t>Advanced system settings  </a:t>
            </a:r>
            <a:r>
              <a:rPr lang="en-US" sz="2600" b="1">
                <a:sym typeface="Wingdings" panose="05000000000000000000" pitchFamily="2" charset="2"/>
              </a:rPr>
              <a:t></a:t>
            </a:r>
            <a:r>
              <a:rPr lang="en-US" sz="2600" b="1"/>
              <a:t>Environment Variables</a:t>
            </a:r>
            <a:r>
              <a:rPr lang="en-US" sz="2600" b="1">
                <a:sym typeface="Wingdings" panose="05000000000000000000" pitchFamily="2" charset="2"/>
              </a:rPr>
              <a:t></a:t>
            </a:r>
            <a:r>
              <a:rPr lang="en-US" sz="2600" b="1"/>
              <a:t>Click 'New' trong System Variables</a:t>
            </a:r>
            <a:endParaRPr lang="en-GB" sz="2600" b="1"/>
          </a:p>
          <a:p>
            <a:pPr marL="0" indent="0">
              <a:buNone/>
            </a:pPr>
            <a:endParaRPr lang="en-US"/>
          </a:p>
          <a:p>
            <a:pPr marL="0" indent="0">
              <a:buNone/>
            </a:pPr>
            <a:endParaRPr lang="en-GB"/>
          </a:p>
        </p:txBody>
      </p:sp>
      <p:sp>
        <p:nvSpPr>
          <p:cNvPr id="4" name="Date Placeholder 3">
            <a:extLst>
              <a:ext uri="{FF2B5EF4-FFF2-40B4-BE49-F238E27FC236}">
                <a16:creationId xmlns:a16="http://schemas.microsoft.com/office/drawing/2014/main" xmlns="" id="{29668ED7-D738-4C8B-B2FF-16FDABE1E6D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FE65380C-864C-4889-B52A-A1C5146F7BE9}"/>
              </a:ext>
            </a:extLst>
          </p:cNvPr>
          <p:cNvSpPr>
            <a:spLocks noGrp="1"/>
          </p:cNvSpPr>
          <p:nvPr>
            <p:ph type="sldNum" sz="quarter" idx="11"/>
          </p:nvPr>
        </p:nvSpPr>
        <p:spPr/>
        <p:txBody>
          <a:bodyPr/>
          <a:lstStyle/>
          <a:p>
            <a:pPr>
              <a:defRPr/>
            </a:pPr>
            <a:fld id="{5F4B234B-ADCF-47EA-94FA-1884F3D26864}" type="slidenum">
              <a:rPr lang="en-US" altLang="en-US" smtClean="0"/>
              <a:pPr>
                <a:defRPr/>
              </a:pPr>
              <a:t>23</a:t>
            </a:fld>
            <a:endParaRPr lang="en-US" altLang="en-US"/>
          </a:p>
        </p:txBody>
      </p:sp>
      <p:pic>
        <p:nvPicPr>
          <p:cNvPr id="7" name="Picture 6">
            <a:extLst>
              <a:ext uri="{FF2B5EF4-FFF2-40B4-BE49-F238E27FC236}">
                <a16:creationId xmlns:a16="http://schemas.microsoft.com/office/drawing/2014/main" xmlns="" id="{8010DD40-AE62-4CEE-B33D-BF611ACC4815}"/>
              </a:ext>
            </a:extLst>
          </p:cNvPr>
          <p:cNvPicPr>
            <a:picLocks noChangeAspect="1"/>
          </p:cNvPicPr>
          <p:nvPr/>
        </p:nvPicPr>
        <p:blipFill>
          <a:blip r:embed="rId3"/>
          <a:stretch>
            <a:fillRect/>
          </a:stretch>
        </p:blipFill>
        <p:spPr>
          <a:xfrm>
            <a:off x="1978025" y="3284984"/>
            <a:ext cx="2314575" cy="2371725"/>
          </a:xfrm>
          <a:prstGeom prst="rect">
            <a:avLst/>
          </a:prstGeom>
        </p:spPr>
      </p:pic>
      <p:pic>
        <p:nvPicPr>
          <p:cNvPr id="8" name="Picture 7">
            <a:extLst>
              <a:ext uri="{FF2B5EF4-FFF2-40B4-BE49-F238E27FC236}">
                <a16:creationId xmlns:a16="http://schemas.microsoft.com/office/drawing/2014/main" xmlns="" id="{3C6D11D7-5357-4D48-87C3-ED92AC3B0E5A}"/>
              </a:ext>
            </a:extLst>
          </p:cNvPr>
          <p:cNvPicPr>
            <a:picLocks noChangeAspect="1"/>
          </p:cNvPicPr>
          <p:nvPr/>
        </p:nvPicPr>
        <p:blipFill rotWithShape="1">
          <a:blip r:embed="rId4"/>
          <a:srcRect b="5217"/>
          <a:stretch/>
        </p:blipFill>
        <p:spPr>
          <a:xfrm>
            <a:off x="21671" y="1434150"/>
            <a:ext cx="9144000" cy="4875170"/>
          </a:xfrm>
          <a:prstGeom prst="rect">
            <a:avLst/>
          </a:prstGeom>
        </p:spPr>
      </p:pic>
      <p:sp>
        <p:nvSpPr>
          <p:cNvPr id="10" name="Rectangle 9">
            <a:extLst>
              <a:ext uri="{FF2B5EF4-FFF2-40B4-BE49-F238E27FC236}">
                <a16:creationId xmlns:a16="http://schemas.microsoft.com/office/drawing/2014/main" xmlns="" id="{270A631D-E43C-4E0A-8737-BC1F1E06D35C}"/>
              </a:ext>
            </a:extLst>
          </p:cNvPr>
          <p:cNvSpPr/>
          <p:nvPr/>
        </p:nvSpPr>
        <p:spPr>
          <a:xfrm>
            <a:off x="3201688" y="4797152"/>
            <a:ext cx="1334308" cy="249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xmlns="" id="{4E62585A-585C-45D9-9374-D92C7485C131}"/>
              </a:ext>
            </a:extLst>
          </p:cNvPr>
          <p:cNvSpPr/>
          <p:nvPr/>
        </p:nvSpPr>
        <p:spPr>
          <a:xfrm>
            <a:off x="6732240" y="5373216"/>
            <a:ext cx="830251" cy="283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xmlns="" id="{6CB1B53E-B017-45DB-858E-0E34C14511BD}"/>
              </a:ext>
            </a:extLst>
          </p:cNvPr>
          <p:cNvGrpSpPr/>
          <p:nvPr/>
        </p:nvGrpSpPr>
        <p:grpSpPr>
          <a:xfrm>
            <a:off x="34451" y="1927532"/>
            <a:ext cx="1506667" cy="994622"/>
            <a:chOff x="34451" y="1927532"/>
            <a:chExt cx="1506667" cy="994622"/>
          </a:xfrm>
        </p:grpSpPr>
        <p:sp>
          <p:nvSpPr>
            <p:cNvPr id="9" name="Rectangle 8">
              <a:extLst>
                <a:ext uri="{FF2B5EF4-FFF2-40B4-BE49-F238E27FC236}">
                  <a16:creationId xmlns:a16="http://schemas.microsoft.com/office/drawing/2014/main" xmlns="" id="{F50190CD-BCC8-4475-B07E-23F0C68E21F1}"/>
                </a:ext>
              </a:extLst>
            </p:cNvPr>
            <p:cNvSpPr/>
            <p:nvPr/>
          </p:nvSpPr>
          <p:spPr>
            <a:xfrm>
              <a:off x="34451" y="2672916"/>
              <a:ext cx="1334308" cy="249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xmlns="" id="{D3E5715B-EA90-489A-8D99-E33BBB087108}"/>
                </a:ext>
              </a:extLst>
            </p:cNvPr>
            <p:cNvGrpSpPr/>
            <p:nvPr/>
          </p:nvGrpSpPr>
          <p:grpSpPr>
            <a:xfrm>
              <a:off x="1143000" y="1927532"/>
              <a:ext cx="398118" cy="745384"/>
              <a:chOff x="1143000" y="1927532"/>
              <a:chExt cx="398118" cy="745384"/>
            </a:xfrm>
          </p:grpSpPr>
          <p:sp>
            <p:nvSpPr>
              <p:cNvPr id="12" name="TextBox 11">
                <a:extLst>
                  <a:ext uri="{FF2B5EF4-FFF2-40B4-BE49-F238E27FC236}">
                    <a16:creationId xmlns:a16="http://schemas.microsoft.com/office/drawing/2014/main" xmlns="" id="{6C1A5D89-604E-48C3-8FD5-201DAD18B97D}"/>
                  </a:ext>
                </a:extLst>
              </p:cNvPr>
              <p:cNvSpPr txBox="1"/>
              <p:nvPr/>
            </p:nvSpPr>
            <p:spPr>
              <a:xfrm>
                <a:off x="1178518" y="1927532"/>
                <a:ext cx="362600" cy="477054"/>
              </a:xfrm>
              <a:prstGeom prst="rect">
                <a:avLst/>
              </a:prstGeom>
              <a:noFill/>
            </p:spPr>
            <p:txBody>
              <a:bodyPr wrap="none" rtlCol="0">
                <a:spAutoFit/>
              </a:bodyPr>
              <a:lstStyle/>
              <a:p>
                <a:r>
                  <a:rPr lang="en-US" sz="2500">
                    <a:effectLst>
                      <a:outerShdw blurRad="38100" dist="38100" dir="2700000" algn="tl">
                        <a:srgbClr val="000000">
                          <a:alpha val="43137"/>
                        </a:srgbClr>
                      </a:outerShdw>
                    </a:effectLst>
                  </a:rPr>
                  <a:t>1</a:t>
                </a:r>
                <a:endParaRPr lang="en-GB" sz="2500">
                  <a:effectLst>
                    <a:outerShdw blurRad="38100" dist="38100" dir="2700000" algn="tl">
                      <a:srgbClr val="000000">
                        <a:alpha val="43137"/>
                      </a:srgbClr>
                    </a:outerShdw>
                  </a:effectLst>
                </a:endParaRPr>
              </a:p>
            </p:txBody>
          </p:sp>
          <p:cxnSp>
            <p:nvCxnSpPr>
              <p:cNvPr id="14" name="Straight Arrow Connector 13">
                <a:extLst>
                  <a:ext uri="{FF2B5EF4-FFF2-40B4-BE49-F238E27FC236}">
                    <a16:creationId xmlns:a16="http://schemas.microsoft.com/office/drawing/2014/main" xmlns="" id="{2082C12D-1189-412B-8F40-B614C0D7C463}"/>
                  </a:ext>
                </a:extLst>
              </p:cNvPr>
              <p:cNvCxnSpPr>
                <a:cxnSpLocks/>
              </p:cNvCxnSpPr>
              <p:nvPr/>
            </p:nvCxnSpPr>
            <p:spPr>
              <a:xfrm flipH="1">
                <a:off x="1143000" y="2240868"/>
                <a:ext cx="216818" cy="4320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grpSp>
        <p:nvGrpSpPr>
          <p:cNvPr id="17" name="Group 16">
            <a:extLst>
              <a:ext uri="{FF2B5EF4-FFF2-40B4-BE49-F238E27FC236}">
                <a16:creationId xmlns:a16="http://schemas.microsoft.com/office/drawing/2014/main" xmlns="" id="{2BFC08B2-E493-48AE-8DE2-4B64C5CE1E79}"/>
              </a:ext>
            </a:extLst>
          </p:cNvPr>
          <p:cNvGrpSpPr/>
          <p:nvPr/>
        </p:nvGrpSpPr>
        <p:grpSpPr>
          <a:xfrm>
            <a:off x="2035547" y="4459525"/>
            <a:ext cx="1136112" cy="477054"/>
            <a:chOff x="1178518" y="1927532"/>
            <a:chExt cx="1136112" cy="477054"/>
          </a:xfrm>
        </p:grpSpPr>
        <p:sp>
          <p:nvSpPr>
            <p:cNvPr id="18" name="TextBox 17">
              <a:extLst>
                <a:ext uri="{FF2B5EF4-FFF2-40B4-BE49-F238E27FC236}">
                  <a16:creationId xmlns:a16="http://schemas.microsoft.com/office/drawing/2014/main" xmlns="" id="{37E5A3DC-9FB4-4566-B51F-9911D2DDCF2C}"/>
                </a:ext>
              </a:extLst>
            </p:cNvPr>
            <p:cNvSpPr txBox="1"/>
            <p:nvPr/>
          </p:nvSpPr>
          <p:spPr>
            <a:xfrm>
              <a:off x="1178518" y="1927532"/>
              <a:ext cx="362600" cy="477054"/>
            </a:xfrm>
            <a:prstGeom prst="rect">
              <a:avLst/>
            </a:prstGeom>
            <a:noFill/>
          </p:spPr>
          <p:txBody>
            <a:bodyPr wrap="none" rtlCol="0">
              <a:spAutoFit/>
            </a:bodyPr>
            <a:lstStyle/>
            <a:p>
              <a:r>
                <a:rPr lang="en-US" sz="2500">
                  <a:effectLst>
                    <a:outerShdw blurRad="38100" dist="38100" dir="2700000" algn="tl">
                      <a:srgbClr val="000000">
                        <a:alpha val="43137"/>
                      </a:srgbClr>
                    </a:outerShdw>
                  </a:effectLst>
                </a:rPr>
                <a:t>2</a:t>
              </a:r>
              <a:endParaRPr lang="en-GB" sz="2500">
                <a:effectLst>
                  <a:outerShdw blurRad="38100" dist="38100" dir="2700000" algn="tl">
                    <a:srgbClr val="000000">
                      <a:alpha val="43137"/>
                    </a:srgbClr>
                  </a:outerShdw>
                </a:effectLst>
              </a:endParaRPr>
            </a:p>
          </p:txBody>
        </p:sp>
        <p:cxnSp>
          <p:nvCxnSpPr>
            <p:cNvPr id="19" name="Straight Arrow Connector 18">
              <a:extLst>
                <a:ext uri="{FF2B5EF4-FFF2-40B4-BE49-F238E27FC236}">
                  <a16:creationId xmlns:a16="http://schemas.microsoft.com/office/drawing/2014/main" xmlns="" id="{94A605B9-49D6-43AC-94DC-5CAFD8DA0023}"/>
                </a:ext>
              </a:extLst>
            </p:cNvPr>
            <p:cNvCxnSpPr>
              <a:cxnSpLocks/>
            </p:cNvCxnSpPr>
            <p:nvPr/>
          </p:nvCxnSpPr>
          <p:spPr>
            <a:xfrm>
              <a:off x="1407830" y="2183884"/>
              <a:ext cx="906800" cy="220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xmlns="" id="{2C132910-A677-4FC7-9508-8A542A6E5A1F}"/>
              </a:ext>
            </a:extLst>
          </p:cNvPr>
          <p:cNvGrpSpPr/>
          <p:nvPr/>
        </p:nvGrpSpPr>
        <p:grpSpPr>
          <a:xfrm>
            <a:off x="5091260" y="5259308"/>
            <a:ext cx="1640980" cy="477054"/>
            <a:chOff x="1178518" y="1927532"/>
            <a:chExt cx="1136112" cy="477054"/>
          </a:xfrm>
        </p:grpSpPr>
        <p:sp>
          <p:nvSpPr>
            <p:cNvPr id="22" name="TextBox 21">
              <a:extLst>
                <a:ext uri="{FF2B5EF4-FFF2-40B4-BE49-F238E27FC236}">
                  <a16:creationId xmlns:a16="http://schemas.microsoft.com/office/drawing/2014/main" xmlns="" id="{CFC078DC-58B5-40FA-939E-F9317DFAAB08}"/>
                </a:ext>
              </a:extLst>
            </p:cNvPr>
            <p:cNvSpPr txBox="1"/>
            <p:nvPr/>
          </p:nvSpPr>
          <p:spPr>
            <a:xfrm>
              <a:off x="1178518" y="1927532"/>
              <a:ext cx="362600" cy="477054"/>
            </a:xfrm>
            <a:prstGeom prst="rect">
              <a:avLst/>
            </a:prstGeom>
            <a:noFill/>
          </p:spPr>
          <p:txBody>
            <a:bodyPr wrap="none" rtlCol="0">
              <a:spAutoFit/>
            </a:bodyPr>
            <a:lstStyle/>
            <a:p>
              <a:r>
                <a:rPr lang="en-US" sz="2500">
                  <a:effectLst>
                    <a:outerShdw blurRad="38100" dist="38100" dir="2700000" algn="tl">
                      <a:srgbClr val="000000">
                        <a:alpha val="43137"/>
                      </a:srgbClr>
                    </a:outerShdw>
                  </a:effectLst>
                </a:rPr>
                <a:t>3</a:t>
              </a:r>
              <a:endParaRPr lang="en-GB" sz="2500">
                <a:effectLst>
                  <a:outerShdw blurRad="38100" dist="38100" dir="2700000" algn="tl">
                    <a:srgbClr val="000000">
                      <a:alpha val="43137"/>
                    </a:srgbClr>
                  </a:outerShdw>
                </a:effectLst>
              </a:endParaRPr>
            </a:p>
          </p:txBody>
        </p:sp>
        <p:cxnSp>
          <p:nvCxnSpPr>
            <p:cNvPr id="23" name="Straight Arrow Connector 22">
              <a:extLst>
                <a:ext uri="{FF2B5EF4-FFF2-40B4-BE49-F238E27FC236}">
                  <a16:creationId xmlns:a16="http://schemas.microsoft.com/office/drawing/2014/main" xmlns="" id="{49EFC00B-4310-402B-B5EB-703013DAED66}"/>
                </a:ext>
              </a:extLst>
            </p:cNvPr>
            <p:cNvCxnSpPr>
              <a:cxnSpLocks/>
            </p:cNvCxnSpPr>
            <p:nvPr/>
          </p:nvCxnSpPr>
          <p:spPr>
            <a:xfrm>
              <a:off x="1407830" y="2183884"/>
              <a:ext cx="906800" cy="81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26" name="Rectangle 25">
            <a:extLst>
              <a:ext uri="{FF2B5EF4-FFF2-40B4-BE49-F238E27FC236}">
                <a16:creationId xmlns:a16="http://schemas.microsoft.com/office/drawing/2014/main" xmlns="" id="{BD490015-6306-4003-B62A-1DF2800B001A}"/>
              </a:ext>
            </a:extLst>
          </p:cNvPr>
          <p:cNvSpPr/>
          <p:nvPr/>
        </p:nvSpPr>
        <p:spPr>
          <a:xfrm>
            <a:off x="2699792" y="2240868"/>
            <a:ext cx="362600" cy="3239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92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arn(inVertical)">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55B3FC-2E9B-4670-BD2B-1115CFECD4CB}"/>
              </a:ext>
            </a:extLst>
          </p:cNvPr>
          <p:cNvSpPr>
            <a:spLocks noGrp="1"/>
          </p:cNvSpPr>
          <p:nvPr>
            <p:ph type="title"/>
          </p:nvPr>
        </p:nvSpPr>
        <p:spPr/>
        <p:txBody>
          <a:bodyPr/>
          <a:lstStyle/>
          <a:p>
            <a:r>
              <a:rPr lang="en-US"/>
              <a:t>Cấu hình biến môi trường </a:t>
            </a:r>
            <a:r>
              <a:rPr lang="en-US" baseline="30000">
                <a:solidFill>
                  <a:schemeClr val="bg1">
                    <a:lumMod val="65000"/>
                  </a:schemeClr>
                </a:solidFill>
              </a:rPr>
              <a:t>[7]</a:t>
            </a:r>
            <a:endParaRPr lang="en-US"/>
          </a:p>
        </p:txBody>
      </p:sp>
      <p:sp>
        <p:nvSpPr>
          <p:cNvPr id="3" name="Content Placeholder 2">
            <a:extLst>
              <a:ext uri="{FF2B5EF4-FFF2-40B4-BE49-F238E27FC236}">
                <a16:creationId xmlns:a16="http://schemas.microsoft.com/office/drawing/2014/main" xmlns="" id="{9676B3F0-4A8D-41D4-9A2C-807B06EF7E56}"/>
              </a:ext>
            </a:extLst>
          </p:cNvPr>
          <p:cNvSpPr>
            <a:spLocks noGrp="1"/>
          </p:cNvSpPr>
          <p:nvPr>
            <p:ph idx="1"/>
          </p:nvPr>
        </p:nvSpPr>
        <p:spPr>
          <a:xfrm>
            <a:off x="457202" y="968700"/>
            <a:ext cx="8296273" cy="5376150"/>
          </a:xfrm>
        </p:spPr>
        <p:txBody>
          <a:bodyPr/>
          <a:lstStyle/>
          <a:p>
            <a:r>
              <a:rPr lang="en-US"/>
              <a:t>Bước 1. Tạo biến JAVA_HOME</a:t>
            </a:r>
          </a:p>
          <a:p>
            <a:pPr lvl="1"/>
            <a:r>
              <a:rPr lang="en-US" sz="2600"/>
              <a:t>Click chuột phải vào biểu tượng </a:t>
            </a:r>
            <a:r>
              <a:rPr lang="en-US" sz="2600" b="1"/>
              <a:t>MyComputer </a:t>
            </a:r>
            <a:r>
              <a:rPr lang="en-US" sz="2600" b="1">
                <a:sym typeface="Wingdings" panose="05000000000000000000" pitchFamily="2" charset="2"/>
              </a:rPr>
              <a:t></a:t>
            </a:r>
            <a:r>
              <a:rPr lang="en-US" sz="2600" b="1"/>
              <a:t>Properties</a:t>
            </a:r>
            <a:r>
              <a:rPr lang="en-US" sz="2600" b="1">
                <a:sym typeface="Wingdings" panose="05000000000000000000" pitchFamily="2" charset="2"/>
              </a:rPr>
              <a:t></a:t>
            </a:r>
            <a:r>
              <a:rPr lang="en-US" sz="2600" b="1"/>
              <a:t>Advanced system settings  </a:t>
            </a:r>
            <a:r>
              <a:rPr lang="en-US" sz="2600" b="1">
                <a:sym typeface="Wingdings" panose="05000000000000000000" pitchFamily="2" charset="2"/>
              </a:rPr>
              <a:t></a:t>
            </a:r>
            <a:r>
              <a:rPr lang="en-US" sz="2600" b="1"/>
              <a:t>Environment Variables</a:t>
            </a:r>
            <a:r>
              <a:rPr lang="en-US" sz="2600" b="1">
                <a:sym typeface="Wingdings" panose="05000000000000000000" pitchFamily="2" charset="2"/>
              </a:rPr>
              <a:t></a:t>
            </a:r>
            <a:r>
              <a:rPr lang="en-US" sz="2600" b="1"/>
              <a:t>Click 'New' trong System Variables</a:t>
            </a:r>
            <a:endParaRPr lang="en-GB" sz="2600" b="1"/>
          </a:p>
          <a:p>
            <a:pPr marL="0" indent="0">
              <a:buNone/>
            </a:pPr>
            <a:endParaRPr lang="en-US"/>
          </a:p>
          <a:p>
            <a:pPr marL="0" indent="0">
              <a:buNone/>
            </a:pPr>
            <a:endParaRPr lang="en-GB"/>
          </a:p>
        </p:txBody>
      </p:sp>
      <p:sp>
        <p:nvSpPr>
          <p:cNvPr id="4" name="Date Placeholder 3">
            <a:extLst>
              <a:ext uri="{FF2B5EF4-FFF2-40B4-BE49-F238E27FC236}">
                <a16:creationId xmlns:a16="http://schemas.microsoft.com/office/drawing/2014/main" xmlns="" id="{29668ED7-D738-4C8B-B2FF-16FDABE1E6D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FE65380C-864C-4889-B52A-A1C5146F7BE9}"/>
              </a:ext>
            </a:extLst>
          </p:cNvPr>
          <p:cNvSpPr>
            <a:spLocks noGrp="1"/>
          </p:cNvSpPr>
          <p:nvPr>
            <p:ph type="sldNum" sz="quarter" idx="11"/>
          </p:nvPr>
        </p:nvSpPr>
        <p:spPr/>
        <p:txBody>
          <a:bodyPr/>
          <a:lstStyle/>
          <a:p>
            <a:pPr>
              <a:defRPr/>
            </a:pPr>
            <a:fld id="{5F4B234B-ADCF-47EA-94FA-1884F3D26864}" type="slidenum">
              <a:rPr lang="en-US" altLang="en-US" smtClean="0"/>
              <a:pPr>
                <a:defRPr/>
              </a:pPr>
              <a:t>24</a:t>
            </a:fld>
            <a:endParaRPr lang="en-US" altLang="en-US"/>
          </a:p>
        </p:txBody>
      </p:sp>
      <p:pic>
        <p:nvPicPr>
          <p:cNvPr id="7" name="Picture 6">
            <a:extLst>
              <a:ext uri="{FF2B5EF4-FFF2-40B4-BE49-F238E27FC236}">
                <a16:creationId xmlns:a16="http://schemas.microsoft.com/office/drawing/2014/main" xmlns="" id="{8010DD40-AE62-4CEE-B33D-BF611ACC4815}"/>
              </a:ext>
            </a:extLst>
          </p:cNvPr>
          <p:cNvPicPr>
            <a:picLocks noChangeAspect="1"/>
          </p:cNvPicPr>
          <p:nvPr/>
        </p:nvPicPr>
        <p:blipFill>
          <a:blip r:embed="rId3"/>
          <a:stretch>
            <a:fillRect/>
          </a:stretch>
        </p:blipFill>
        <p:spPr>
          <a:xfrm>
            <a:off x="1978025" y="3284984"/>
            <a:ext cx="2314575" cy="2371725"/>
          </a:xfrm>
          <a:prstGeom prst="rect">
            <a:avLst/>
          </a:prstGeom>
        </p:spPr>
      </p:pic>
      <p:pic>
        <p:nvPicPr>
          <p:cNvPr id="8" name="Picture 7">
            <a:extLst>
              <a:ext uri="{FF2B5EF4-FFF2-40B4-BE49-F238E27FC236}">
                <a16:creationId xmlns:a16="http://schemas.microsoft.com/office/drawing/2014/main" xmlns="" id="{3C6D11D7-5357-4D48-87C3-ED92AC3B0E5A}"/>
              </a:ext>
            </a:extLst>
          </p:cNvPr>
          <p:cNvPicPr>
            <a:picLocks noChangeAspect="1"/>
          </p:cNvPicPr>
          <p:nvPr/>
        </p:nvPicPr>
        <p:blipFill rotWithShape="1">
          <a:blip r:embed="rId4"/>
          <a:srcRect b="5217"/>
          <a:stretch/>
        </p:blipFill>
        <p:spPr>
          <a:xfrm>
            <a:off x="21671" y="1505765"/>
            <a:ext cx="9144000" cy="4875170"/>
          </a:xfrm>
          <a:prstGeom prst="rect">
            <a:avLst/>
          </a:prstGeom>
        </p:spPr>
      </p:pic>
      <p:sp>
        <p:nvSpPr>
          <p:cNvPr id="10" name="Rectangle 9">
            <a:extLst>
              <a:ext uri="{FF2B5EF4-FFF2-40B4-BE49-F238E27FC236}">
                <a16:creationId xmlns:a16="http://schemas.microsoft.com/office/drawing/2014/main" xmlns="" id="{270A631D-E43C-4E0A-8737-BC1F1E06D35C}"/>
              </a:ext>
            </a:extLst>
          </p:cNvPr>
          <p:cNvSpPr/>
          <p:nvPr/>
        </p:nvSpPr>
        <p:spPr>
          <a:xfrm>
            <a:off x="3158559" y="4707598"/>
            <a:ext cx="1334308" cy="2492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xmlns="" id="{4E62585A-585C-45D9-9374-D92C7485C131}"/>
              </a:ext>
            </a:extLst>
          </p:cNvPr>
          <p:cNvSpPr/>
          <p:nvPr/>
        </p:nvSpPr>
        <p:spPr>
          <a:xfrm>
            <a:off x="6650120" y="5301208"/>
            <a:ext cx="912371" cy="2834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xmlns="" id="{2BFC08B2-E493-48AE-8DE2-4B64C5CE1E79}"/>
              </a:ext>
            </a:extLst>
          </p:cNvPr>
          <p:cNvGrpSpPr/>
          <p:nvPr/>
        </p:nvGrpSpPr>
        <p:grpSpPr>
          <a:xfrm>
            <a:off x="2035547" y="4459525"/>
            <a:ext cx="1136112" cy="477054"/>
            <a:chOff x="1178518" y="1927532"/>
            <a:chExt cx="1136112" cy="477054"/>
          </a:xfrm>
        </p:grpSpPr>
        <p:sp>
          <p:nvSpPr>
            <p:cNvPr id="18" name="TextBox 17">
              <a:extLst>
                <a:ext uri="{FF2B5EF4-FFF2-40B4-BE49-F238E27FC236}">
                  <a16:creationId xmlns:a16="http://schemas.microsoft.com/office/drawing/2014/main" xmlns="" id="{37E5A3DC-9FB4-4566-B51F-9911D2DDCF2C}"/>
                </a:ext>
              </a:extLst>
            </p:cNvPr>
            <p:cNvSpPr txBox="1"/>
            <p:nvPr/>
          </p:nvSpPr>
          <p:spPr>
            <a:xfrm>
              <a:off x="1178518" y="1927532"/>
              <a:ext cx="362600" cy="477054"/>
            </a:xfrm>
            <a:prstGeom prst="rect">
              <a:avLst/>
            </a:prstGeom>
            <a:noFill/>
          </p:spPr>
          <p:txBody>
            <a:bodyPr wrap="none" rtlCol="0">
              <a:spAutoFit/>
            </a:bodyPr>
            <a:lstStyle/>
            <a:p>
              <a:r>
                <a:rPr lang="en-US" sz="2500">
                  <a:effectLst>
                    <a:outerShdw blurRad="38100" dist="38100" dir="2700000" algn="tl">
                      <a:srgbClr val="000000">
                        <a:alpha val="43137"/>
                      </a:srgbClr>
                    </a:outerShdw>
                  </a:effectLst>
                </a:rPr>
                <a:t>2</a:t>
              </a:r>
              <a:endParaRPr lang="en-GB" sz="2500">
                <a:effectLst>
                  <a:outerShdw blurRad="38100" dist="38100" dir="2700000" algn="tl">
                    <a:srgbClr val="000000">
                      <a:alpha val="43137"/>
                    </a:srgbClr>
                  </a:outerShdw>
                </a:effectLst>
              </a:endParaRPr>
            </a:p>
          </p:txBody>
        </p:sp>
        <p:cxnSp>
          <p:nvCxnSpPr>
            <p:cNvPr id="19" name="Straight Arrow Connector 18">
              <a:extLst>
                <a:ext uri="{FF2B5EF4-FFF2-40B4-BE49-F238E27FC236}">
                  <a16:creationId xmlns:a16="http://schemas.microsoft.com/office/drawing/2014/main" xmlns="" id="{94A605B9-49D6-43AC-94DC-5CAFD8DA0023}"/>
                </a:ext>
              </a:extLst>
            </p:cNvPr>
            <p:cNvCxnSpPr>
              <a:cxnSpLocks/>
            </p:cNvCxnSpPr>
            <p:nvPr/>
          </p:nvCxnSpPr>
          <p:spPr>
            <a:xfrm>
              <a:off x="1407830" y="2183884"/>
              <a:ext cx="906800" cy="81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xmlns="" id="{2C132910-A677-4FC7-9508-8A542A6E5A1F}"/>
              </a:ext>
            </a:extLst>
          </p:cNvPr>
          <p:cNvGrpSpPr/>
          <p:nvPr/>
        </p:nvGrpSpPr>
        <p:grpSpPr>
          <a:xfrm>
            <a:off x="5091260" y="5259308"/>
            <a:ext cx="1640980" cy="477054"/>
            <a:chOff x="1178518" y="1927532"/>
            <a:chExt cx="1136112" cy="477054"/>
          </a:xfrm>
        </p:grpSpPr>
        <p:sp>
          <p:nvSpPr>
            <p:cNvPr id="22" name="TextBox 21">
              <a:extLst>
                <a:ext uri="{FF2B5EF4-FFF2-40B4-BE49-F238E27FC236}">
                  <a16:creationId xmlns:a16="http://schemas.microsoft.com/office/drawing/2014/main" xmlns="" id="{CFC078DC-58B5-40FA-939E-F9317DFAAB08}"/>
                </a:ext>
              </a:extLst>
            </p:cNvPr>
            <p:cNvSpPr txBox="1"/>
            <p:nvPr/>
          </p:nvSpPr>
          <p:spPr>
            <a:xfrm>
              <a:off x="1178518" y="1927532"/>
              <a:ext cx="362600" cy="477054"/>
            </a:xfrm>
            <a:prstGeom prst="rect">
              <a:avLst/>
            </a:prstGeom>
            <a:noFill/>
          </p:spPr>
          <p:txBody>
            <a:bodyPr wrap="none" rtlCol="0">
              <a:spAutoFit/>
            </a:bodyPr>
            <a:lstStyle/>
            <a:p>
              <a:r>
                <a:rPr lang="en-US" sz="2500">
                  <a:effectLst>
                    <a:outerShdw blurRad="38100" dist="38100" dir="2700000" algn="tl">
                      <a:srgbClr val="000000">
                        <a:alpha val="43137"/>
                      </a:srgbClr>
                    </a:outerShdw>
                  </a:effectLst>
                </a:rPr>
                <a:t>3</a:t>
              </a:r>
              <a:endParaRPr lang="en-GB" sz="2500">
                <a:effectLst>
                  <a:outerShdw blurRad="38100" dist="38100" dir="2700000" algn="tl">
                    <a:srgbClr val="000000">
                      <a:alpha val="43137"/>
                    </a:srgbClr>
                  </a:outerShdw>
                </a:effectLst>
              </a:endParaRPr>
            </a:p>
          </p:txBody>
        </p:sp>
        <p:cxnSp>
          <p:nvCxnSpPr>
            <p:cNvPr id="23" name="Straight Arrow Connector 22">
              <a:extLst>
                <a:ext uri="{FF2B5EF4-FFF2-40B4-BE49-F238E27FC236}">
                  <a16:creationId xmlns:a16="http://schemas.microsoft.com/office/drawing/2014/main" xmlns="" id="{49EFC00B-4310-402B-B5EB-703013DAED66}"/>
                </a:ext>
              </a:extLst>
            </p:cNvPr>
            <p:cNvCxnSpPr>
              <a:cxnSpLocks/>
            </p:cNvCxnSpPr>
            <p:nvPr/>
          </p:nvCxnSpPr>
          <p:spPr>
            <a:xfrm>
              <a:off x="1407830" y="2183884"/>
              <a:ext cx="906800" cy="818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13" name="Picture 12">
            <a:extLst>
              <a:ext uri="{FF2B5EF4-FFF2-40B4-BE49-F238E27FC236}">
                <a16:creationId xmlns:a16="http://schemas.microsoft.com/office/drawing/2014/main" xmlns="" id="{4AE7FD9A-050A-464D-B50B-6403121B1C66}"/>
              </a:ext>
            </a:extLst>
          </p:cNvPr>
          <p:cNvPicPr>
            <a:picLocks noChangeAspect="1"/>
          </p:cNvPicPr>
          <p:nvPr/>
        </p:nvPicPr>
        <p:blipFill>
          <a:blip r:embed="rId5"/>
          <a:stretch>
            <a:fillRect/>
          </a:stretch>
        </p:blipFill>
        <p:spPr>
          <a:xfrm>
            <a:off x="101842" y="3092854"/>
            <a:ext cx="8782050" cy="2543175"/>
          </a:xfrm>
          <a:prstGeom prst="rect">
            <a:avLst/>
          </a:prstGeom>
        </p:spPr>
      </p:pic>
      <p:sp>
        <p:nvSpPr>
          <p:cNvPr id="15" name="Rectangle 14">
            <a:extLst>
              <a:ext uri="{FF2B5EF4-FFF2-40B4-BE49-F238E27FC236}">
                <a16:creationId xmlns:a16="http://schemas.microsoft.com/office/drawing/2014/main" xmlns="" id="{96991E09-8CCF-4714-8AA3-B7C3C79E5A59}"/>
              </a:ext>
            </a:extLst>
          </p:cNvPr>
          <p:cNvSpPr/>
          <p:nvPr/>
        </p:nvSpPr>
        <p:spPr>
          <a:xfrm>
            <a:off x="1871700" y="3877583"/>
            <a:ext cx="2700300" cy="3898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xmlns="" id="{C1014282-1AA2-4880-A774-D108DEC3A589}"/>
              </a:ext>
            </a:extLst>
          </p:cNvPr>
          <p:cNvSpPr/>
          <p:nvPr/>
        </p:nvSpPr>
        <p:spPr>
          <a:xfrm>
            <a:off x="1871700" y="4395979"/>
            <a:ext cx="2700300" cy="3898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xmlns="" id="{945C5BEC-FDDD-4978-8E1E-94D51C01D0A4}"/>
              </a:ext>
            </a:extLst>
          </p:cNvPr>
          <p:cNvCxnSpPr/>
          <p:nvPr/>
        </p:nvCxnSpPr>
        <p:spPr>
          <a:xfrm flipV="1">
            <a:off x="1295636" y="4751825"/>
            <a:ext cx="576064" cy="3294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074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arn(inVertical)">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C7CDC1-552C-408A-9425-F0F6E2157ECD}"/>
              </a:ext>
            </a:extLst>
          </p:cNvPr>
          <p:cNvSpPr>
            <a:spLocks noGrp="1"/>
          </p:cNvSpPr>
          <p:nvPr>
            <p:ph type="title"/>
          </p:nvPr>
        </p:nvSpPr>
        <p:spPr/>
        <p:txBody>
          <a:bodyPr/>
          <a:lstStyle/>
          <a:p>
            <a:r>
              <a:rPr lang="en-US"/>
              <a:t>Cấu hình biến môi trường </a:t>
            </a:r>
            <a:r>
              <a:rPr lang="en-US" baseline="30000">
                <a:solidFill>
                  <a:schemeClr val="bg1">
                    <a:lumMod val="65000"/>
                  </a:schemeClr>
                </a:solidFill>
              </a:rPr>
              <a:t>[7]</a:t>
            </a:r>
            <a:endParaRPr lang="en-GB"/>
          </a:p>
        </p:txBody>
      </p:sp>
      <p:sp>
        <p:nvSpPr>
          <p:cNvPr id="3" name="Content Placeholder 2">
            <a:extLst>
              <a:ext uri="{FF2B5EF4-FFF2-40B4-BE49-F238E27FC236}">
                <a16:creationId xmlns:a16="http://schemas.microsoft.com/office/drawing/2014/main" xmlns="" id="{C8AD4A11-E14D-4675-ADF9-92F2B9867EA5}"/>
              </a:ext>
            </a:extLst>
          </p:cNvPr>
          <p:cNvSpPr>
            <a:spLocks noGrp="1"/>
          </p:cNvSpPr>
          <p:nvPr>
            <p:ph idx="1"/>
          </p:nvPr>
        </p:nvSpPr>
        <p:spPr/>
        <p:txBody>
          <a:bodyPr/>
          <a:lstStyle/>
          <a:p>
            <a:r>
              <a:rPr lang="en-US"/>
              <a:t>Bước 2: Cấu hình cho Path</a:t>
            </a:r>
            <a:endParaRPr lang="en-GB"/>
          </a:p>
        </p:txBody>
      </p:sp>
      <p:sp>
        <p:nvSpPr>
          <p:cNvPr id="4" name="Date Placeholder 3">
            <a:extLst>
              <a:ext uri="{FF2B5EF4-FFF2-40B4-BE49-F238E27FC236}">
                <a16:creationId xmlns:a16="http://schemas.microsoft.com/office/drawing/2014/main" xmlns="" id="{78EC201B-BD16-4025-8717-C2AA8FE41D1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ACB946C1-D949-4D15-A1A3-D5E9FCA87E5A}"/>
              </a:ext>
            </a:extLst>
          </p:cNvPr>
          <p:cNvSpPr>
            <a:spLocks noGrp="1"/>
          </p:cNvSpPr>
          <p:nvPr>
            <p:ph type="sldNum" sz="quarter" idx="11"/>
          </p:nvPr>
        </p:nvSpPr>
        <p:spPr/>
        <p:txBody>
          <a:bodyPr/>
          <a:lstStyle/>
          <a:p>
            <a:pPr>
              <a:defRPr/>
            </a:pPr>
            <a:fld id="{5F4B234B-ADCF-47EA-94FA-1884F3D26864}" type="slidenum">
              <a:rPr lang="en-US" altLang="en-US" smtClean="0"/>
              <a:pPr>
                <a:defRPr/>
              </a:pPr>
              <a:t>25</a:t>
            </a:fld>
            <a:endParaRPr lang="en-US" altLang="en-US"/>
          </a:p>
        </p:txBody>
      </p:sp>
      <p:pic>
        <p:nvPicPr>
          <p:cNvPr id="7" name="Picture 6">
            <a:extLst>
              <a:ext uri="{FF2B5EF4-FFF2-40B4-BE49-F238E27FC236}">
                <a16:creationId xmlns:a16="http://schemas.microsoft.com/office/drawing/2014/main" xmlns="" id="{71697E50-0C19-4594-9B82-27C7D90EBF6B}"/>
              </a:ext>
            </a:extLst>
          </p:cNvPr>
          <p:cNvPicPr>
            <a:picLocks noChangeAspect="1"/>
          </p:cNvPicPr>
          <p:nvPr/>
        </p:nvPicPr>
        <p:blipFill rotWithShape="1">
          <a:blip r:embed="rId3"/>
          <a:srcRect t="50290"/>
          <a:stretch/>
        </p:blipFill>
        <p:spPr>
          <a:xfrm>
            <a:off x="1727684" y="1844824"/>
            <a:ext cx="6248715" cy="3409115"/>
          </a:xfrm>
          <a:prstGeom prst="rect">
            <a:avLst/>
          </a:prstGeom>
        </p:spPr>
      </p:pic>
      <p:cxnSp>
        <p:nvCxnSpPr>
          <p:cNvPr id="24" name="Connector: Curved 23">
            <a:extLst>
              <a:ext uri="{FF2B5EF4-FFF2-40B4-BE49-F238E27FC236}">
                <a16:creationId xmlns:a16="http://schemas.microsoft.com/office/drawing/2014/main" xmlns="" id="{695E9FC1-E4F1-4DBF-BB00-99E2C43A84DD}"/>
              </a:ext>
            </a:extLst>
          </p:cNvPr>
          <p:cNvCxnSpPr>
            <a:cxnSpLocks/>
          </p:cNvCxnSpPr>
          <p:nvPr/>
        </p:nvCxnSpPr>
        <p:spPr>
          <a:xfrm rot="10800000" flipV="1">
            <a:off x="6588224" y="3429000"/>
            <a:ext cx="864096" cy="828092"/>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510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C7CDC1-552C-408A-9425-F0F6E2157ECD}"/>
              </a:ext>
            </a:extLst>
          </p:cNvPr>
          <p:cNvSpPr>
            <a:spLocks noGrp="1"/>
          </p:cNvSpPr>
          <p:nvPr>
            <p:ph type="title"/>
          </p:nvPr>
        </p:nvSpPr>
        <p:spPr/>
        <p:txBody>
          <a:bodyPr/>
          <a:lstStyle/>
          <a:p>
            <a:r>
              <a:rPr lang="en-US"/>
              <a:t>Cấu hình biến môi trường </a:t>
            </a:r>
            <a:r>
              <a:rPr lang="en-US" baseline="30000">
                <a:solidFill>
                  <a:schemeClr val="bg1">
                    <a:lumMod val="65000"/>
                  </a:schemeClr>
                </a:solidFill>
              </a:rPr>
              <a:t>[7]</a:t>
            </a:r>
            <a:endParaRPr lang="en-GB"/>
          </a:p>
        </p:txBody>
      </p:sp>
      <p:sp>
        <p:nvSpPr>
          <p:cNvPr id="3" name="Content Placeholder 2">
            <a:extLst>
              <a:ext uri="{FF2B5EF4-FFF2-40B4-BE49-F238E27FC236}">
                <a16:creationId xmlns:a16="http://schemas.microsoft.com/office/drawing/2014/main" xmlns="" id="{C8AD4A11-E14D-4675-ADF9-92F2B9867EA5}"/>
              </a:ext>
            </a:extLst>
          </p:cNvPr>
          <p:cNvSpPr>
            <a:spLocks noGrp="1"/>
          </p:cNvSpPr>
          <p:nvPr>
            <p:ph idx="1"/>
          </p:nvPr>
        </p:nvSpPr>
        <p:spPr>
          <a:xfrm>
            <a:off x="609600" y="944563"/>
            <a:ext cx="8143873" cy="5248275"/>
          </a:xfrm>
        </p:spPr>
        <p:txBody>
          <a:bodyPr/>
          <a:lstStyle/>
          <a:p>
            <a:r>
              <a:rPr lang="en-US"/>
              <a:t>Bước 2: Cấu hình cho Path:</a:t>
            </a:r>
            <a:endParaRPr lang="en-GB"/>
          </a:p>
        </p:txBody>
      </p:sp>
      <p:sp>
        <p:nvSpPr>
          <p:cNvPr id="4" name="Date Placeholder 3">
            <a:extLst>
              <a:ext uri="{FF2B5EF4-FFF2-40B4-BE49-F238E27FC236}">
                <a16:creationId xmlns:a16="http://schemas.microsoft.com/office/drawing/2014/main" xmlns="" id="{78EC201B-BD16-4025-8717-C2AA8FE41D1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ACB946C1-D949-4D15-A1A3-D5E9FCA87E5A}"/>
              </a:ext>
            </a:extLst>
          </p:cNvPr>
          <p:cNvSpPr>
            <a:spLocks noGrp="1"/>
          </p:cNvSpPr>
          <p:nvPr>
            <p:ph type="sldNum" sz="quarter" idx="11"/>
          </p:nvPr>
        </p:nvSpPr>
        <p:spPr/>
        <p:txBody>
          <a:bodyPr/>
          <a:lstStyle/>
          <a:p>
            <a:pPr>
              <a:defRPr/>
            </a:pPr>
            <a:fld id="{5F4B234B-ADCF-47EA-94FA-1884F3D26864}" type="slidenum">
              <a:rPr lang="en-US" altLang="en-US" smtClean="0"/>
              <a:pPr>
                <a:defRPr/>
              </a:pPr>
              <a:t>26</a:t>
            </a:fld>
            <a:endParaRPr lang="en-US" altLang="en-US"/>
          </a:p>
        </p:txBody>
      </p:sp>
      <p:pic>
        <p:nvPicPr>
          <p:cNvPr id="8" name="Picture 7">
            <a:extLst>
              <a:ext uri="{FF2B5EF4-FFF2-40B4-BE49-F238E27FC236}">
                <a16:creationId xmlns:a16="http://schemas.microsoft.com/office/drawing/2014/main" xmlns="" id="{6A465864-4C57-4709-BD07-BEEB65768056}"/>
              </a:ext>
            </a:extLst>
          </p:cNvPr>
          <p:cNvPicPr>
            <a:picLocks noChangeAspect="1"/>
          </p:cNvPicPr>
          <p:nvPr/>
        </p:nvPicPr>
        <p:blipFill>
          <a:blip r:embed="rId3"/>
          <a:stretch>
            <a:fillRect/>
          </a:stretch>
        </p:blipFill>
        <p:spPr>
          <a:xfrm>
            <a:off x="4238364" y="1504198"/>
            <a:ext cx="4402088" cy="4841126"/>
          </a:xfrm>
          <a:prstGeom prst="rect">
            <a:avLst/>
          </a:prstGeom>
        </p:spPr>
      </p:pic>
      <p:sp>
        <p:nvSpPr>
          <p:cNvPr id="9" name="Rectangle 8">
            <a:extLst>
              <a:ext uri="{FF2B5EF4-FFF2-40B4-BE49-F238E27FC236}">
                <a16:creationId xmlns:a16="http://schemas.microsoft.com/office/drawing/2014/main" xmlns="" id="{B11D41AD-6CFE-45A2-852B-EE1652AC96C4}"/>
              </a:ext>
            </a:extLst>
          </p:cNvPr>
          <p:cNvSpPr/>
          <p:nvPr/>
        </p:nvSpPr>
        <p:spPr>
          <a:xfrm>
            <a:off x="7668344" y="4401108"/>
            <a:ext cx="1008113"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58024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C7CDC1-552C-408A-9425-F0F6E2157ECD}"/>
              </a:ext>
            </a:extLst>
          </p:cNvPr>
          <p:cNvSpPr>
            <a:spLocks noGrp="1"/>
          </p:cNvSpPr>
          <p:nvPr>
            <p:ph type="title"/>
          </p:nvPr>
        </p:nvSpPr>
        <p:spPr/>
        <p:txBody>
          <a:bodyPr/>
          <a:lstStyle/>
          <a:p>
            <a:r>
              <a:rPr lang="en-US"/>
              <a:t>Cấu hình biến môi trường</a:t>
            </a:r>
            <a:r>
              <a:rPr lang="en-US" baseline="30000">
                <a:solidFill>
                  <a:schemeClr val="bg1">
                    <a:lumMod val="65000"/>
                  </a:schemeClr>
                </a:solidFill>
              </a:rPr>
              <a:t> [7]</a:t>
            </a:r>
            <a:endParaRPr lang="en-GB"/>
          </a:p>
        </p:txBody>
      </p:sp>
      <p:sp>
        <p:nvSpPr>
          <p:cNvPr id="3" name="Content Placeholder 2">
            <a:extLst>
              <a:ext uri="{FF2B5EF4-FFF2-40B4-BE49-F238E27FC236}">
                <a16:creationId xmlns:a16="http://schemas.microsoft.com/office/drawing/2014/main" xmlns="" id="{C8AD4A11-E14D-4675-ADF9-92F2B9867EA5}"/>
              </a:ext>
            </a:extLst>
          </p:cNvPr>
          <p:cNvSpPr>
            <a:spLocks noGrp="1"/>
          </p:cNvSpPr>
          <p:nvPr>
            <p:ph idx="1"/>
          </p:nvPr>
        </p:nvSpPr>
        <p:spPr>
          <a:xfrm>
            <a:off x="609600" y="1002507"/>
            <a:ext cx="8143873" cy="5248275"/>
          </a:xfrm>
        </p:spPr>
        <p:txBody>
          <a:bodyPr/>
          <a:lstStyle/>
          <a:p>
            <a:r>
              <a:rPr lang="en-US"/>
              <a:t>Bước 2-Cấu hình cho Path:</a:t>
            </a:r>
          </a:p>
          <a:p>
            <a:pPr lvl="1"/>
            <a:r>
              <a:rPr lang="en-US"/>
              <a:t>Thêm câu lệnh</a:t>
            </a:r>
          </a:p>
          <a:p>
            <a:pPr lvl="1"/>
            <a:endParaRPr lang="en-US"/>
          </a:p>
          <a:p>
            <a:pPr marL="457200" lvl="1" indent="0">
              <a:buNone/>
            </a:pPr>
            <a:r>
              <a:rPr lang="en-US"/>
              <a:t>Đằng sau Variable Value</a:t>
            </a:r>
          </a:p>
          <a:p>
            <a:pPr marL="457200" lvl="1" indent="0">
              <a:buNone/>
            </a:pPr>
            <a:r>
              <a:rPr lang="en-US"/>
              <a:t>rồi bấm OK </a:t>
            </a:r>
            <a:endParaRPr lang="en-GB"/>
          </a:p>
        </p:txBody>
      </p:sp>
      <p:sp>
        <p:nvSpPr>
          <p:cNvPr id="4" name="Date Placeholder 3">
            <a:extLst>
              <a:ext uri="{FF2B5EF4-FFF2-40B4-BE49-F238E27FC236}">
                <a16:creationId xmlns:a16="http://schemas.microsoft.com/office/drawing/2014/main" xmlns="" id="{78EC201B-BD16-4025-8717-C2AA8FE41D1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ACB946C1-D949-4D15-A1A3-D5E9FCA87E5A}"/>
              </a:ext>
            </a:extLst>
          </p:cNvPr>
          <p:cNvSpPr>
            <a:spLocks noGrp="1"/>
          </p:cNvSpPr>
          <p:nvPr>
            <p:ph type="sldNum" sz="quarter" idx="11"/>
          </p:nvPr>
        </p:nvSpPr>
        <p:spPr/>
        <p:txBody>
          <a:bodyPr/>
          <a:lstStyle/>
          <a:p>
            <a:pPr>
              <a:defRPr/>
            </a:pPr>
            <a:fld id="{5F4B234B-ADCF-47EA-94FA-1884F3D26864}" type="slidenum">
              <a:rPr lang="en-US" altLang="en-US" smtClean="0"/>
              <a:pPr>
                <a:defRPr/>
              </a:pPr>
              <a:t>27</a:t>
            </a:fld>
            <a:endParaRPr lang="en-US" altLang="en-US"/>
          </a:p>
        </p:txBody>
      </p:sp>
      <p:pic>
        <p:nvPicPr>
          <p:cNvPr id="8" name="Picture 7">
            <a:extLst>
              <a:ext uri="{FF2B5EF4-FFF2-40B4-BE49-F238E27FC236}">
                <a16:creationId xmlns:a16="http://schemas.microsoft.com/office/drawing/2014/main" xmlns="" id="{6A465864-4C57-4709-BD07-BEEB65768056}"/>
              </a:ext>
            </a:extLst>
          </p:cNvPr>
          <p:cNvPicPr>
            <a:picLocks noChangeAspect="1"/>
          </p:cNvPicPr>
          <p:nvPr/>
        </p:nvPicPr>
        <p:blipFill>
          <a:blip r:embed="rId3"/>
          <a:stretch>
            <a:fillRect/>
          </a:stretch>
        </p:blipFill>
        <p:spPr>
          <a:xfrm>
            <a:off x="5478070" y="934354"/>
            <a:ext cx="3275405" cy="3602075"/>
          </a:xfrm>
          <a:prstGeom prst="rect">
            <a:avLst/>
          </a:prstGeom>
        </p:spPr>
      </p:pic>
      <p:sp>
        <p:nvSpPr>
          <p:cNvPr id="9" name="Rectangle 8">
            <a:extLst>
              <a:ext uri="{FF2B5EF4-FFF2-40B4-BE49-F238E27FC236}">
                <a16:creationId xmlns:a16="http://schemas.microsoft.com/office/drawing/2014/main" xmlns="" id="{B11D41AD-6CFE-45A2-852B-EE1652AC96C4}"/>
              </a:ext>
            </a:extLst>
          </p:cNvPr>
          <p:cNvSpPr/>
          <p:nvPr/>
        </p:nvSpPr>
        <p:spPr>
          <a:xfrm>
            <a:off x="7796861" y="4120683"/>
            <a:ext cx="1008113"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xmlns="" id="{4A1DBCFA-F91D-45B1-A53D-3AA869364E85}"/>
              </a:ext>
            </a:extLst>
          </p:cNvPr>
          <p:cNvPicPr>
            <a:picLocks noChangeAspect="1"/>
          </p:cNvPicPr>
          <p:nvPr/>
        </p:nvPicPr>
        <p:blipFill>
          <a:blip r:embed="rId4"/>
          <a:stretch>
            <a:fillRect/>
          </a:stretch>
        </p:blipFill>
        <p:spPr>
          <a:xfrm>
            <a:off x="6694" y="3773091"/>
            <a:ext cx="8877300" cy="2552700"/>
          </a:xfrm>
          <a:prstGeom prst="rect">
            <a:avLst/>
          </a:prstGeom>
        </p:spPr>
      </p:pic>
      <p:cxnSp>
        <p:nvCxnSpPr>
          <p:cNvPr id="11" name="Straight Arrow Connector 10">
            <a:extLst>
              <a:ext uri="{FF2B5EF4-FFF2-40B4-BE49-F238E27FC236}">
                <a16:creationId xmlns:a16="http://schemas.microsoft.com/office/drawing/2014/main" xmlns="" id="{1C967FBB-7F4B-4605-AF30-DFF6003A6775}"/>
              </a:ext>
            </a:extLst>
          </p:cNvPr>
          <p:cNvCxnSpPr/>
          <p:nvPr/>
        </p:nvCxnSpPr>
        <p:spPr>
          <a:xfrm flipH="1">
            <a:off x="7488324" y="3284984"/>
            <a:ext cx="812593" cy="6480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xmlns="" id="{C205E608-AD8A-4CE6-AF11-818318203EB8}"/>
              </a:ext>
            </a:extLst>
          </p:cNvPr>
          <p:cNvSpPr txBox="1"/>
          <p:nvPr/>
        </p:nvSpPr>
        <p:spPr>
          <a:xfrm>
            <a:off x="1782400" y="2137444"/>
            <a:ext cx="2522870" cy="369332"/>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t>;%JAVA_HOME%\bin;.;</a:t>
            </a:r>
            <a:endParaRPr lang="en-GB"/>
          </a:p>
        </p:txBody>
      </p:sp>
      <p:cxnSp>
        <p:nvCxnSpPr>
          <p:cNvPr id="17" name="Straight Arrow Connector 16">
            <a:extLst>
              <a:ext uri="{FF2B5EF4-FFF2-40B4-BE49-F238E27FC236}">
                <a16:creationId xmlns:a16="http://schemas.microsoft.com/office/drawing/2014/main" xmlns="" id="{A3659B96-AB37-4448-BFA0-6498ECC78C45}"/>
              </a:ext>
            </a:extLst>
          </p:cNvPr>
          <p:cNvCxnSpPr>
            <a:stCxn id="15" idx="3"/>
          </p:cNvCxnSpPr>
          <p:nvPr/>
        </p:nvCxnSpPr>
        <p:spPr>
          <a:xfrm>
            <a:off x="4305270" y="2322110"/>
            <a:ext cx="2895022" cy="27676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5651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7EE9F5-2427-46F1-A667-F92661F6B2FE}"/>
              </a:ext>
            </a:extLst>
          </p:cNvPr>
          <p:cNvSpPr>
            <a:spLocks noGrp="1"/>
          </p:cNvSpPr>
          <p:nvPr>
            <p:ph type="title"/>
          </p:nvPr>
        </p:nvSpPr>
        <p:spPr/>
        <p:txBody>
          <a:bodyPr/>
          <a:lstStyle/>
          <a:p>
            <a:r>
              <a:rPr lang="en-US"/>
              <a:t>Kiểm tra phiên bản javac, java </a:t>
            </a:r>
            <a:r>
              <a:rPr lang="en-US" baseline="30000">
                <a:solidFill>
                  <a:schemeClr val="bg1">
                    <a:lumMod val="65000"/>
                  </a:schemeClr>
                </a:solidFill>
              </a:rPr>
              <a:t>[8]</a:t>
            </a:r>
            <a:endParaRPr lang="en-GB"/>
          </a:p>
        </p:txBody>
      </p:sp>
      <p:sp>
        <p:nvSpPr>
          <p:cNvPr id="3" name="Content Placeholder 2">
            <a:extLst>
              <a:ext uri="{FF2B5EF4-FFF2-40B4-BE49-F238E27FC236}">
                <a16:creationId xmlns:a16="http://schemas.microsoft.com/office/drawing/2014/main" xmlns="" id="{09282BAF-89C4-48E8-90AB-31E85722DDA8}"/>
              </a:ext>
            </a:extLst>
          </p:cNvPr>
          <p:cNvSpPr>
            <a:spLocks noGrp="1"/>
          </p:cNvSpPr>
          <p:nvPr>
            <p:ph idx="1"/>
          </p:nvPr>
        </p:nvSpPr>
        <p:spPr/>
        <p:txBody>
          <a:bodyPr/>
          <a:lstStyle/>
          <a:p>
            <a:r>
              <a:rPr lang="en-US"/>
              <a:t>Mở cửa sổ run </a:t>
            </a:r>
            <a:r>
              <a:rPr lang="en-US">
                <a:sym typeface="Wingdings" panose="05000000000000000000" pitchFamily="2" charset="2"/>
              </a:rPr>
              <a:t>cmd</a:t>
            </a:r>
          </a:p>
          <a:p>
            <a:r>
              <a:rPr lang="en-US">
                <a:sym typeface="Wingdings" panose="05000000000000000000" pitchFamily="2" charset="2"/>
              </a:rPr>
              <a:t>Kiểm tra lệnh </a:t>
            </a:r>
            <a:r>
              <a:rPr lang="en-US">
                <a:solidFill>
                  <a:srgbClr val="FF0000"/>
                </a:solidFill>
                <a:sym typeface="Wingdings" panose="05000000000000000000" pitchFamily="2" charset="2"/>
              </a:rPr>
              <a:t>javac</a:t>
            </a:r>
            <a:r>
              <a:rPr lang="en-US">
                <a:sym typeface="Wingdings" panose="05000000000000000000" pitchFamily="2" charset="2"/>
              </a:rPr>
              <a:t> để </a:t>
            </a:r>
            <a:r>
              <a:rPr lang="en-US">
                <a:solidFill>
                  <a:srgbClr val="0000FF"/>
                </a:solidFill>
                <a:sym typeface="Wingdings" panose="05000000000000000000" pitchFamily="2" charset="2"/>
              </a:rPr>
              <a:t>biên dịch </a:t>
            </a:r>
            <a:r>
              <a:rPr lang="en-US">
                <a:sym typeface="Wingdings" panose="05000000000000000000" pitchFamily="2" charset="2"/>
              </a:rPr>
              <a:t>source </a:t>
            </a:r>
            <a:r>
              <a:rPr lang="en-US">
                <a:solidFill>
                  <a:srgbClr val="00B050"/>
                </a:solidFill>
                <a:sym typeface="Wingdings" panose="05000000000000000000" pitchFamily="2" charset="2"/>
              </a:rPr>
              <a:t>.java </a:t>
            </a:r>
            <a:r>
              <a:rPr lang="en-US">
                <a:sym typeface="Wingdings" panose="05000000000000000000" pitchFamily="2" charset="2"/>
              </a:rPr>
              <a:t>thành </a:t>
            </a:r>
            <a:r>
              <a:rPr lang="en-US">
                <a:solidFill>
                  <a:srgbClr val="00B050"/>
                </a:solidFill>
                <a:sym typeface="Wingdings" panose="05000000000000000000" pitchFamily="2" charset="2"/>
              </a:rPr>
              <a:t>.class</a:t>
            </a:r>
            <a:endParaRPr lang="en-GB">
              <a:solidFill>
                <a:srgbClr val="00B050"/>
              </a:solidFill>
            </a:endParaRPr>
          </a:p>
        </p:txBody>
      </p:sp>
      <p:sp>
        <p:nvSpPr>
          <p:cNvPr id="4" name="Date Placeholder 3">
            <a:extLst>
              <a:ext uri="{FF2B5EF4-FFF2-40B4-BE49-F238E27FC236}">
                <a16:creationId xmlns:a16="http://schemas.microsoft.com/office/drawing/2014/main" xmlns="" id="{2FE903DF-2FF5-4F76-9411-CF68603E44B1}"/>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8E57EE95-B276-411D-9280-6ECBD764E15F}"/>
              </a:ext>
            </a:extLst>
          </p:cNvPr>
          <p:cNvSpPr>
            <a:spLocks noGrp="1"/>
          </p:cNvSpPr>
          <p:nvPr>
            <p:ph type="sldNum" sz="quarter" idx="11"/>
          </p:nvPr>
        </p:nvSpPr>
        <p:spPr/>
        <p:txBody>
          <a:bodyPr/>
          <a:lstStyle/>
          <a:p>
            <a:pPr>
              <a:defRPr/>
            </a:pPr>
            <a:fld id="{5F4B234B-ADCF-47EA-94FA-1884F3D26864}" type="slidenum">
              <a:rPr lang="en-US" altLang="en-US" smtClean="0"/>
              <a:pPr>
                <a:defRPr/>
              </a:pPr>
              <a:t>28</a:t>
            </a:fld>
            <a:endParaRPr lang="en-US" altLang="en-US"/>
          </a:p>
        </p:txBody>
      </p:sp>
      <p:sp>
        <p:nvSpPr>
          <p:cNvPr id="6" name="TextBox 5">
            <a:extLst>
              <a:ext uri="{FF2B5EF4-FFF2-40B4-BE49-F238E27FC236}">
                <a16:creationId xmlns:a16="http://schemas.microsoft.com/office/drawing/2014/main" xmlns="" id="{D457EF12-302D-4270-9F6E-FE3CF779D47B}"/>
              </a:ext>
            </a:extLst>
          </p:cNvPr>
          <p:cNvSpPr txBox="1"/>
          <p:nvPr/>
        </p:nvSpPr>
        <p:spPr>
          <a:xfrm>
            <a:off x="3657056" y="2591906"/>
            <a:ext cx="2048959"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javac –version</a:t>
            </a:r>
            <a:endParaRPr lang="en-GB" sz="2500"/>
          </a:p>
        </p:txBody>
      </p:sp>
      <p:pic>
        <p:nvPicPr>
          <p:cNvPr id="11" name="Picture 10">
            <a:extLst>
              <a:ext uri="{FF2B5EF4-FFF2-40B4-BE49-F238E27FC236}">
                <a16:creationId xmlns:a16="http://schemas.microsoft.com/office/drawing/2014/main" xmlns="" id="{0F3AF4D5-902C-4E88-9630-123CC6D12E4D}"/>
              </a:ext>
            </a:extLst>
          </p:cNvPr>
          <p:cNvPicPr>
            <a:picLocks noChangeAspect="1"/>
          </p:cNvPicPr>
          <p:nvPr/>
        </p:nvPicPr>
        <p:blipFill>
          <a:blip r:embed="rId3"/>
          <a:stretch>
            <a:fillRect/>
          </a:stretch>
        </p:blipFill>
        <p:spPr>
          <a:xfrm>
            <a:off x="822093" y="3249401"/>
            <a:ext cx="7499813" cy="2192852"/>
          </a:xfrm>
          <a:prstGeom prst="rect">
            <a:avLst/>
          </a:prstGeom>
        </p:spPr>
      </p:pic>
      <p:sp>
        <p:nvSpPr>
          <p:cNvPr id="9" name="Rectangle 8">
            <a:extLst>
              <a:ext uri="{FF2B5EF4-FFF2-40B4-BE49-F238E27FC236}">
                <a16:creationId xmlns:a16="http://schemas.microsoft.com/office/drawing/2014/main" xmlns="" id="{F7A02AE4-25D2-422E-9AF9-9D738ABC8955}"/>
              </a:ext>
            </a:extLst>
          </p:cNvPr>
          <p:cNvSpPr/>
          <p:nvPr/>
        </p:nvSpPr>
        <p:spPr>
          <a:xfrm>
            <a:off x="3554808" y="4761148"/>
            <a:ext cx="2385343" cy="3608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1605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B29FEB-740B-4879-9FF3-F5DEFC8E7DDB}"/>
              </a:ext>
            </a:extLst>
          </p:cNvPr>
          <p:cNvSpPr>
            <a:spLocks noGrp="1"/>
          </p:cNvSpPr>
          <p:nvPr>
            <p:ph type="title"/>
          </p:nvPr>
        </p:nvSpPr>
        <p:spPr/>
        <p:txBody>
          <a:bodyPr/>
          <a:lstStyle/>
          <a:p>
            <a:r>
              <a:rPr lang="en-US"/>
              <a:t>Kiểm tra phiên bản javac, java </a:t>
            </a:r>
            <a:r>
              <a:rPr lang="en-US" baseline="30000">
                <a:solidFill>
                  <a:schemeClr val="bg1">
                    <a:lumMod val="65000"/>
                  </a:schemeClr>
                </a:solidFill>
              </a:rPr>
              <a:t>[8]</a:t>
            </a:r>
            <a:endParaRPr lang="en-GB"/>
          </a:p>
        </p:txBody>
      </p:sp>
      <p:sp>
        <p:nvSpPr>
          <p:cNvPr id="3" name="Content Placeholder 2">
            <a:extLst>
              <a:ext uri="{FF2B5EF4-FFF2-40B4-BE49-F238E27FC236}">
                <a16:creationId xmlns:a16="http://schemas.microsoft.com/office/drawing/2014/main" xmlns="" id="{A9EA7D6B-E845-4989-9A25-9414F663EFBA}"/>
              </a:ext>
            </a:extLst>
          </p:cNvPr>
          <p:cNvSpPr>
            <a:spLocks noGrp="1"/>
          </p:cNvSpPr>
          <p:nvPr>
            <p:ph idx="1"/>
          </p:nvPr>
        </p:nvSpPr>
        <p:spPr/>
        <p:txBody>
          <a:bodyPr/>
          <a:lstStyle/>
          <a:p>
            <a:r>
              <a:rPr lang="en-US"/>
              <a:t>Kiểm tra lệnh </a:t>
            </a:r>
            <a:r>
              <a:rPr lang="en-US">
                <a:solidFill>
                  <a:srgbClr val="FF0000"/>
                </a:solidFill>
              </a:rPr>
              <a:t>java</a:t>
            </a:r>
            <a:r>
              <a:rPr lang="en-US"/>
              <a:t> để đưa </a:t>
            </a:r>
            <a:r>
              <a:rPr lang="en-US">
                <a:solidFill>
                  <a:srgbClr val="00B050"/>
                </a:solidFill>
              </a:rPr>
              <a:t>.class </a:t>
            </a:r>
            <a:r>
              <a:rPr lang="en-US"/>
              <a:t>thành </a:t>
            </a:r>
            <a:r>
              <a:rPr lang="en-US">
                <a:solidFill>
                  <a:srgbClr val="00B050"/>
                </a:solidFill>
              </a:rPr>
              <a:t>mã máy</a:t>
            </a:r>
            <a:r>
              <a:rPr lang="en-US"/>
              <a:t> có thể hiểu được</a:t>
            </a:r>
          </a:p>
          <a:p>
            <a:pPr marL="0" indent="0">
              <a:buNone/>
            </a:pPr>
            <a:endParaRPr lang="en-GB"/>
          </a:p>
        </p:txBody>
      </p:sp>
      <p:sp>
        <p:nvSpPr>
          <p:cNvPr id="4" name="Date Placeholder 3">
            <a:extLst>
              <a:ext uri="{FF2B5EF4-FFF2-40B4-BE49-F238E27FC236}">
                <a16:creationId xmlns:a16="http://schemas.microsoft.com/office/drawing/2014/main" xmlns="" id="{141CFBF9-0434-448A-A9EF-57835117D84F}"/>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CBDC6CD6-0B19-4EAF-9653-2723917F170C}"/>
              </a:ext>
            </a:extLst>
          </p:cNvPr>
          <p:cNvSpPr>
            <a:spLocks noGrp="1"/>
          </p:cNvSpPr>
          <p:nvPr>
            <p:ph type="sldNum" sz="quarter" idx="11"/>
          </p:nvPr>
        </p:nvSpPr>
        <p:spPr/>
        <p:txBody>
          <a:bodyPr/>
          <a:lstStyle/>
          <a:p>
            <a:pPr>
              <a:defRPr/>
            </a:pPr>
            <a:fld id="{5F4B234B-ADCF-47EA-94FA-1884F3D26864}" type="slidenum">
              <a:rPr lang="en-US" altLang="en-US" smtClean="0"/>
              <a:pPr>
                <a:defRPr/>
              </a:pPr>
              <a:t>29</a:t>
            </a:fld>
            <a:endParaRPr lang="en-US" altLang="en-US"/>
          </a:p>
        </p:txBody>
      </p:sp>
      <p:sp>
        <p:nvSpPr>
          <p:cNvPr id="6" name="TextBox 5">
            <a:extLst>
              <a:ext uri="{FF2B5EF4-FFF2-40B4-BE49-F238E27FC236}">
                <a16:creationId xmlns:a16="http://schemas.microsoft.com/office/drawing/2014/main" xmlns="" id="{BB8E0866-515E-4C62-917E-D1009C69A3C0}"/>
              </a:ext>
            </a:extLst>
          </p:cNvPr>
          <p:cNvSpPr txBox="1"/>
          <p:nvPr/>
        </p:nvSpPr>
        <p:spPr>
          <a:xfrm>
            <a:off x="3851920" y="2114852"/>
            <a:ext cx="1906291"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java –version</a:t>
            </a:r>
            <a:endParaRPr lang="en-GB" sz="2500"/>
          </a:p>
        </p:txBody>
      </p:sp>
      <p:pic>
        <p:nvPicPr>
          <p:cNvPr id="8" name="Picture 7">
            <a:extLst>
              <a:ext uri="{FF2B5EF4-FFF2-40B4-BE49-F238E27FC236}">
                <a16:creationId xmlns:a16="http://schemas.microsoft.com/office/drawing/2014/main" xmlns="" id="{7BF7393C-E898-490A-BB8C-EA0342805F4F}"/>
              </a:ext>
            </a:extLst>
          </p:cNvPr>
          <p:cNvPicPr>
            <a:picLocks noChangeAspect="1"/>
          </p:cNvPicPr>
          <p:nvPr/>
        </p:nvPicPr>
        <p:blipFill>
          <a:blip r:embed="rId2"/>
          <a:stretch>
            <a:fillRect/>
          </a:stretch>
        </p:blipFill>
        <p:spPr>
          <a:xfrm>
            <a:off x="1309686" y="2709753"/>
            <a:ext cx="6743700" cy="2066925"/>
          </a:xfrm>
          <a:prstGeom prst="rect">
            <a:avLst/>
          </a:prstGeom>
        </p:spPr>
      </p:pic>
      <p:sp>
        <p:nvSpPr>
          <p:cNvPr id="9" name="Rectangle 8">
            <a:extLst>
              <a:ext uri="{FF2B5EF4-FFF2-40B4-BE49-F238E27FC236}">
                <a16:creationId xmlns:a16="http://schemas.microsoft.com/office/drawing/2014/main" xmlns="" id="{42A542A3-FD24-4616-A7CA-076D2F515EE4}"/>
              </a:ext>
            </a:extLst>
          </p:cNvPr>
          <p:cNvSpPr/>
          <p:nvPr/>
        </p:nvSpPr>
        <p:spPr>
          <a:xfrm>
            <a:off x="3311860" y="3789040"/>
            <a:ext cx="1440160" cy="2520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3423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8BABC0-7B26-4488-A74A-C8E11760DE8D}"/>
              </a:ext>
            </a:extLst>
          </p:cNvPr>
          <p:cNvSpPr>
            <a:spLocks noGrp="1"/>
          </p:cNvSpPr>
          <p:nvPr>
            <p:ph type="title"/>
          </p:nvPr>
        </p:nvSpPr>
        <p:spPr/>
        <p:txBody>
          <a:bodyPr/>
          <a:lstStyle/>
          <a:p>
            <a:r>
              <a:rPr lang="en-US"/>
              <a:t>Lịch sử ra đời ngôn ngữ Java </a:t>
            </a:r>
            <a:r>
              <a:rPr lang="en-US" baseline="30000">
                <a:solidFill>
                  <a:schemeClr val="bg1">
                    <a:lumMod val="65000"/>
                  </a:schemeClr>
                </a:solidFill>
              </a:rPr>
              <a:t>[1]</a:t>
            </a:r>
            <a:endParaRPr lang="en-US"/>
          </a:p>
        </p:txBody>
      </p:sp>
      <p:sp>
        <p:nvSpPr>
          <p:cNvPr id="3" name="Content Placeholder 2">
            <a:extLst>
              <a:ext uri="{FF2B5EF4-FFF2-40B4-BE49-F238E27FC236}">
                <a16:creationId xmlns:a16="http://schemas.microsoft.com/office/drawing/2014/main" xmlns="" id="{C9278059-5D07-4CA5-B467-C926734120B5}"/>
              </a:ext>
            </a:extLst>
          </p:cNvPr>
          <p:cNvSpPr>
            <a:spLocks noGrp="1"/>
          </p:cNvSpPr>
          <p:nvPr>
            <p:ph idx="1"/>
          </p:nvPr>
        </p:nvSpPr>
        <p:spPr>
          <a:xfrm>
            <a:off x="457200" y="1091971"/>
            <a:ext cx="8372475" cy="5248275"/>
          </a:xfrm>
        </p:spPr>
        <p:txBody>
          <a:bodyPr/>
          <a:lstStyle/>
          <a:p>
            <a:r>
              <a:rPr lang="en-US"/>
              <a:t>Giới thiệu về Java</a:t>
            </a:r>
          </a:p>
          <a:p>
            <a:pPr lvl="1"/>
            <a:r>
              <a:rPr lang="en-US" altLang="en-US" sz="2800">
                <a:latin typeface="Cambria" panose="02040503050406030204" pitchFamily="18" charset="0"/>
                <a:cs typeface="Tahoma" panose="020B0604030504040204" pitchFamily="34" charset="0"/>
              </a:rPr>
              <a:t>Ngôn ngữ lập trình Java do hãng Sun Microsystem xây dựng và phát triển.</a:t>
            </a:r>
          </a:p>
          <a:p>
            <a:pPr lvl="1"/>
            <a:r>
              <a:rPr lang="en-US" altLang="en-US" sz="2800">
                <a:latin typeface="Cambria" panose="02040503050406030204" pitchFamily="18" charset="0"/>
                <a:cs typeface="Tahoma" panose="020B0604030504040204" pitchFamily="34" charset="0"/>
              </a:rPr>
              <a:t>Java được xây dựng dựa trên ngôn ngữ </a:t>
            </a:r>
            <a:r>
              <a:rPr lang="en-US" altLang="en-US" sz="2800">
                <a:solidFill>
                  <a:srgbClr val="FF0000"/>
                </a:solidFill>
                <a:latin typeface="Cambria" panose="02040503050406030204" pitchFamily="18" charset="0"/>
                <a:cs typeface="Tahoma" panose="020B0604030504040204" pitchFamily="34" charset="0"/>
              </a:rPr>
              <a:t>C </a:t>
            </a:r>
            <a:r>
              <a:rPr lang="en-US" altLang="en-US" sz="2800">
                <a:latin typeface="Cambria" panose="02040503050406030204" pitchFamily="18" charset="0"/>
                <a:cs typeface="Tahoma" panose="020B0604030504040204" pitchFamily="34" charset="0"/>
              </a:rPr>
              <a:t>và</a:t>
            </a:r>
            <a:r>
              <a:rPr lang="en-US" altLang="en-US" sz="2800">
                <a:solidFill>
                  <a:srgbClr val="FF0000"/>
                </a:solidFill>
                <a:latin typeface="Cambria" panose="02040503050406030204" pitchFamily="18" charset="0"/>
                <a:cs typeface="Tahoma" panose="020B0604030504040204" pitchFamily="34" charset="0"/>
              </a:rPr>
              <a:t> C++</a:t>
            </a:r>
          </a:p>
          <a:p>
            <a:pPr lvl="1"/>
            <a:r>
              <a:rPr lang="en-US" altLang="en-US" sz="2800">
                <a:latin typeface="Cambria" panose="02040503050406030204" pitchFamily="18" charset="0"/>
                <a:cs typeface="Tahoma" panose="020B0604030504040204" pitchFamily="34" charset="0"/>
              </a:rPr>
              <a:t>Java là ngôn ngữ triển khai lập trình hướng đối tượng và độc lập nền tảng</a:t>
            </a:r>
          </a:p>
          <a:p>
            <a:pPr lvl="1"/>
            <a:r>
              <a:rPr lang="en-US">
                <a:latin typeface="Cambria" panose="02040503050406030204" pitchFamily="18" charset="0"/>
                <a:cs typeface="Tahoma" panose="020B0604030504040204" pitchFamily="34" charset="0"/>
              </a:rPr>
              <a:t>"Write Once, Run Anywhere" </a:t>
            </a:r>
          </a:p>
          <a:p>
            <a:pPr lvl="1"/>
            <a:r>
              <a:rPr lang="en-US" altLang="en-US" sz="2800">
                <a:latin typeface="Cambria" panose="02040503050406030204" pitchFamily="18" charset="0"/>
                <a:cs typeface="Tahoma" panose="020B0604030504040204" pitchFamily="34" charset="0"/>
              </a:rPr>
              <a:t>Cộng </a:t>
            </a:r>
            <a:r>
              <a:rPr lang="en-US" altLang="en-US">
                <a:latin typeface="Cambria" panose="02040503050406030204" pitchFamily="18" charset="0"/>
                <a:cs typeface="Tahoma" panose="020B0604030504040204" pitchFamily="34" charset="0"/>
              </a:rPr>
              <a:t>đồng hỗ trợ đông đảo</a:t>
            </a:r>
            <a:endParaRPr lang="en-US" altLang="en-US" sz="2800">
              <a:latin typeface="Cambria" panose="02040503050406030204" pitchFamily="18" charset="0"/>
              <a:cs typeface="Tahoma" panose="020B0604030504040204" pitchFamily="34" charset="0"/>
            </a:endParaRPr>
          </a:p>
          <a:p>
            <a:pPr lvl="1"/>
            <a:endParaRPr lang="en-GB"/>
          </a:p>
        </p:txBody>
      </p:sp>
      <p:sp>
        <p:nvSpPr>
          <p:cNvPr id="4" name="Date Placeholder 3">
            <a:extLst>
              <a:ext uri="{FF2B5EF4-FFF2-40B4-BE49-F238E27FC236}">
                <a16:creationId xmlns:a16="http://schemas.microsoft.com/office/drawing/2014/main" xmlns="" id="{85A77E6C-3A7F-4A4B-9A0D-3659B5455314}"/>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FD7B098E-57E6-4FF6-967B-C7C6F898C98F}"/>
              </a:ext>
            </a:extLst>
          </p:cNvPr>
          <p:cNvSpPr>
            <a:spLocks noGrp="1"/>
          </p:cNvSpPr>
          <p:nvPr>
            <p:ph type="sldNum" sz="quarter" idx="11"/>
          </p:nvPr>
        </p:nvSpPr>
        <p:spPr/>
        <p:txBody>
          <a:bodyPr/>
          <a:lstStyle/>
          <a:p>
            <a:pPr>
              <a:defRPr/>
            </a:pPr>
            <a:fld id="{5F4B234B-ADCF-47EA-94FA-1884F3D26864}" type="slidenum">
              <a:rPr lang="en-US" altLang="en-US" smtClean="0"/>
              <a:pPr>
                <a:defRPr/>
              </a:pPr>
              <a:t>3</a:t>
            </a:fld>
            <a:endParaRPr lang="en-US" altLang="en-US"/>
          </a:p>
        </p:txBody>
      </p:sp>
    </p:spTree>
    <p:extLst>
      <p:ext uri="{BB962C8B-B14F-4D97-AF65-F5344CB8AC3E}">
        <p14:creationId xmlns:p14="http://schemas.microsoft.com/office/powerpoint/2010/main" val="2063652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Command Line </a:t>
            </a:r>
            <a:r>
              <a:rPr lang="en-US" baseline="30000">
                <a:solidFill>
                  <a:schemeClr val="bg1">
                    <a:lumMod val="65000"/>
                  </a:schemeClr>
                </a:solidFill>
              </a:rPr>
              <a:t>[9]</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p:txBody>
          <a:bodyPr/>
          <a:lstStyle/>
          <a:p>
            <a:r>
              <a:rPr lang="en-US">
                <a:solidFill>
                  <a:srgbClr val="FF0000"/>
                </a:solidFill>
              </a:rPr>
              <a:t>Tạo một lớp </a:t>
            </a:r>
            <a:r>
              <a:rPr lang="en-US"/>
              <a:t>Java trong Notepad, quy tắc đặt tên lớp, tên file, cách viết hàm main để chạy</a:t>
            </a:r>
          </a:p>
          <a:p>
            <a:r>
              <a:rPr lang="en-US"/>
              <a:t>Cách </a:t>
            </a:r>
            <a:r>
              <a:rPr lang="en-US">
                <a:solidFill>
                  <a:srgbClr val="00B050"/>
                </a:solidFill>
              </a:rPr>
              <a:t>sử dụng lệnh javac </a:t>
            </a:r>
            <a:r>
              <a:rPr lang="en-US"/>
              <a:t>để biên dịch </a:t>
            </a:r>
            <a:r>
              <a:rPr lang="en-US">
                <a:solidFill>
                  <a:srgbClr val="0000FF"/>
                </a:solidFill>
              </a:rPr>
              <a:t>source code</a:t>
            </a:r>
          </a:p>
          <a:p>
            <a:r>
              <a:rPr lang="en-US"/>
              <a:t>Các </a:t>
            </a:r>
            <a:r>
              <a:rPr lang="en-US">
                <a:solidFill>
                  <a:srgbClr val="00B050"/>
                </a:solidFill>
              </a:rPr>
              <a:t>sử dụng lệnh java </a:t>
            </a:r>
            <a:r>
              <a:rPr lang="en-US"/>
              <a:t>để thực thi </a:t>
            </a:r>
            <a:r>
              <a:rPr lang="en-US">
                <a:solidFill>
                  <a:srgbClr val="0000FF"/>
                </a:solidFill>
              </a:rPr>
              <a:t>bytecode</a:t>
            </a:r>
            <a:endParaRPr lang="en-GB">
              <a:solidFill>
                <a:srgbClr val="0000FF"/>
              </a:solidFill>
            </a:endParaRPr>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30</a:t>
            </a:fld>
            <a:endParaRPr lang="en-US" altLang="en-US"/>
          </a:p>
        </p:txBody>
      </p:sp>
    </p:spTree>
    <p:extLst>
      <p:ext uri="{BB962C8B-B14F-4D97-AF65-F5344CB8AC3E}">
        <p14:creationId xmlns:p14="http://schemas.microsoft.com/office/powerpoint/2010/main" val="1616800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Command Line </a:t>
            </a:r>
            <a:r>
              <a:rPr lang="en-US" baseline="30000">
                <a:solidFill>
                  <a:schemeClr val="bg1">
                    <a:lumMod val="65000"/>
                  </a:schemeClr>
                </a:solidFill>
              </a:rPr>
              <a:t>[9]</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a:xfrm>
            <a:off x="503548" y="1091971"/>
            <a:ext cx="8354888" cy="5248275"/>
          </a:xfrm>
        </p:spPr>
        <p:txBody>
          <a:bodyPr/>
          <a:lstStyle/>
          <a:p>
            <a:r>
              <a:rPr lang="en-US">
                <a:solidFill>
                  <a:srgbClr val="FF0000"/>
                </a:solidFill>
              </a:rPr>
              <a:t>Tạo một lớp </a:t>
            </a:r>
            <a:r>
              <a:rPr lang="en-US"/>
              <a:t>Java trong Notepad</a:t>
            </a:r>
          </a:p>
          <a:p>
            <a:pPr lvl="1"/>
            <a:r>
              <a:rPr lang="en-US">
                <a:solidFill>
                  <a:srgbClr val="FF0000"/>
                </a:solidFill>
              </a:rPr>
              <a:t>Tên lớp </a:t>
            </a:r>
            <a:r>
              <a:rPr lang="en-US"/>
              <a:t>phải </a:t>
            </a:r>
            <a:r>
              <a:rPr lang="en-US" b="1" u="sng">
                <a:solidFill>
                  <a:srgbClr val="0000FF"/>
                </a:solidFill>
              </a:rPr>
              <a:t>trùng</a:t>
            </a:r>
            <a:r>
              <a:rPr lang="en-US"/>
              <a:t> với </a:t>
            </a:r>
            <a:r>
              <a:rPr lang="en-US">
                <a:solidFill>
                  <a:srgbClr val="FF0000"/>
                </a:solidFill>
              </a:rPr>
              <a:t>tên File</a:t>
            </a:r>
            <a:r>
              <a:rPr lang="en-US"/>
              <a:t>, phần mở rộng </a:t>
            </a:r>
            <a:r>
              <a:rPr lang="en-US">
                <a:solidFill>
                  <a:srgbClr val="FF0000"/>
                </a:solidFill>
              </a:rPr>
              <a:t>.java</a:t>
            </a:r>
          </a:p>
          <a:p>
            <a:pPr marL="457200" lvl="1" indent="0">
              <a:buNone/>
            </a:pP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31</a:t>
            </a:fld>
            <a:endParaRPr lang="en-US" altLang="en-US"/>
          </a:p>
        </p:txBody>
      </p:sp>
      <p:pic>
        <p:nvPicPr>
          <p:cNvPr id="9" name="Picture 8">
            <a:extLst>
              <a:ext uri="{FF2B5EF4-FFF2-40B4-BE49-F238E27FC236}">
                <a16:creationId xmlns:a16="http://schemas.microsoft.com/office/drawing/2014/main" xmlns="" id="{47C7C634-7133-4BCC-BE74-E1F1763B956F}"/>
              </a:ext>
            </a:extLst>
          </p:cNvPr>
          <p:cNvPicPr>
            <a:picLocks noChangeAspect="1"/>
          </p:cNvPicPr>
          <p:nvPr/>
        </p:nvPicPr>
        <p:blipFill>
          <a:blip r:embed="rId3"/>
          <a:stretch>
            <a:fillRect/>
          </a:stretch>
        </p:blipFill>
        <p:spPr>
          <a:xfrm>
            <a:off x="1825449" y="2188597"/>
            <a:ext cx="6421415" cy="2418455"/>
          </a:xfrm>
          <a:prstGeom prst="rect">
            <a:avLst/>
          </a:prstGeom>
        </p:spPr>
      </p:pic>
      <p:sp>
        <p:nvSpPr>
          <p:cNvPr id="10" name="TextBox 9">
            <a:extLst>
              <a:ext uri="{FF2B5EF4-FFF2-40B4-BE49-F238E27FC236}">
                <a16:creationId xmlns:a16="http://schemas.microsoft.com/office/drawing/2014/main" xmlns="" id="{7BBF18D5-9FEA-4793-B4EE-B7CBF2EC2BE9}"/>
              </a:ext>
            </a:extLst>
          </p:cNvPr>
          <p:cNvSpPr txBox="1"/>
          <p:nvPr/>
        </p:nvSpPr>
        <p:spPr>
          <a:xfrm>
            <a:off x="755576" y="4617132"/>
            <a:ext cx="6718506" cy="1754326"/>
          </a:xfrm>
          <a:prstGeom prst="rect">
            <a:avLst/>
          </a:prstGeom>
          <a:noFill/>
        </p:spPr>
        <p:txBody>
          <a:bodyPr wrap="none" rtlCol="0">
            <a:spAutoFit/>
          </a:bodyPr>
          <a:lstStyle/>
          <a:p>
            <a:r>
              <a:rPr lang="en-GB" b="1">
                <a:latin typeface="Courier New" panose="02070309020205020404" pitchFamily="49" charset="0"/>
                <a:cs typeface="Courier New" panose="02070309020205020404" pitchFamily="49" charset="0"/>
              </a:rPr>
              <a:t>public class </a:t>
            </a:r>
            <a:r>
              <a:rPr lang="en-GB" b="1">
                <a:solidFill>
                  <a:srgbClr val="FF0000"/>
                </a:solidFill>
                <a:latin typeface="Courier New" panose="02070309020205020404" pitchFamily="49" charset="0"/>
                <a:cs typeface="Courier New" panose="02070309020205020404" pitchFamily="49" charset="0"/>
              </a:rPr>
              <a:t>HelloWorld</a:t>
            </a:r>
            <a:r>
              <a:rPr lang="en-GB" b="1">
                <a:latin typeface="Courier New" panose="02070309020205020404" pitchFamily="49" charset="0"/>
                <a:cs typeface="Courier New" panose="02070309020205020404" pitchFamily="49" charset="0"/>
              </a:rPr>
              <a:t>{</a:t>
            </a:r>
          </a:p>
          <a:p>
            <a:r>
              <a:rPr lang="en-GB" b="1">
                <a:latin typeface="Courier New" panose="02070309020205020404" pitchFamily="49" charset="0"/>
                <a:cs typeface="Courier New" panose="02070309020205020404" pitchFamily="49" charset="0"/>
              </a:rPr>
              <a:t>	public static void main(String[] args){</a:t>
            </a:r>
          </a:p>
          <a:p>
            <a:r>
              <a:rPr lang="en-GB" b="1">
                <a:latin typeface="Courier New" panose="02070309020205020404" pitchFamily="49" charset="0"/>
                <a:cs typeface="Courier New" panose="02070309020205020404" pitchFamily="49" charset="0"/>
              </a:rPr>
              <a:t>		System.out.println("Hello World");</a:t>
            </a:r>
          </a:p>
          <a:p>
            <a:r>
              <a:rPr lang="en-GB" b="1">
                <a:latin typeface="Courier New" panose="02070309020205020404" pitchFamily="49" charset="0"/>
                <a:cs typeface="Courier New" panose="02070309020205020404" pitchFamily="49" charset="0"/>
              </a:rPr>
              <a:t>	}</a:t>
            </a:r>
          </a:p>
          <a:p>
            <a:endParaRPr lang="en-GB" b="1">
              <a:latin typeface="Courier New" panose="02070309020205020404" pitchFamily="49" charset="0"/>
              <a:cs typeface="Courier New" panose="02070309020205020404" pitchFamily="49" charset="0"/>
            </a:endParaRPr>
          </a:p>
          <a:p>
            <a:r>
              <a:rPr lang="en-GB" b="1">
                <a:latin typeface="Courier New" panose="02070309020205020404" pitchFamily="49" charset="0"/>
                <a:cs typeface="Courier New" panose="02070309020205020404" pitchFamily="49" charset="0"/>
              </a:rPr>
              <a:t>}</a:t>
            </a:r>
          </a:p>
        </p:txBody>
      </p:sp>
      <p:cxnSp>
        <p:nvCxnSpPr>
          <p:cNvPr id="7" name="Straight Connector 6">
            <a:extLst>
              <a:ext uri="{FF2B5EF4-FFF2-40B4-BE49-F238E27FC236}">
                <a16:creationId xmlns:a16="http://schemas.microsoft.com/office/drawing/2014/main" xmlns="" id="{5D6533F1-75B3-4BCA-A1A2-C03D8422CF89}"/>
              </a:ext>
            </a:extLst>
          </p:cNvPr>
          <p:cNvCxnSpPr/>
          <p:nvPr/>
        </p:nvCxnSpPr>
        <p:spPr>
          <a:xfrm>
            <a:off x="3491880" y="3212976"/>
            <a:ext cx="129614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xmlns="" id="{39EF5611-682C-4FA8-B88C-503E06D86C3C}"/>
              </a:ext>
            </a:extLst>
          </p:cNvPr>
          <p:cNvSpPr txBox="1"/>
          <p:nvPr/>
        </p:nvSpPr>
        <p:spPr>
          <a:xfrm>
            <a:off x="5467659" y="2564904"/>
            <a:ext cx="97654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t>Tên lớp</a:t>
            </a:r>
            <a:endParaRPr lang="en-GB"/>
          </a:p>
        </p:txBody>
      </p:sp>
      <p:cxnSp>
        <p:nvCxnSpPr>
          <p:cNvPr id="12" name="Straight Arrow Connector 11">
            <a:extLst>
              <a:ext uri="{FF2B5EF4-FFF2-40B4-BE49-F238E27FC236}">
                <a16:creationId xmlns:a16="http://schemas.microsoft.com/office/drawing/2014/main" xmlns="" id="{2730AC45-062C-4D40-8F24-29D1D16337F1}"/>
              </a:ext>
            </a:extLst>
          </p:cNvPr>
          <p:cNvCxnSpPr/>
          <p:nvPr/>
        </p:nvCxnSpPr>
        <p:spPr>
          <a:xfrm flipH="1">
            <a:off x="4698888" y="2918602"/>
            <a:ext cx="1097248" cy="268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F3708A3E-E41E-4EC5-B15B-89740EEA6E67}"/>
              </a:ext>
            </a:extLst>
          </p:cNvPr>
          <p:cNvCxnSpPr>
            <a:cxnSpLocks/>
          </p:cNvCxnSpPr>
          <p:nvPr/>
        </p:nvCxnSpPr>
        <p:spPr>
          <a:xfrm>
            <a:off x="2195736" y="2564904"/>
            <a:ext cx="9721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xmlns="" id="{7B93595A-A799-4A07-8A07-73A10C904735}"/>
              </a:ext>
            </a:extLst>
          </p:cNvPr>
          <p:cNvSpPr txBox="1"/>
          <p:nvPr/>
        </p:nvSpPr>
        <p:spPr>
          <a:xfrm>
            <a:off x="700628" y="3167158"/>
            <a:ext cx="90922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t>Tên file</a:t>
            </a:r>
            <a:endParaRPr lang="en-GB"/>
          </a:p>
        </p:txBody>
      </p:sp>
      <p:cxnSp>
        <p:nvCxnSpPr>
          <p:cNvPr id="19" name="Straight Arrow Connector 18">
            <a:extLst>
              <a:ext uri="{FF2B5EF4-FFF2-40B4-BE49-F238E27FC236}">
                <a16:creationId xmlns:a16="http://schemas.microsoft.com/office/drawing/2014/main" xmlns="" id="{63E58F67-B2F5-45A8-92BF-52379A6B0C0F}"/>
              </a:ext>
            </a:extLst>
          </p:cNvPr>
          <p:cNvCxnSpPr>
            <a:stCxn id="16" idx="0"/>
          </p:cNvCxnSpPr>
          <p:nvPr/>
        </p:nvCxnSpPr>
        <p:spPr>
          <a:xfrm flipV="1">
            <a:off x="1155240" y="2564904"/>
            <a:ext cx="1148508" cy="602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77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arn(inVertic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arn(inVertical)">
                                      <p:cBhvr>
                                        <p:cTn id="25" dur="500"/>
                                        <p:tgtEl>
                                          <p:spTgt spid="19"/>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arn(inVertic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Command Line </a:t>
            </a:r>
            <a:r>
              <a:rPr lang="en-US" baseline="30000">
                <a:solidFill>
                  <a:schemeClr val="bg1">
                    <a:lumMod val="65000"/>
                  </a:schemeClr>
                </a:solidFill>
              </a:rPr>
              <a:t>[9]</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a:xfrm>
            <a:off x="503548" y="1091971"/>
            <a:ext cx="8354888" cy="5248275"/>
          </a:xfrm>
        </p:spPr>
        <p:txBody>
          <a:bodyPr/>
          <a:lstStyle/>
          <a:p>
            <a:r>
              <a:rPr lang="en-US"/>
              <a:t>Cách sử dụng lệnh </a:t>
            </a:r>
            <a:r>
              <a:rPr lang="en-US">
                <a:solidFill>
                  <a:srgbClr val="FF0000"/>
                </a:solidFill>
              </a:rPr>
              <a:t>javac </a:t>
            </a:r>
          </a:p>
          <a:p>
            <a:pPr lvl="1"/>
            <a:r>
              <a:rPr lang="en-US" sz="3000">
                <a:ea typeface="+mn-ea"/>
                <a:cs typeface="+mn-cs"/>
              </a:rPr>
              <a:t>Gọi cmd thực hiện các lệnh </a:t>
            </a:r>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32</a:t>
            </a:fld>
            <a:endParaRPr lang="en-US" altLang="en-US"/>
          </a:p>
        </p:txBody>
      </p:sp>
      <p:pic>
        <p:nvPicPr>
          <p:cNvPr id="8" name="Picture 7">
            <a:extLst>
              <a:ext uri="{FF2B5EF4-FFF2-40B4-BE49-F238E27FC236}">
                <a16:creationId xmlns:a16="http://schemas.microsoft.com/office/drawing/2014/main" xmlns="" id="{61A1AC62-6422-4FE5-BA8D-E75029266FF9}"/>
              </a:ext>
            </a:extLst>
          </p:cNvPr>
          <p:cNvPicPr>
            <a:picLocks noChangeAspect="1"/>
          </p:cNvPicPr>
          <p:nvPr/>
        </p:nvPicPr>
        <p:blipFill>
          <a:blip r:embed="rId3"/>
          <a:stretch>
            <a:fillRect/>
          </a:stretch>
        </p:blipFill>
        <p:spPr>
          <a:xfrm>
            <a:off x="647564" y="2167936"/>
            <a:ext cx="5121091" cy="2976491"/>
          </a:xfrm>
          <a:prstGeom prst="rect">
            <a:avLst/>
          </a:prstGeom>
        </p:spPr>
      </p:pic>
      <p:pic>
        <p:nvPicPr>
          <p:cNvPr id="9" name="Picture 8">
            <a:extLst>
              <a:ext uri="{FF2B5EF4-FFF2-40B4-BE49-F238E27FC236}">
                <a16:creationId xmlns:a16="http://schemas.microsoft.com/office/drawing/2014/main" xmlns="" id="{35A1FD4E-65E0-4A05-91A6-7FD5C3D93166}"/>
              </a:ext>
            </a:extLst>
          </p:cNvPr>
          <p:cNvPicPr>
            <a:picLocks noChangeAspect="1"/>
          </p:cNvPicPr>
          <p:nvPr/>
        </p:nvPicPr>
        <p:blipFill>
          <a:blip r:embed="rId4"/>
          <a:stretch>
            <a:fillRect/>
          </a:stretch>
        </p:blipFill>
        <p:spPr>
          <a:xfrm>
            <a:off x="663081" y="2414950"/>
            <a:ext cx="5220580" cy="2762250"/>
          </a:xfrm>
          <a:prstGeom prst="rect">
            <a:avLst/>
          </a:prstGeom>
        </p:spPr>
      </p:pic>
      <p:sp>
        <p:nvSpPr>
          <p:cNvPr id="6" name="Rectangle 5">
            <a:extLst>
              <a:ext uri="{FF2B5EF4-FFF2-40B4-BE49-F238E27FC236}">
                <a16:creationId xmlns:a16="http://schemas.microsoft.com/office/drawing/2014/main" xmlns="" id="{576DAABA-09A0-4B6A-BF8E-5FAFE6BD39D6}"/>
              </a:ext>
            </a:extLst>
          </p:cNvPr>
          <p:cNvSpPr/>
          <p:nvPr/>
        </p:nvSpPr>
        <p:spPr>
          <a:xfrm>
            <a:off x="3059832" y="4365104"/>
            <a:ext cx="2484276" cy="5407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xmlns="" id="{BC9975E9-CBD7-4B58-AA60-0014836C5ACE}"/>
              </a:ext>
            </a:extLst>
          </p:cNvPr>
          <p:cNvPicPr>
            <a:picLocks noChangeAspect="1"/>
          </p:cNvPicPr>
          <p:nvPr/>
        </p:nvPicPr>
        <p:blipFill>
          <a:blip r:embed="rId5"/>
          <a:stretch>
            <a:fillRect/>
          </a:stretch>
        </p:blipFill>
        <p:spPr>
          <a:xfrm>
            <a:off x="1632658" y="5167141"/>
            <a:ext cx="6243232" cy="1358203"/>
          </a:xfrm>
          <a:prstGeom prst="rect">
            <a:avLst/>
          </a:prstGeom>
        </p:spPr>
      </p:pic>
    </p:spTree>
    <p:extLst>
      <p:ext uri="{BB962C8B-B14F-4D97-AF65-F5344CB8AC3E}">
        <p14:creationId xmlns:p14="http://schemas.microsoft.com/office/powerpoint/2010/main" val="394439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Command Line </a:t>
            </a:r>
            <a:r>
              <a:rPr lang="en-US" baseline="30000">
                <a:solidFill>
                  <a:schemeClr val="bg1">
                    <a:lumMod val="65000"/>
                  </a:schemeClr>
                </a:solidFill>
              </a:rPr>
              <a:t>[9]</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a:xfrm>
            <a:off x="503548" y="1091971"/>
            <a:ext cx="8354888" cy="5248275"/>
          </a:xfrm>
        </p:spPr>
        <p:txBody>
          <a:bodyPr/>
          <a:lstStyle/>
          <a:p>
            <a:r>
              <a:rPr lang="en-US"/>
              <a:t>Cách sử dụng lệnh </a:t>
            </a:r>
            <a:r>
              <a:rPr lang="en-US">
                <a:solidFill>
                  <a:srgbClr val="FF0000"/>
                </a:solidFill>
              </a:rPr>
              <a:t>java </a:t>
            </a:r>
          </a:p>
          <a:p>
            <a:pPr lvl="1"/>
            <a:r>
              <a:rPr lang="en-US" sz="3000">
                <a:ea typeface="+mn-ea"/>
                <a:cs typeface="+mn-cs"/>
              </a:rPr>
              <a:t>Tiếp tục với lệnh java HelloWord </a:t>
            </a:r>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33</a:t>
            </a:fld>
            <a:endParaRPr lang="en-US" altLang="en-US"/>
          </a:p>
        </p:txBody>
      </p:sp>
      <p:pic>
        <p:nvPicPr>
          <p:cNvPr id="7" name="Picture 6">
            <a:extLst>
              <a:ext uri="{FF2B5EF4-FFF2-40B4-BE49-F238E27FC236}">
                <a16:creationId xmlns:a16="http://schemas.microsoft.com/office/drawing/2014/main" xmlns="" id="{CE804CA2-6E6E-469D-B497-DEA990B28B24}"/>
              </a:ext>
            </a:extLst>
          </p:cNvPr>
          <p:cNvPicPr>
            <a:picLocks noChangeAspect="1"/>
          </p:cNvPicPr>
          <p:nvPr/>
        </p:nvPicPr>
        <p:blipFill>
          <a:blip r:embed="rId3"/>
          <a:stretch>
            <a:fillRect/>
          </a:stretch>
        </p:blipFill>
        <p:spPr>
          <a:xfrm>
            <a:off x="935596" y="2152650"/>
            <a:ext cx="6038850" cy="4400550"/>
          </a:xfrm>
          <a:prstGeom prst="rect">
            <a:avLst/>
          </a:prstGeom>
        </p:spPr>
      </p:pic>
      <p:pic>
        <p:nvPicPr>
          <p:cNvPr id="10" name="Picture 9">
            <a:extLst>
              <a:ext uri="{FF2B5EF4-FFF2-40B4-BE49-F238E27FC236}">
                <a16:creationId xmlns:a16="http://schemas.microsoft.com/office/drawing/2014/main" xmlns="" id="{DEC6F0BD-9600-4FC3-A44A-18F2D22F69CE}"/>
              </a:ext>
            </a:extLst>
          </p:cNvPr>
          <p:cNvPicPr>
            <a:picLocks noChangeAspect="1"/>
          </p:cNvPicPr>
          <p:nvPr/>
        </p:nvPicPr>
        <p:blipFill>
          <a:blip r:embed="rId4"/>
          <a:stretch>
            <a:fillRect/>
          </a:stretch>
        </p:blipFill>
        <p:spPr>
          <a:xfrm>
            <a:off x="883278" y="2141422"/>
            <a:ext cx="6920243" cy="4411777"/>
          </a:xfrm>
          <a:prstGeom prst="rect">
            <a:avLst/>
          </a:prstGeom>
        </p:spPr>
      </p:pic>
      <p:sp>
        <p:nvSpPr>
          <p:cNvPr id="8" name="Rectangle 7">
            <a:extLst>
              <a:ext uri="{FF2B5EF4-FFF2-40B4-BE49-F238E27FC236}">
                <a16:creationId xmlns:a16="http://schemas.microsoft.com/office/drawing/2014/main" xmlns="" id="{B3E39EE8-FBDD-4242-AD30-363B0684C44C}"/>
              </a:ext>
            </a:extLst>
          </p:cNvPr>
          <p:cNvSpPr/>
          <p:nvPr/>
        </p:nvSpPr>
        <p:spPr>
          <a:xfrm>
            <a:off x="3239852" y="4977172"/>
            <a:ext cx="1980220" cy="46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xmlns="" id="{89247E73-D6F9-431B-86BE-3EA193CC2978}"/>
              </a:ext>
            </a:extLst>
          </p:cNvPr>
          <p:cNvSpPr/>
          <p:nvPr/>
        </p:nvSpPr>
        <p:spPr>
          <a:xfrm>
            <a:off x="883278" y="5327622"/>
            <a:ext cx="1980220" cy="46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128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p:txBody>
          <a:bodyPr/>
          <a:lstStyle/>
          <a:p>
            <a:r>
              <a:rPr lang="en-US"/>
              <a:t>Kiểm tra cấu hình máy</a:t>
            </a:r>
          </a:p>
          <a:p>
            <a:pPr lvl="1"/>
            <a:r>
              <a:rPr lang="en-US" b="1"/>
              <a:t>R_click ThisPC\Properties </a:t>
            </a:r>
            <a:r>
              <a:rPr lang="en-US"/>
              <a:t>để kiểm tra máy phiên bản máy tính là 32bit hay 64 để lựa chọn bản Eclipse phù hợp.</a:t>
            </a:r>
          </a:p>
          <a:p>
            <a:r>
              <a:rPr lang="en-US"/>
              <a:t>Tải và cài đặt Eclipse</a:t>
            </a:r>
          </a:p>
          <a:p>
            <a:pPr lvl="1"/>
            <a:r>
              <a:rPr lang="en-US"/>
              <a:t>Truy cập đường link </a:t>
            </a:r>
            <a:r>
              <a:rPr lang="en-GB" b="0" i="0" u="none" strike="noStrike">
                <a:solidFill>
                  <a:srgbClr val="FF0000"/>
                </a:solidFill>
                <a:effectLst/>
                <a:latin typeface="Open Sans"/>
                <a:hlinkClick r:id="rId3"/>
              </a:rPr>
              <a:t>https://www.eclipse.org/downloads/eclipse-packages/</a:t>
            </a:r>
            <a:endParaRPr lang="en-GB" b="0" i="0">
              <a:solidFill>
                <a:srgbClr val="333333"/>
              </a:solidFill>
              <a:effectLst/>
              <a:latin typeface="Open Sans"/>
            </a:endParaRPr>
          </a:p>
          <a:p>
            <a:pPr lvl="1"/>
            <a:r>
              <a:rPr lang="en-CA"/>
              <a:t>Nên tải phiên bản </a:t>
            </a:r>
            <a:r>
              <a:rPr lang="en-CA" b="1"/>
              <a:t>"Eclipse IDE for Java EE Developers”</a:t>
            </a:r>
          </a:p>
          <a:p>
            <a:pPr lvl="1"/>
            <a:r>
              <a:rPr lang="en-CA"/>
              <a:t>Lựa chọn phiên bản phù hợp 32bit hay 64bit</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34</a:t>
            </a:fld>
            <a:endParaRPr lang="en-US" altLang="en-US"/>
          </a:p>
        </p:txBody>
      </p:sp>
    </p:spTree>
    <p:extLst>
      <p:ext uri="{BB962C8B-B14F-4D97-AF65-F5344CB8AC3E}">
        <p14:creationId xmlns:p14="http://schemas.microsoft.com/office/powerpoint/2010/main" val="52415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35</a:t>
            </a:fld>
            <a:endParaRPr lang="en-US" altLang="en-US"/>
          </a:p>
        </p:txBody>
      </p:sp>
      <p:sp>
        <p:nvSpPr>
          <p:cNvPr id="6" name="Content Placeholder 5">
            <a:extLst>
              <a:ext uri="{FF2B5EF4-FFF2-40B4-BE49-F238E27FC236}">
                <a16:creationId xmlns:a16="http://schemas.microsoft.com/office/drawing/2014/main" xmlns="" id="{5E3AF80E-86E9-49DB-B2DD-CBA4D98250BB}"/>
              </a:ext>
            </a:extLst>
          </p:cNvPr>
          <p:cNvSpPr>
            <a:spLocks noGrp="1"/>
          </p:cNvSpPr>
          <p:nvPr>
            <p:ph idx="1"/>
          </p:nvPr>
        </p:nvSpPr>
        <p:spPr>
          <a:xfrm>
            <a:off x="609600" y="1016732"/>
            <a:ext cx="8143873" cy="5248275"/>
          </a:xfrm>
        </p:spPr>
        <p:txBody>
          <a:bodyPr/>
          <a:lstStyle/>
          <a:p>
            <a:endParaRPr lang="en-US"/>
          </a:p>
          <a:p>
            <a:pPr marL="0" indent="0">
              <a:buNone/>
            </a:pPr>
            <a:endParaRPr lang="en-GB"/>
          </a:p>
          <a:p>
            <a:r>
              <a:rPr lang="en-GB"/>
              <a:t>Sau khi tải về tiến hành giải nén file </a:t>
            </a:r>
            <a:r>
              <a:rPr lang="en-GB">
                <a:solidFill>
                  <a:srgbClr val="FF0000"/>
                </a:solidFill>
              </a:rPr>
              <a:t>.zip</a:t>
            </a:r>
          </a:p>
          <a:p>
            <a:endParaRPr lang="en-GB">
              <a:solidFill>
                <a:srgbClr val="FF0000"/>
              </a:solidFill>
            </a:endParaRPr>
          </a:p>
          <a:p>
            <a:pPr marL="0" indent="0">
              <a:buNone/>
            </a:pPr>
            <a:endParaRPr lang="en-GB">
              <a:solidFill>
                <a:srgbClr val="FF0000"/>
              </a:solidFill>
            </a:endParaRPr>
          </a:p>
          <a:p>
            <a:pPr marL="0" indent="0">
              <a:buNone/>
            </a:pPr>
            <a:endParaRPr lang="en-GB">
              <a:solidFill>
                <a:srgbClr val="FF0000"/>
              </a:solidFill>
            </a:endParaRPr>
          </a:p>
          <a:p>
            <a:pPr marL="0" indent="0">
              <a:buNone/>
            </a:pPr>
            <a:endParaRPr lang="en-GB">
              <a:solidFill>
                <a:srgbClr val="FF0000"/>
              </a:solidFill>
            </a:endParaRPr>
          </a:p>
          <a:p>
            <a:pPr marL="0" indent="0">
              <a:buNone/>
            </a:pPr>
            <a:endParaRPr lang="en-GB">
              <a:solidFill>
                <a:srgbClr val="FF0000"/>
              </a:solidFill>
            </a:endParaRPr>
          </a:p>
          <a:p>
            <a:pPr marL="0" indent="0">
              <a:buNone/>
            </a:pPr>
            <a:endParaRPr lang="en-GB">
              <a:solidFill>
                <a:srgbClr val="FF0000"/>
              </a:solidFill>
            </a:endParaRPr>
          </a:p>
          <a:p>
            <a:r>
              <a:rPr lang="en-GB"/>
              <a:t>Double_click lên eclipse.exe để chạy ứng dụng</a:t>
            </a:r>
          </a:p>
        </p:txBody>
      </p:sp>
      <p:pic>
        <p:nvPicPr>
          <p:cNvPr id="8" name="Picture 2" descr="Download và cài đặt Eclipse IDE">
            <a:extLst>
              <a:ext uri="{FF2B5EF4-FFF2-40B4-BE49-F238E27FC236}">
                <a16:creationId xmlns:a16="http://schemas.microsoft.com/office/drawing/2014/main" xmlns="" id="{99B8C98F-C569-416A-8E63-93A35E90B6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57041" y="980728"/>
            <a:ext cx="6664278" cy="11410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a:extLst>
              <a:ext uri="{FF2B5EF4-FFF2-40B4-BE49-F238E27FC236}">
                <a16:creationId xmlns:a16="http://schemas.microsoft.com/office/drawing/2014/main" xmlns="" id="{A0B449F5-D275-4DBD-8AD4-C965D4DB7250}"/>
              </a:ext>
            </a:extLst>
          </p:cNvPr>
          <p:cNvPicPr>
            <a:picLocks noChangeAspect="1"/>
          </p:cNvPicPr>
          <p:nvPr/>
        </p:nvPicPr>
        <p:blipFill>
          <a:blip r:embed="rId4"/>
          <a:stretch>
            <a:fillRect/>
          </a:stretch>
        </p:blipFill>
        <p:spPr>
          <a:xfrm>
            <a:off x="719420" y="2708920"/>
            <a:ext cx="7924231" cy="3119772"/>
          </a:xfrm>
          <a:prstGeom prst="rect">
            <a:avLst/>
          </a:prstGeom>
        </p:spPr>
      </p:pic>
      <p:sp>
        <p:nvSpPr>
          <p:cNvPr id="10" name="Rectangle 9">
            <a:extLst>
              <a:ext uri="{FF2B5EF4-FFF2-40B4-BE49-F238E27FC236}">
                <a16:creationId xmlns:a16="http://schemas.microsoft.com/office/drawing/2014/main" xmlns="" id="{A2085353-C85A-47C0-A3B5-93E6C6E25489}"/>
              </a:ext>
            </a:extLst>
          </p:cNvPr>
          <p:cNvSpPr/>
          <p:nvPr/>
        </p:nvSpPr>
        <p:spPr>
          <a:xfrm>
            <a:off x="750265" y="4797152"/>
            <a:ext cx="7818179" cy="3240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9393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a:xfrm>
            <a:off x="461961" y="1091971"/>
            <a:ext cx="8220075" cy="5248275"/>
          </a:xfrm>
        </p:spPr>
        <p:txBody>
          <a:bodyPr/>
          <a:lstStyle/>
          <a:p>
            <a:r>
              <a:rPr lang="en-US"/>
              <a:t>Cách tạo Workspace</a:t>
            </a:r>
          </a:p>
          <a:p>
            <a:pPr lvl="1"/>
            <a:r>
              <a:rPr lang="en-US"/>
              <a:t>Khi khởi động eclipse lần đầu, chương trình sẽ yêu cầu chọn Workspace (là nơi lưu trữ các Projects)</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36</a:t>
            </a:fld>
            <a:endParaRPr lang="en-US" altLang="en-US"/>
          </a:p>
        </p:txBody>
      </p:sp>
      <p:pic>
        <p:nvPicPr>
          <p:cNvPr id="7" name="Picture 6">
            <a:extLst>
              <a:ext uri="{FF2B5EF4-FFF2-40B4-BE49-F238E27FC236}">
                <a16:creationId xmlns:a16="http://schemas.microsoft.com/office/drawing/2014/main" xmlns="" id="{5074011B-A6B8-45C6-8470-C0A15734C3A6}"/>
              </a:ext>
            </a:extLst>
          </p:cNvPr>
          <p:cNvPicPr>
            <a:picLocks noChangeAspect="1"/>
          </p:cNvPicPr>
          <p:nvPr/>
        </p:nvPicPr>
        <p:blipFill>
          <a:blip r:embed="rId3"/>
          <a:stretch>
            <a:fillRect/>
          </a:stretch>
        </p:blipFill>
        <p:spPr>
          <a:xfrm>
            <a:off x="1641275" y="2647661"/>
            <a:ext cx="5832599" cy="3127237"/>
          </a:xfrm>
          <a:prstGeom prst="rect">
            <a:avLst/>
          </a:prstGeom>
        </p:spPr>
      </p:pic>
    </p:spTree>
    <p:extLst>
      <p:ext uri="{BB962C8B-B14F-4D97-AF65-F5344CB8AC3E}">
        <p14:creationId xmlns:p14="http://schemas.microsoft.com/office/powerpoint/2010/main" val="37897617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a:xfrm>
            <a:off x="609600" y="1016732"/>
            <a:ext cx="8143873" cy="5248275"/>
          </a:xfrm>
        </p:spPr>
        <p:txBody>
          <a:bodyPr/>
          <a:lstStyle/>
          <a:p>
            <a:r>
              <a:rPr lang="en-US"/>
              <a:t>Cách tạo workspace</a:t>
            </a:r>
          </a:p>
          <a:p>
            <a:pPr marL="0" indent="0">
              <a:buNone/>
            </a:pP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37</a:t>
            </a:fld>
            <a:endParaRPr lang="en-US" altLang="en-US"/>
          </a:p>
        </p:txBody>
      </p:sp>
      <p:pic>
        <p:nvPicPr>
          <p:cNvPr id="7" name="Picture 6">
            <a:extLst>
              <a:ext uri="{FF2B5EF4-FFF2-40B4-BE49-F238E27FC236}">
                <a16:creationId xmlns:a16="http://schemas.microsoft.com/office/drawing/2014/main" xmlns="" id="{618CAF2C-31AA-46F4-90CD-2460DF66F0AD}"/>
              </a:ext>
            </a:extLst>
          </p:cNvPr>
          <p:cNvPicPr>
            <a:picLocks noChangeAspect="1"/>
          </p:cNvPicPr>
          <p:nvPr/>
        </p:nvPicPr>
        <p:blipFill>
          <a:blip r:embed="rId3"/>
          <a:stretch>
            <a:fillRect/>
          </a:stretch>
        </p:blipFill>
        <p:spPr>
          <a:xfrm>
            <a:off x="16775" y="1556792"/>
            <a:ext cx="9144000" cy="4857750"/>
          </a:xfrm>
          <a:prstGeom prst="rect">
            <a:avLst/>
          </a:prstGeom>
        </p:spPr>
      </p:pic>
    </p:spTree>
    <p:extLst>
      <p:ext uri="{BB962C8B-B14F-4D97-AF65-F5344CB8AC3E}">
        <p14:creationId xmlns:p14="http://schemas.microsoft.com/office/powerpoint/2010/main" val="25433099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a:xfrm>
            <a:off x="609600" y="1016732"/>
            <a:ext cx="8143873" cy="5248275"/>
          </a:xfrm>
        </p:spPr>
        <p:txBody>
          <a:bodyPr/>
          <a:lstStyle/>
          <a:p>
            <a:r>
              <a:rPr lang="en-US"/>
              <a:t>Cách tạo workspace</a:t>
            </a:r>
          </a:p>
          <a:p>
            <a:pPr lvl="1"/>
            <a:r>
              <a:rPr lang="en-US"/>
              <a:t>Nơi lưu trữ Workspace</a:t>
            </a:r>
          </a:p>
          <a:p>
            <a:pPr marL="457200" lvl="1" indent="0">
              <a:buNone/>
            </a:pPr>
            <a:endParaRPr lang="en-US"/>
          </a:p>
          <a:p>
            <a:pPr marL="0" indent="0">
              <a:buNone/>
            </a:pP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38</a:t>
            </a:fld>
            <a:endParaRPr lang="en-US" altLang="en-US"/>
          </a:p>
        </p:txBody>
      </p:sp>
      <p:pic>
        <p:nvPicPr>
          <p:cNvPr id="8" name="Picture 7">
            <a:extLst>
              <a:ext uri="{FF2B5EF4-FFF2-40B4-BE49-F238E27FC236}">
                <a16:creationId xmlns:a16="http://schemas.microsoft.com/office/drawing/2014/main" xmlns="" id="{8F0188C4-93BF-49FE-9E16-7DBD78C4CC78}"/>
              </a:ext>
            </a:extLst>
          </p:cNvPr>
          <p:cNvPicPr>
            <a:picLocks noChangeAspect="1"/>
          </p:cNvPicPr>
          <p:nvPr/>
        </p:nvPicPr>
        <p:blipFill rotWithShape="1">
          <a:blip r:embed="rId3"/>
          <a:srcRect l="21360"/>
          <a:stretch/>
        </p:blipFill>
        <p:spPr>
          <a:xfrm>
            <a:off x="1343593" y="2057161"/>
            <a:ext cx="7190807" cy="1268741"/>
          </a:xfrm>
          <a:prstGeom prst="rect">
            <a:avLst/>
          </a:prstGeom>
        </p:spPr>
      </p:pic>
    </p:spTree>
    <p:extLst>
      <p:ext uri="{BB962C8B-B14F-4D97-AF65-F5344CB8AC3E}">
        <p14:creationId xmlns:p14="http://schemas.microsoft.com/office/powerpoint/2010/main" val="590981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9D53BA8D-8F3E-4852-A744-3347DFAD9531}"/>
              </a:ext>
            </a:extLst>
          </p:cNvPr>
          <p:cNvSpPr>
            <a:spLocks noGrp="1"/>
          </p:cNvSpPr>
          <p:nvPr>
            <p:ph idx="1"/>
          </p:nvPr>
        </p:nvSpPr>
        <p:spPr/>
        <p:txBody>
          <a:bodyPr/>
          <a:lstStyle/>
          <a:p>
            <a:r>
              <a:rPr lang="en-US"/>
              <a:t>Cách tạo Project</a:t>
            </a:r>
          </a:p>
          <a:p>
            <a:pPr lvl="1"/>
            <a:r>
              <a:rPr lang="en-US"/>
              <a:t>Project là một dự án cụ thể nào đó, được lưu vào Workspace (1 Workspcace sẽ có nhiều project)</a:t>
            </a:r>
          </a:p>
          <a:p>
            <a:pPr lvl="1"/>
            <a:r>
              <a:rPr lang="en-US" b="1"/>
              <a:t>File/New/Java Project</a:t>
            </a:r>
            <a:endParaRPr lang="en-GB" b="1"/>
          </a:p>
          <a:p>
            <a:pPr marL="457200" lvl="1" indent="0">
              <a:buNone/>
            </a:pPr>
            <a:endParaRPr lang="en-US"/>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39</a:t>
            </a:fld>
            <a:endParaRPr lang="en-US" altLang="en-US"/>
          </a:p>
        </p:txBody>
      </p:sp>
      <p:pic>
        <p:nvPicPr>
          <p:cNvPr id="7" name="Picture 6">
            <a:extLst>
              <a:ext uri="{FF2B5EF4-FFF2-40B4-BE49-F238E27FC236}">
                <a16:creationId xmlns:a16="http://schemas.microsoft.com/office/drawing/2014/main" xmlns="" id="{6EEAE421-D70C-42D2-B057-599E9EDBD854}"/>
              </a:ext>
            </a:extLst>
          </p:cNvPr>
          <p:cNvPicPr>
            <a:picLocks noChangeAspect="1"/>
          </p:cNvPicPr>
          <p:nvPr/>
        </p:nvPicPr>
        <p:blipFill rotWithShape="1">
          <a:blip r:embed="rId3"/>
          <a:srcRect r="61829" b="52037"/>
          <a:stretch/>
        </p:blipFill>
        <p:spPr>
          <a:xfrm>
            <a:off x="2075148" y="3104964"/>
            <a:ext cx="4536504" cy="3206382"/>
          </a:xfrm>
          <a:prstGeom prst="rect">
            <a:avLst/>
          </a:prstGeom>
        </p:spPr>
      </p:pic>
      <p:sp>
        <p:nvSpPr>
          <p:cNvPr id="8" name="Rectangle 7">
            <a:extLst>
              <a:ext uri="{FF2B5EF4-FFF2-40B4-BE49-F238E27FC236}">
                <a16:creationId xmlns:a16="http://schemas.microsoft.com/office/drawing/2014/main" xmlns="" id="{133AE9A4-8981-4DC1-9D72-D1006A5E4446}"/>
              </a:ext>
            </a:extLst>
          </p:cNvPr>
          <p:cNvSpPr/>
          <p:nvPr/>
        </p:nvSpPr>
        <p:spPr>
          <a:xfrm>
            <a:off x="2159732" y="3501008"/>
            <a:ext cx="4451920" cy="18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626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58F25D-8815-4CC9-A47D-024BD24D691A}"/>
              </a:ext>
            </a:extLst>
          </p:cNvPr>
          <p:cNvSpPr>
            <a:spLocks noGrp="1"/>
          </p:cNvSpPr>
          <p:nvPr>
            <p:ph type="title"/>
          </p:nvPr>
        </p:nvSpPr>
        <p:spPr/>
        <p:txBody>
          <a:bodyPr/>
          <a:lstStyle/>
          <a:p>
            <a:r>
              <a:rPr lang="en-US"/>
              <a:t>Lịch sử ra đời ngôn ngữ Java </a:t>
            </a:r>
            <a:r>
              <a:rPr lang="en-US" baseline="30000">
                <a:solidFill>
                  <a:schemeClr val="bg1">
                    <a:lumMod val="65000"/>
                  </a:schemeClr>
                </a:solidFill>
              </a:rPr>
              <a:t>[1]</a:t>
            </a:r>
            <a:endParaRPr lang="en-GB"/>
          </a:p>
        </p:txBody>
      </p:sp>
      <p:sp>
        <p:nvSpPr>
          <p:cNvPr id="3" name="Content Placeholder 2">
            <a:extLst>
              <a:ext uri="{FF2B5EF4-FFF2-40B4-BE49-F238E27FC236}">
                <a16:creationId xmlns:a16="http://schemas.microsoft.com/office/drawing/2014/main" xmlns="" id="{EF98A1AB-B4E5-4C51-B947-19D1BEDD25E5}"/>
              </a:ext>
            </a:extLst>
          </p:cNvPr>
          <p:cNvSpPr>
            <a:spLocks noGrp="1"/>
          </p:cNvSpPr>
          <p:nvPr>
            <p:ph idx="1"/>
          </p:nvPr>
        </p:nvSpPr>
        <p:spPr/>
        <p:txBody>
          <a:bodyPr/>
          <a:lstStyle/>
          <a:p>
            <a:r>
              <a:rPr lang="en-US"/>
              <a:t>Các phiên bản Java</a:t>
            </a:r>
          </a:p>
          <a:p>
            <a:pPr marL="457200" lvl="1" indent="0">
              <a:buNone/>
            </a:pPr>
            <a:endParaRPr lang="en-GB"/>
          </a:p>
        </p:txBody>
      </p:sp>
      <p:sp>
        <p:nvSpPr>
          <p:cNvPr id="4" name="Date Placeholder 3">
            <a:extLst>
              <a:ext uri="{FF2B5EF4-FFF2-40B4-BE49-F238E27FC236}">
                <a16:creationId xmlns:a16="http://schemas.microsoft.com/office/drawing/2014/main" xmlns="" id="{D49ABD5A-7C28-4479-AF79-98A251660C87}"/>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16482874-30AF-42B1-974B-50503043DB3A}"/>
              </a:ext>
            </a:extLst>
          </p:cNvPr>
          <p:cNvSpPr>
            <a:spLocks noGrp="1"/>
          </p:cNvSpPr>
          <p:nvPr>
            <p:ph type="sldNum" sz="quarter" idx="11"/>
          </p:nvPr>
        </p:nvSpPr>
        <p:spPr/>
        <p:txBody>
          <a:bodyPr/>
          <a:lstStyle/>
          <a:p>
            <a:pPr>
              <a:defRPr/>
            </a:pPr>
            <a:fld id="{5F4B234B-ADCF-47EA-94FA-1884F3D26864}" type="slidenum">
              <a:rPr lang="en-US" altLang="en-US" smtClean="0"/>
              <a:pPr>
                <a:defRPr/>
              </a:pPr>
              <a:t>4</a:t>
            </a:fld>
            <a:endParaRPr lang="en-US" altLang="en-US"/>
          </a:p>
        </p:txBody>
      </p:sp>
      <p:sp>
        <p:nvSpPr>
          <p:cNvPr id="6" name="TextBox 5">
            <a:extLst>
              <a:ext uri="{FF2B5EF4-FFF2-40B4-BE49-F238E27FC236}">
                <a16:creationId xmlns:a16="http://schemas.microsoft.com/office/drawing/2014/main" xmlns="" id="{6C017CC0-E0C5-47C9-AB03-7325A0A2C47C}"/>
              </a:ext>
            </a:extLst>
          </p:cNvPr>
          <p:cNvSpPr txBox="1"/>
          <p:nvPr/>
        </p:nvSpPr>
        <p:spPr>
          <a:xfrm>
            <a:off x="809488" y="1748587"/>
            <a:ext cx="3678956" cy="310841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marL="342900" lvl="0" indent="-342900" algn="just">
              <a:lnSpc>
                <a:spcPct val="107000"/>
              </a:lnSpc>
              <a:spcBef>
                <a:spcPts val="600"/>
              </a:spcBef>
              <a:spcAft>
                <a:spcPts val="600"/>
              </a:spcAft>
              <a:buFont typeface="+mj-lt"/>
              <a:buAutoNum type="arabicParenR"/>
              <a:tabLst>
                <a:tab pos="457200" algn="l"/>
              </a:tabLst>
            </a:pPr>
            <a:r>
              <a:rPr lang="en-US" sz="2300">
                <a:solidFill>
                  <a:srgbClr val="002060"/>
                </a:solidFill>
                <a:latin typeface="+mn-lt"/>
              </a:rPr>
              <a:t>JDK Alpha và Beta (1995)</a:t>
            </a:r>
            <a:endParaRPr lang="en-GB" sz="2300">
              <a:solidFill>
                <a:srgbClr val="002060"/>
              </a:solidFill>
              <a:latin typeface="+mn-lt"/>
            </a:endParaRPr>
          </a:p>
          <a:p>
            <a:pPr marL="342900" lvl="0" indent="-342900" algn="just">
              <a:lnSpc>
                <a:spcPct val="107000"/>
              </a:lnSpc>
              <a:spcBef>
                <a:spcPts val="600"/>
              </a:spcBef>
              <a:spcAft>
                <a:spcPts val="600"/>
              </a:spcAft>
              <a:buFont typeface="+mj-lt"/>
              <a:buAutoNum type="arabicParenR"/>
              <a:tabLst>
                <a:tab pos="457200" algn="l"/>
              </a:tabLst>
            </a:pPr>
            <a:r>
              <a:rPr lang="en-US" sz="2300">
                <a:solidFill>
                  <a:srgbClr val="002060"/>
                </a:solidFill>
                <a:latin typeface="+mn-lt"/>
              </a:rPr>
              <a:t>JDK 1.0 (23/1/1996)</a:t>
            </a:r>
            <a:endParaRPr lang="en-GB" sz="2300">
              <a:solidFill>
                <a:srgbClr val="002060"/>
              </a:solidFill>
              <a:latin typeface="+mn-lt"/>
            </a:endParaRPr>
          </a:p>
          <a:p>
            <a:pPr marL="342900" lvl="0" indent="-342900" algn="just">
              <a:lnSpc>
                <a:spcPct val="107000"/>
              </a:lnSpc>
              <a:spcBef>
                <a:spcPts val="600"/>
              </a:spcBef>
              <a:spcAft>
                <a:spcPts val="600"/>
              </a:spcAft>
              <a:buFont typeface="+mj-lt"/>
              <a:buAutoNum type="arabicParenR"/>
              <a:tabLst>
                <a:tab pos="457200" algn="l"/>
              </a:tabLst>
            </a:pPr>
            <a:r>
              <a:rPr lang="en-US" sz="2300">
                <a:solidFill>
                  <a:srgbClr val="002060"/>
                </a:solidFill>
                <a:latin typeface="+mn-lt"/>
              </a:rPr>
              <a:t>JDK 1.1 (19/2/1997)</a:t>
            </a:r>
            <a:endParaRPr lang="en-GB" sz="2300">
              <a:solidFill>
                <a:srgbClr val="002060"/>
              </a:solidFill>
              <a:latin typeface="+mn-lt"/>
            </a:endParaRPr>
          </a:p>
          <a:p>
            <a:pPr marL="342900" lvl="0" indent="-342900" algn="just">
              <a:lnSpc>
                <a:spcPct val="107000"/>
              </a:lnSpc>
              <a:spcBef>
                <a:spcPts val="600"/>
              </a:spcBef>
              <a:spcAft>
                <a:spcPts val="600"/>
              </a:spcAft>
              <a:buFont typeface="+mj-lt"/>
              <a:buAutoNum type="arabicParenR"/>
              <a:tabLst>
                <a:tab pos="457200" algn="l"/>
              </a:tabLst>
            </a:pPr>
            <a:r>
              <a:rPr lang="en-US" sz="2300">
                <a:solidFill>
                  <a:srgbClr val="002060"/>
                </a:solidFill>
                <a:latin typeface="+mn-lt"/>
              </a:rPr>
              <a:t>J2SE 1.2 (8/12/1998)</a:t>
            </a:r>
            <a:endParaRPr lang="en-GB" sz="2300">
              <a:solidFill>
                <a:srgbClr val="002060"/>
              </a:solidFill>
              <a:latin typeface="+mn-lt"/>
            </a:endParaRPr>
          </a:p>
          <a:p>
            <a:pPr marL="342900" lvl="0" indent="-342900" algn="just">
              <a:lnSpc>
                <a:spcPct val="107000"/>
              </a:lnSpc>
              <a:spcBef>
                <a:spcPts val="600"/>
              </a:spcBef>
              <a:spcAft>
                <a:spcPts val="600"/>
              </a:spcAft>
              <a:buFont typeface="+mj-lt"/>
              <a:buAutoNum type="arabicParenR"/>
              <a:tabLst>
                <a:tab pos="457200" algn="l"/>
              </a:tabLst>
            </a:pPr>
            <a:r>
              <a:rPr lang="en-US" sz="2300">
                <a:solidFill>
                  <a:srgbClr val="002060"/>
                </a:solidFill>
                <a:latin typeface="+mn-lt"/>
              </a:rPr>
              <a:t>J2SE 1.3 (8/5/2000)</a:t>
            </a:r>
            <a:endParaRPr lang="en-GB" sz="2300">
              <a:solidFill>
                <a:srgbClr val="002060"/>
              </a:solidFill>
              <a:latin typeface="+mn-lt"/>
            </a:endParaRPr>
          </a:p>
          <a:p>
            <a:pPr marL="342900" lvl="0" indent="-342900" algn="just">
              <a:lnSpc>
                <a:spcPct val="107000"/>
              </a:lnSpc>
              <a:spcBef>
                <a:spcPts val="600"/>
              </a:spcBef>
              <a:spcAft>
                <a:spcPts val="600"/>
              </a:spcAft>
              <a:buFont typeface="+mj-lt"/>
              <a:buAutoNum type="arabicParenR"/>
              <a:tabLst>
                <a:tab pos="457200" algn="l"/>
              </a:tabLst>
            </a:pPr>
            <a:r>
              <a:rPr lang="en-US" sz="2300">
                <a:solidFill>
                  <a:srgbClr val="002060"/>
                </a:solidFill>
                <a:latin typeface="+mn-lt"/>
              </a:rPr>
              <a:t>J2SE 1.4 (6/5/2002)</a:t>
            </a:r>
            <a:endParaRPr lang="en-GB" sz="2300">
              <a:solidFill>
                <a:srgbClr val="002060"/>
              </a:solidFill>
              <a:latin typeface="+mn-lt"/>
            </a:endParaRPr>
          </a:p>
        </p:txBody>
      </p:sp>
      <p:sp>
        <p:nvSpPr>
          <p:cNvPr id="7" name="TextBox 6">
            <a:extLst>
              <a:ext uri="{FF2B5EF4-FFF2-40B4-BE49-F238E27FC236}">
                <a16:creationId xmlns:a16="http://schemas.microsoft.com/office/drawing/2014/main" xmlns="" id="{5EE69B64-0E46-46F6-A425-39EB754A9D29}"/>
              </a:ext>
            </a:extLst>
          </p:cNvPr>
          <p:cNvSpPr txBox="1"/>
          <p:nvPr/>
        </p:nvSpPr>
        <p:spPr>
          <a:xfrm>
            <a:off x="4556472" y="1520788"/>
            <a:ext cx="4262672" cy="470616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marL="342900" lvl="0" indent="-342900" algn="just">
              <a:lnSpc>
                <a:spcPct val="107000"/>
              </a:lnSpc>
              <a:spcBef>
                <a:spcPts val="600"/>
              </a:spcBef>
              <a:spcAft>
                <a:spcPts val="600"/>
              </a:spcAft>
              <a:buFont typeface="+mj-lt"/>
              <a:buAutoNum type="arabicParenR"/>
              <a:tabLst>
                <a:tab pos="457200" algn="l"/>
              </a:tabLst>
              <a:defRPr sz="2800">
                <a:solidFill>
                  <a:srgbClr val="002060"/>
                </a:solidFill>
                <a:latin typeface="+mn-lt"/>
              </a:defRPr>
            </a:lvl1pPr>
          </a:lstStyle>
          <a:p>
            <a:pPr>
              <a:buFont typeface="+mj-lt"/>
              <a:buAutoNum type="arabicParenR" startAt="7"/>
            </a:pPr>
            <a:r>
              <a:rPr lang="en-US" sz="2300"/>
              <a:t>J2SE 5.0 (30/9/2004)</a:t>
            </a:r>
            <a:endParaRPr lang="en-GB" sz="2300"/>
          </a:p>
          <a:p>
            <a:pPr>
              <a:buFont typeface="+mj-lt"/>
              <a:buAutoNum type="arabicParenR" startAt="7"/>
            </a:pPr>
            <a:r>
              <a:rPr lang="en-US" sz="2300"/>
              <a:t>Java SE 6 (11/12/2006)</a:t>
            </a:r>
            <a:endParaRPr lang="en-GB" sz="2300"/>
          </a:p>
          <a:p>
            <a:pPr>
              <a:buFont typeface="+mj-lt"/>
              <a:buAutoNum type="arabicParenR" startAt="7"/>
            </a:pPr>
            <a:r>
              <a:rPr lang="en-US" sz="2300"/>
              <a:t>Java SE 7 (28/7/2011)</a:t>
            </a:r>
            <a:endParaRPr lang="en-GB" sz="2300"/>
          </a:p>
          <a:p>
            <a:pPr>
              <a:buFont typeface="+mj-lt"/>
              <a:buAutoNum type="arabicParenR" startAt="7"/>
            </a:pPr>
            <a:r>
              <a:rPr lang="en-US" sz="2300"/>
              <a:t>Java SE 8 (18/3/2014)</a:t>
            </a:r>
            <a:endParaRPr lang="en-GB" sz="2300"/>
          </a:p>
          <a:p>
            <a:pPr>
              <a:buFont typeface="+mj-lt"/>
              <a:buAutoNum type="arabicParenR" startAt="7"/>
            </a:pPr>
            <a:r>
              <a:rPr lang="en-US" sz="2300"/>
              <a:t>JDK 9, 21 tháng 9 năm 2017</a:t>
            </a:r>
            <a:endParaRPr lang="en-GB" sz="2300"/>
          </a:p>
          <a:p>
            <a:pPr>
              <a:buFont typeface="+mj-lt"/>
              <a:buAutoNum type="arabicParenR" startAt="7"/>
            </a:pPr>
            <a:r>
              <a:rPr lang="en-US" sz="2300"/>
              <a:t>JDK 10, 20 tháng 3 năm 2018</a:t>
            </a:r>
          </a:p>
          <a:p>
            <a:pPr>
              <a:buFont typeface="+mj-lt"/>
              <a:buAutoNum type="arabicParenR" startAt="7"/>
            </a:pPr>
            <a:r>
              <a:rPr lang="en-US" sz="2300"/>
              <a:t>Java SE 11 (25/9/2018)</a:t>
            </a:r>
          </a:p>
          <a:p>
            <a:pPr>
              <a:buFont typeface="+mj-lt"/>
              <a:buAutoNum type="arabicParenR" startAt="7"/>
            </a:pPr>
            <a:r>
              <a:rPr lang="en-US" sz="2300"/>
              <a:t>Java SE 12 (19/3/2019)</a:t>
            </a:r>
          </a:p>
          <a:p>
            <a:pPr>
              <a:buFont typeface="+mj-lt"/>
              <a:buAutoNum type="arabicParenR" startAt="7"/>
            </a:pPr>
            <a:r>
              <a:rPr lang="en-US" sz="2300"/>
              <a:t>……14</a:t>
            </a:r>
            <a:endParaRPr lang="en-GB" sz="2300"/>
          </a:p>
        </p:txBody>
      </p:sp>
    </p:spTree>
    <p:extLst>
      <p:ext uri="{BB962C8B-B14F-4D97-AF65-F5344CB8AC3E}">
        <p14:creationId xmlns:p14="http://schemas.microsoft.com/office/powerpoint/2010/main" val="2732501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40</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a:xfrm>
            <a:off x="609601" y="1091971"/>
            <a:ext cx="4092062" cy="5248275"/>
          </a:xfrm>
        </p:spPr>
        <p:txBody>
          <a:bodyPr/>
          <a:lstStyle/>
          <a:p>
            <a:r>
              <a:rPr lang="en-US"/>
              <a:t>Cách tạo Project</a:t>
            </a:r>
            <a:endParaRPr lang="en-GB"/>
          </a:p>
          <a:p>
            <a:pPr lvl="1"/>
            <a:r>
              <a:rPr lang="en-GB"/>
              <a:t>Project name:  Đặt tên cho Project</a:t>
            </a:r>
          </a:p>
          <a:p>
            <a:pPr lvl="1"/>
            <a:r>
              <a:rPr lang="en-GB"/>
              <a:t>Check vào mục “Use default JRE” </a:t>
            </a:r>
            <a:r>
              <a:rPr lang="en-GB">
                <a:sym typeface="Wingdings" panose="05000000000000000000" pitchFamily="2" charset="2"/>
              </a:rPr>
              <a:t> chính là JRE mà JDK vừa mới cài</a:t>
            </a:r>
          </a:p>
          <a:p>
            <a:pPr lvl="1"/>
            <a:r>
              <a:rPr lang="en-GB">
                <a:sym typeface="Wingdings" panose="05000000000000000000" pitchFamily="2" charset="2"/>
              </a:rPr>
              <a:t>Sau đó bấm Finish để tạo Project</a:t>
            </a:r>
            <a:r>
              <a:rPr lang="en-GB"/>
              <a:t> </a:t>
            </a:r>
          </a:p>
        </p:txBody>
      </p:sp>
      <p:pic>
        <p:nvPicPr>
          <p:cNvPr id="9" name="Content Placeholder 6">
            <a:extLst>
              <a:ext uri="{FF2B5EF4-FFF2-40B4-BE49-F238E27FC236}">
                <a16:creationId xmlns:a16="http://schemas.microsoft.com/office/drawing/2014/main" xmlns="" id="{C4767AE9-8258-497A-87E7-17D8BEBD98E5}"/>
              </a:ext>
            </a:extLst>
          </p:cNvPr>
          <p:cNvPicPr>
            <a:picLocks noChangeAspect="1"/>
          </p:cNvPicPr>
          <p:nvPr/>
        </p:nvPicPr>
        <p:blipFill>
          <a:blip r:embed="rId3"/>
          <a:stretch>
            <a:fillRect/>
          </a:stretch>
        </p:blipFill>
        <p:spPr bwMode="auto">
          <a:xfrm>
            <a:off x="4701662" y="1096294"/>
            <a:ext cx="4442846"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a:extLst>
              <a:ext uri="{FF2B5EF4-FFF2-40B4-BE49-F238E27FC236}">
                <a16:creationId xmlns:a16="http://schemas.microsoft.com/office/drawing/2014/main" xmlns="" id="{115CCADC-B0D0-4D85-B759-A9F83C39B066}"/>
              </a:ext>
            </a:extLst>
          </p:cNvPr>
          <p:cNvCxnSpPr>
            <a:cxnSpLocks/>
          </p:cNvCxnSpPr>
          <p:nvPr/>
        </p:nvCxnSpPr>
        <p:spPr>
          <a:xfrm>
            <a:off x="3419872" y="2053133"/>
            <a:ext cx="1980220" cy="1517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xmlns="" id="{B546B04D-61BD-4A91-B6E9-BC00558FDC48}"/>
              </a:ext>
            </a:extLst>
          </p:cNvPr>
          <p:cNvSpPr/>
          <p:nvPr/>
        </p:nvSpPr>
        <p:spPr>
          <a:xfrm>
            <a:off x="4701663" y="3392996"/>
            <a:ext cx="2174593"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Arrow Connector 15">
            <a:extLst>
              <a:ext uri="{FF2B5EF4-FFF2-40B4-BE49-F238E27FC236}">
                <a16:creationId xmlns:a16="http://schemas.microsoft.com/office/drawing/2014/main" xmlns="" id="{CFEA87ED-62F3-4C35-AB9E-2180FC0DC909}"/>
              </a:ext>
            </a:extLst>
          </p:cNvPr>
          <p:cNvCxnSpPr/>
          <p:nvPr/>
        </p:nvCxnSpPr>
        <p:spPr>
          <a:xfrm>
            <a:off x="4067944" y="4905164"/>
            <a:ext cx="3600400" cy="11470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662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41</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a:xfrm>
            <a:off x="609600" y="1091971"/>
            <a:ext cx="8236244" cy="5248275"/>
          </a:xfrm>
        </p:spPr>
        <p:txBody>
          <a:bodyPr/>
          <a:lstStyle/>
          <a:p>
            <a:r>
              <a:rPr lang="en-US"/>
              <a:t>Cách tạo Project</a:t>
            </a:r>
          </a:p>
          <a:p>
            <a:pPr lvl="1"/>
            <a:r>
              <a:rPr lang="en-US"/>
              <a:t>Project trong Eclipse</a:t>
            </a:r>
          </a:p>
          <a:p>
            <a:pPr lvl="1"/>
            <a:endParaRPr lang="en-US"/>
          </a:p>
          <a:p>
            <a:pPr lvl="1"/>
            <a:endParaRPr lang="en-US"/>
          </a:p>
          <a:p>
            <a:pPr marL="457200" lvl="1" indent="0">
              <a:buNone/>
            </a:pPr>
            <a:endParaRPr lang="en-US"/>
          </a:p>
          <a:p>
            <a:pPr marL="457200" lvl="1" indent="0">
              <a:buNone/>
            </a:pPr>
            <a:endParaRPr lang="en-US"/>
          </a:p>
          <a:p>
            <a:pPr lvl="1"/>
            <a:r>
              <a:rPr lang="en-US"/>
              <a:t>Project trong thư mục</a:t>
            </a:r>
          </a:p>
          <a:p>
            <a:pPr marL="457200" lvl="1" indent="0">
              <a:buNone/>
            </a:pPr>
            <a:endParaRPr lang="en-US"/>
          </a:p>
          <a:p>
            <a:pPr marL="457200" lvl="1" indent="0">
              <a:buNone/>
            </a:pPr>
            <a:endParaRPr lang="en-GB"/>
          </a:p>
        </p:txBody>
      </p:sp>
      <p:pic>
        <p:nvPicPr>
          <p:cNvPr id="11" name="Picture 10">
            <a:extLst>
              <a:ext uri="{FF2B5EF4-FFF2-40B4-BE49-F238E27FC236}">
                <a16:creationId xmlns:a16="http://schemas.microsoft.com/office/drawing/2014/main" xmlns="" id="{380C6A99-E9C5-4F1B-BCBD-5994E2367B7B}"/>
              </a:ext>
            </a:extLst>
          </p:cNvPr>
          <p:cNvPicPr>
            <a:picLocks noChangeAspect="1"/>
          </p:cNvPicPr>
          <p:nvPr/>
        </p:nvPicPr>
        <p:blipFill>
          <a:blip r:embed="rId3"/>
          <a:stretch>
            <a:fillRect/>
          </a:stretch>
        </p:blipFill>
        <p:spPr>
          <a:xfrm>
            <a:off x="625769" y="4959811"/>
            <a:ext cx="8220075" cy="1527843"/>
          </a:xfrm>
          <a:prstGeom prst="rect">
            <a:avLst/>
          </a:prstGeom>
        </p:spPr>
      </p:pic>
      <p:pic>
        <p:nvPicPr>
          <p:cNvPr id="13" name="Picture 12">
            <a:extLst>
              <a:ext uri="{FF2B5EF4-FFF2-40B4-BE49-F238E27FC236}">
                <a16:creationId xmlns:a16="http://schemas.microsoft.com/office/drawing/2014/main" xmlns="" id="{F4F2BD5A-B5C1-4A60-BAD9-A8795DFF7400}"/>
              </a:ext>
            </a:extLst>
          </p:cNvPr>
          <p:cNvPicPr>
            <a:picLocks noChangeAspect="1"/>
          </p:cNvPicPr>
          <p:nvPr/>
        </p:nvPicPr>
        <p:blipFill>
          <a:blip r:embed="rId4"/>
          <a:stretch>
            <a:fillRect/>
          </a:stretch>
        </p:blipFill>
        <p:spPr>
          <a:xfrm>
            <a:off x="1491924" y="2196516"/>
            <a:ext cx="5702952" cy="2039347"/>
          </a:xfrm>
          <a:prstGeom prst="rect">
            <a:avLst/>
          </a:prstGeom>
        </p:spPr>
      </p:pic>
      <p:sp>
        <p:nvSpPr>
          <p:cNvPr id="14" name="TextBox 13">
            <a:extLst>
              <a:ext uri="{FF2B5EF4-FFF2-40B4-BE49-F238E27FC236}">
                <a16:creationId xmlns:a16="http://schemas.microsoft.com/office/drawing/2014/main" xmlns="" id="{1BB75E8F-300B-452C-B3B3-440F7E465053}"/>
              </a:ext>
            </a:extLst>
          </p:cNvPr>
          <p:cNvSpPr txBox="1"/>
          <p:nvPr/>
        </p:nvSpPr>
        <p:spPr>
          <a:xfrm>
            <a:off x="5044337" y="3866531"/>
            <a:ext cx="381642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t>nơi chứamã nguồn\sourcode(.java)</a:t>
            </a:r>
            <a:endParaRPr lang="en-GB"/>
          </a:p>
        </p:txBody>
      </p:sp>
      <p:cxnSp>
        <p:nvCxnSpPr>
          <p:cNvPr id="21" name="Straight Arrow Connector 20">
            <a:extLst>
              <a:ext uri="{FF2B5EF4-FFF2-40B4-BE49-F238E27FC236}">
                <a16:creationId xmlns:a16="http://schemas.microsoft.com/office/drawing/2014/main" xmlns="" id="{46AF9218-66A8-4C24-8F56-9168B98C9237}"/>
              </a:ext>
            </a:extLst>
          </p:cNvPr>
          <p:cNvCxnSpPr>
            <a:cxnSpLocks/>
            <a:endCxn id="14" idx="1"/>
          </p:cNvCxnSpPr>
          <p:nvPr/>
        </p:nvCxnSpPr>
        <p:spPr>
          <a:xfrm>
            <a:off x="2555776" y="4051197"/>
            <a:ext cx="24885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7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42</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p:txBody>
          <a:bodyPr/>
          <a:lstStyle/>
          <a:p>
            <a:r>
              <a:rPr lang="en-US"/>
              <a:t>Cách tạo package</a:t>
            </a:r>
          </a:p>
          <a:p>
            <a:pPr lvl="1"/>
            <a:r>
              <a:rPr lang="en-US"/>
              <a:t>Package </a:t>
            </a:r>
            <a:r>
              <a:rPr lang="en-US">
                <a:solidFill>
                  <a:srgbClr val="FF0000"/>
                </a:solidFill>
              </a:rPr>
              <a:t>bản chất là cây thư mục </a:t>
            </a:r>
            <a:r>
              <a:rPr lang="en-US"/>
              <a:t>để tổ chức, sắp xếp phân loại các lớp, giúp cho việc bảo trì dự án được tốt hơn</a:t>
            </a:r>
          </a:p>
          <a:p>
            <a:pPr lvl="1"/>
            <a:r>
              <a:rPr lang="en-US"/>
              <a:t>Được </a:t>
            </a:r>
            <a:r>
              <a:rPr lang="en-US">
                <a:solidFill>
                  <a:srgbClr val="FF0000"/>
                </a:solidFill>
              </a:rPr>
              <a:t>phân cấp theo dạng thư mục cha con </a:t>
            </a:r>
            <a:r>
              <a:rPr lang="en-US"/>
              <a:t>(dựa vào dấu chấm .lúc tạo package)</a:t>
            </a:r>
          </a:p>
          <a:p>
            <a:pPr lvl="1"/>
            <a:r>
              <a:rPr lang="en-US">
                <a:solidFill>
                  <a:srgbClr val="FF0000"/>
                </a:solidFill>
              </a:rPr>
              <a:t>Tên</a:t>
            </a:r>
            <a:r>
              <a:rPr lang="en-US"/>
              <a:t> package trong java yêu cầu phải </a:t>
            </a:r>
            <a:r>
              <a:rPr lang="en-US">
                <a:solidFill>
                  <a:srgbClr val="FF0000"/>
                </a:solidFill>
              </a:rPr>
              <a:t>viết thường </a:t>
            </a:r>
            <a:endParaRPr lang="en-GB">
              <a:solidFill>
                <a:srgbClr val="FF0000"/>
              </a:solidFill>
            </a:endParaRPr>
          </a:p>
        </p:txBody>
      </p:sp>
    </p:spTree>
    <p:extLst>
      <p:ext uri="{BB962C8B-B14F-4D97-AF65-F5344CB8AC3E}">
        <p14:creationId xmlns:p14="http://schemas.microsoft.com/office/powerpoint/2010/main" val="31005270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43</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p:txBody>
          <a:bodyPr/>
          <a:lstStyle/>
          <a:p>
            <a:r>
              <a:rPr lang="en-US"/>
              <a:t>Cách tạo package: R_Click Project/New/package</a:t>
            </a:r>
            <a:endParaRPr lang="en-GB"/>
          </a:p>
        </p:txBody>
      </p:sp>
      <p:pic>
        <p:nvPicPr>
          <p:cNvPr id="6" name="Picture 5">
            <a:extLst>
              <a:ext uri="{FF2B5EF4-FFF2-40B4-BE49-F238E27FC236}">
                <a16:creationId xmlns:a16="http://schemas.microsoft.com/office/drawing/2014/main" xmlns="" id="{0FEECC1B-F7B8-4A7C-896D-B080FE548481}"/>
              </a:ext>
            </a:extLst>
          </p:cNvPr>
          <p:cNvPicPr>
            <a:picLocks noChangeAspect="1"/>
          </p:cNvPicPr>
          <p:nvPr/>
        </p:nvPicPr>
        <p:blipFill rotWithShape="1">
          <a:blip r:embed="rId3"/>
          <a:srcRect r="55906" b="37964"/>
          <a:stretch/>
        </p:blipFill>
        <p:spPr>
          <a:xfrm>
            <a:off x="1043608" y="2131366"/>
            <a:ext cx="4928806" cy="3900593"/>
          </a:xfrm>
          <a:prstGeom prst="rect">
            <a:avLst/>
          </a:prstGeom>
        </p:spPr>
      </p:pic>
    </p:spTree>
    <p:extLst>
      <p:ext uri="{BB962C8B-B14F-4D97-AF65-F5344CB8AC3E}">
        <p14:creationId xmlns:p14="http://schemas.microsoft.com/office/powerpoint/2010/main" val="3201184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44</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a:xfrm>
            <a:off x="395536" y="980728"/>
            <a:ext cx="8723870" cy="5248275"/>
          </a:xfrm>
        </p:spPr>
        <p:txBody>
          <a:bodyPr/>
          <a:lstStyle/>
          <a:p>
            <a:r>
              <a:rPr lang="en-US"/>
              <a:t>Cách tạo package: R_Click Project/New/package</a:t>
            </a:r>
            <a:endParaRPr lang="en-GB"/>
          </a:p>
        </p:txBody>
      </p:sp>
      <p:pic>
        <p:nvPicPr>
          <p:cNvPr id="9" name="Picture 8">
            <a:extLst>
              <a:ext uri="{FF2B5EF4-FFF2-40B4-BE49-F238E27FC236}">
                <a16:creationId xmlns:a16="http://schemas.microsoft.com/office/drawing/2014/main" xmlns="" id="{BE3811B3-98BF-4E89-932B-5BEF42506835}"/>
              </a:ext>
            </a:extLst>
          </p:cNvPr>
          <p:cNvPicPr>
            <a:picLocks noChangeAspect="1"/>
          </p:cNvPicPr>
          <p:nvPr/>
        </p:nvPicPr>
        <p:blipFill>
          <a:blip r:embed="rId3"/>
          <a:stretch>
            <a:fillRect/>
          </a:stretch>
        </p:blipFill>
        <p:spPr>
          <a:xfrm>
            <a:off x="463189" y="1506355"/>
            <a:ext cx="5259769" cy="3217379"/>
          </a:xfrm>
          <a:prstGeom prst="rect">
            <a:avLst/>
          </a:prstGeom>
        </p:spPr>
      </p:pic>
      <p:pic>
        <p:nvPicPr>
          <p:cNvPr id="13" name="Picture 12">
            <a:extLst>
              <a:ext uri="{FF2B5EF4-FFF2-40B4-BE49-F238E27FC236}">
                <a16:creationId xmlns:a16="http://schemas.microsoft.com/office/drawing/2014/main" xmlns="" id="{FDB60BE0-2216-442D-9C4B-52B69C918B0D}"/>
              </a:ext>
            </a:extLst>
          </p:cNvPr>
          <p:cNvPicPr>
            <a:picLocks noChangeAspect="1"/>
          </p:cNvPicPr>
          <p:nvPr/>
        </p:nvPicPr>
        <p:blipFill>
          <a:blip r:embed="rId4"/>
          <a:stretch>
            <a:fillRect/>
          </a:stretch>
        </p:blipFill>
        <p:spPr>
          <a:xfrm>
            <a:off x="0" y="3943350"/>
            <a:ext cx="6010275" cy="2533650"/>
          </a:xfrm>
          <a:prstGeom prst="rect">
            <a:avLst/>
          </a:prstGeom>
        </p:spPr>
      </p:pic>
      <p:pic>
        <p:nvPicPr>
          <p:cNvPr id="15" name="Picture 14">
            <a:extLst>
              <a:ext uri="{FF2B5EF4-FFF2-40B4-BE49-F238E27FC236}">
                <a16:creationId xmlns:a16="http://schemas.microsoft.com/office/drawing/2014/main" xmlns="" id="{B12B82AD-F960-490F-BA67-556659C49732}"/>
              </a:ext>
            </a:extLst>
          </p:cNvPr>
          <p:cNvPicPr>
            <a:picLocks noChangeAspect="1"/>
          </p:cNvPicPr>
          <p:nvPr/>
        </p:nvPicPr>
        <p:blipFill>
          <a:blip r:embed="rId5"/>
          <a:stretch>
            <a:fillRect/>
          </a:stretch>
        </p:blipFill>
        <p:spPr>
          <a:xfrm>
            <a:off x="6012160" y="4076700"/>
            <a:ext cx="3143250" cy="2400300"/>
          </a:xfrm>
          <a:prstGeom prst="rect">
            <a:avLst/>
          </a:prstGeom>
        </p:spPr>
      </p:pic>
    </p:spTree>
    <p:extLst>
      <p:ext uri="{BB962C8B-B14F-4D97-AF65-F5344CB8AC3E}">
        <p14:creationId xmlns:p14="http://schemas.microsoft.com/office/powerpoint/2010/main" val="60569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45</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a:xfrm>
            <a:off x="323528" y="980728"/>
            <a:ext cx="8518587" cy="5248275"/>
          </a:xfrm>
        </p:spPr>
        <p:txBody>
          <a:bodyPr/>
          <a:lstStyle/>
          <a:p>
            <a:r>
              <a:rPr lang="en-US"/>
              <a:t>Cách tạo lớp – class:</a:t>
            </a:r>
            <a:endParaRPr lang="en-GB"/>
          </a:p>
        </p:txBody>
      </p:sp>
      <p:pic>
        <p:nvPicPr>
          <p:cNvPr id="6" name="Picture 5">
            <a:extLst>
              <a:ext uri="{FF2B5EF4-FFF2-40B4-BE49-F238E27FC236}">
                <a16:creationId xmlns:a16="http://schemas.microsoft.com/office/drawing/2014/main" xmlns="" id="{6A971248-9599-4C98-AD2D-3FB7CDE3C266}"/>
              </a:ext>
            </a:extLst>
          </p:cNvPr>
          <p:cNvPicPr>
            <a:picLocks noChangeAspect="1"/>
          </p:cNvPicPr>
          <p:nvPr/>
        </p:nvPicPr>
        <p:blipFill rotWithShape="1">
          <a:blip r:embed="rId3"/>
          <a:srcRect r="52500" b="35889"/>
          <a:stretch/>
        </p:blipFill>
        <p:spPr>
          <a:xfrm>
            <a:off x="457200" y="1545577"/>
            <a:ext cx="5453693" cy="4140460"/>
          </a:xfrm>
          <a:prstGeom prst="rect">
            <a:avLst/>
          </a:prstGeom>
        </p:spPr>
      </p:pic>
      <p:sp>
        <p:nvSpPr>
          <p:cNvPr id="7" name="TextBox 6">
            <a:extLst>
              <a:ext uri="{FF2B5EF4-FFF2-40B4-BE49-F238E27FC236}">
                <a16:creationId xmlns:a16="http://schemas.microsoft.com/office/drawing/2014/main" xmlns="" id="{9A375FDB-F7AB-4CDC-86C5-4B4D1750311B}"/>
              </a:ext>
            </a:extLst>
          </p:cNvPr>
          <p:cNvSpPr txBox="1"/>
          <p:nvPr/>
        </p:nvSpPr>
        <p:spPr>
          <a:xfrm>
            <a:off x="4247964" y="1016732"/>
            <a:ext cx="4578497" cy="553998"/>
          </a:xfrm>
          <a:prstGeom prst="rect">
            <a:avLst/>
          </a:prstGeom>
          <a:noFill/>
        </p:spPr>
        <p:txBody>
          <a:bodyPr wrap="none" rtlCol="0">
            <a:spAutoFit/>
          </a:bodyPr>
          <a:lstStyle/>
          <a:p>
            <a:r>
              <a:rPr lang="en-US" sz="3000">
                <a:solidFill>
                  <a:srgbClr val="002060"/>
                </a:solidFill>
                <a:latin typeface="+mn-lt"/>
              </a:rPr>
              <a:t>R_click </a:t>
            </a:r>
            <a:r>
              <a:rPr lang="en-US" sz="3000" b="1">
                <a:solidFill>
                  <a:srgbClr val="002060"/>
                </a:solidFill>
                <a:latin typeface="+mn-lt"/>
              </a:rPr>
              <a:t>package/New/class</a:t>
            </a:r>
          </a:p>
        </p:txBody>
      </p:sp>
    </p:spTree>
    <p:extLst>
      <p:ext uri="{BB962C8B-B14F-4D97-AF65-F5344CB8AC3E}">
        <p14:creationId xmlns:p14="http://schemas.microsoft.com/office/powerpoint/2010/main" val="34960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46</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a:xfrm>
            <a:off x="323528" y="980728"/>
            <a:ext cx="8518587" cy="5248275"/>
          </a:xfrm>
        </p:spPr>
        <p:txBody>
          <a:bodyPr/>
          <a:lstStyle/>
          <a:p>
            <a:r>
              <a:rPr lang="en-US"/>
              <a:t>Cách tạo lớp – class:</a:t>
            </a:r>
            <a:endParaRPr lang="en-GB"/>
          </a:p>
        </p:txBody>
      </p:sp>
      <p:sp>
        <p:nvSpPr>
          <p:cNvPr id="7" name="TextBox 6">
            <a:extLst>
              <a:ext uri="{FF2B5EF4-FFF2-40B4-BE49-F238E27FC236}">
                <a16:creationId xmlns:a16="http://schemas.microsoft.com/office/drawing/2014/main" xmlns="" id="{9A375FDB-F7AB-4CDC-86C5-4B4D1750311B}"/>
              </a:ext>
            </a:extLst>
          </p:cNvPr>
          <p:cNvSpPr txBox="1"/>
          <p:nvPr/>
        </p:nvSpPr>
        <p:spPr>
          <a:xfrm>
            <a:off x="4247964" y="1016732"/>
            <a:ext cx="4578497" cy="553998"/>
          </a:xfrm>
          <a:prstGeom prst="rect">
            <a:avLst/>
          </a:prstGeom>
          <a:noFill/>
        </p:spPr>
        <p:txBody>
          <a:bodyPr wrap="none" rtlCol="0">
            <a:spAutoFit/>
          </a:bodyPr>
          <a:lstStyle/>
          <a:p>
            <a:r>
              <a:rPr lang="en-US" sz="3000">
                <a:solidFill>
                  <a:srgbClr val="002060"/>
                </a:solidFill>
                <a:latin typeface="+mn-lt"/>
              </a:rPr>
              <a:t>R_click </a:t>
            </a:r>
            <a:r>
              <a:rPr lang="en-US" sz="3000" b="1">
                <a:solidFill>
                  <a:srgbClr val="002060"/>
                </a:solidFill>
                <a:latin typeface="+mn-lt"/>
              </a:rPr>
              <a:t>package/New/class</a:t>
            </a:r>
          </a:p>
        </p:txBody>
      </p:sp>
      <p:sp>
        <p:nvSpPr>
          <p:cNvPr id="10" name="TextBox 9">
            <a:extLst>
              <a:ext uri="{FF2B5EF4-FFF2-40B4-BE49-F238E27FC236}">
                <a16:creationId xmlns:a16="http://schemas.microsoft.com/office/drawing/2014/main" xmlns="" id="{1BFA394A-A440-4199-920A-69F242A3DBAB}"/>
              </a:ext>
            </a:extLst>
          </p:cNvPr>
          <p:cNvSpPr txBox="1"/>
          <p:nvPr/>
        </p:nvSpPr>
        <p:spPr>
          <a:xfrm>
            <a:off x="5276909" y="2966640"/>
            <a:ext cx="354356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a:t>Đặt tên cho lớp: </a:t>
            </a:r>
          </a:p>
          <a:p>
            <a:r>
              <a:rPr lang="en-US">
                <a:solidFill>
                  <a:srgbClr val="FF0000"/>
                </a:solidFill>
              </a:rPr>
              <a:t>Kí tự đầu tiên </a:t>
            </a:r>
            <a:r>
              <a:rPr lang="en-US"/>
              <a:t>phải viết </a:t>
            </a:r>
            <a:r>
              <a:rPr lang="en-US">
                <a:solidFill>
                  <a:srgbClr val="FF0000"/>
                </a:solidFill>
              </a:rPr>
              <a:t>hoa</a:t>
            </a:r>
            <a:endParaRPr lang="en-GB">
              <a:solidFill>
                <a:srgbClr val="FF0000"/>
              </a:solidFill>
            </a:endParaRPr>
          </a:p>
        </p:txBody>
      </p:sp>
      <p:pic>
        <p:nvPicPr>
          <p:cNvPr id="12" name="Picture 11">
            <a:extLst>
              <a:ext uri="{FF2B5EF4-FFF2-40B4-BE49-F238E27FC236}">
                <a16:creationId xmlns:a16="http://schemas.microsoft.com/office/drawing/2014/main" xmlns="" id="{9D455AD0-C269-45E5-852B-D35986055027}"/>
              </a:ext>
            </a:extLst>
          </p:cNvPr>
          <p:cNvPicPr>
            <a:picLocks noChangeAspect="1"/>
          </p:cNvPicPr>
          <p:nvPr/>
        </p:nvPicPr>
        <p:blipFill>
          <a:blip r:embed="rId3"/>
          <a:stretch>
            <a:fillRect/>
          </a:stretch>
        </p:blipFill>
        <p:spPr>
          <a:xfrm>
            <a:off x="229805" y="1412776"/>
            <a:ext cx="4953381" cy="5104010"/>
          </a:xfrm>
          <a:prstGeom prst="rect">
            <a:avLst/>
          </a:prstGeom>
        </p:spPr>
      </p:pic>
      <p:cxnSp>
        <p:nvCxnSpPr>
          <p:cNvPr id="14" name="Straight Arrow Connector 13">
            <a:extLst>
              <a:ext uri="{FF2B5EF4-FFF2-40B4-BE49-F238E27FC236}">
                <a16:creationId xmlns:a16="http://schemas.microsoft.com/office/drawing/2014/main" xmlns="" id="{F0A03D15-CAFC-4509-A0D9-7BDC551DA402}"/>
              </a:ext>
            </a:extLst>
          </p:cNvPr>
          <p:cNvCxnSpPr>
            <a:cxnSpLocks/>
            <a:stCxn id="10" idx="1"/>
          </p:cNvCxnSpPr>
          <p:nvPr/>
        </p:nvCxnSpPr>
        <p:spPr>
          <a:xfrm flipH="1">
            <a:off x="2087725" y="3289806"/>
            <a:ext cx="3189184" cy="31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xmlns="" id="{EAD5910E-2701-4D0D-B8A8-0BD85592B049}"/>
              </a:ext>
            </a:extLst>
          </p:cNvPr>
          <p:cNvSpPr txBox="1"/>
          <p:nvPr/>
        </p:nvSpPr>
        <p:spPr>
          <a:xfrm>
            <a:off x="5276909" y="3780596"/>
            <a:ext cx="354356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a:t>Checked vào: </a:t>
            </a:r>
            <a:r>
              <a:rPr lang="en-US" b="1">
                <a:solidFill>
                  <a:srgbClr val="FF0000"/>
                </a:solidFill>
              </a:rPr>
              <a:t>“public static void main”</a:t>
            </a:r>
            <a:r>
              <a:rPr lang="en-US" b="1"/>
              <a:t> để tự phát sinh ra hàm main</a:t>
            </a:r>
            <a:endParaRPr lang="en-GB">
              <a:solidFill>
                <a:srgbClr val="FF0000"/>
              </a:solidFill>
            </a:endParaRPr>
          </a:p>
        </p:txBody>
      </p:sp>
      <p:cxnSp>
        <p:nvCxnSpPr>
          <p:cNvPr id="18" name="Straight Arrow Connector 17">
            <a:extLst>
              <a:ext uri="{FF2B5EF4-FFF2-40B4-BE49-F238E27FC236}">
                <a16:creationId xmlns:a16="http://schemas.microsoft.com/office/drawing/2014/main" xmlns="" id="{2F54A0E7-FE03-4870-9E0D-55B823A69583}"/>
              </a:ext>
            </a:extLst>
          </p:cNvPr>
          <p:cNvCxnSpPr>
            <a:stCxn id="16" idx="1"/>
          </p:cNvCxnSpPr>
          <p:nvPr/>
        </p:nvCxnSpPr>
        <p:spPr>
          <a:xfrm flipH="1">
            <a:off x="1295637" y="4242261"/>
            <a:ext cx="3981272" cy="5015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8109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inVertical)">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C584-B45C-4437-9B24-296E59E37A3E}"/>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4" name="Date Placeholder 3">
            <a:extLst>
              <a:ext uri="{FF2B5EF4-FFF2-40B4-BE49-F238E27FC236}">
                <a16:creationId xmlns:a16="http://schemas.microsoft.com/office/drawing/2014/main" xmlns="" id="{ED001999-2741-407F-8009-33A60744A2F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720568F6-97B6-43F5-BE63-667EB5CF8232}"/>
              </a:ext>
            </a:extLst>
          </p:cNvPr>
          <p:cNvSpPr>
            <a:spLocks noGrp="1"/>
          </p:cNvSpPr>
          <p:nvPr>
            <p:ph type="sldNum" sz="quarter" idx="11"/>
          </p:nvPr>
        </p:nvSpPr>
        <p:spPr/>
        <p:txBody>
          <a:bodyPr/>
          <a:lstStyle/>
          <a:p>
            <a:pPr>
              <a:defRPr/>
            </a:pPr>
            <a:fld id="{5F4B234B-ADCF-47EA-94FA-1884F3D26864}" type="slidenum">
              <a:rPr lang="en-US" altLang="en-US" smtClean="0"/>
              <a:pPr>
                <a:defRPr/>
              </a:pPr>
              <a:t>47</a:t>
            </a:fld>
            <a:endParaRPr lang="en-US" altLang="en-US"/>
          </a:p>
        </p:txBody>
      </p:sp>
      <p:sp>
        <p:nvSpPr>
          <p:cNvPr id="8" name="Content Placeholder 7">
            <a:extLst>
              <a:ext uri="{FF2B5EF4-FFF2-40B4-BE49-F238E27FC236}">
                <a16:creationId xmlns:a16="http://schemas.microsoft.com/office/drawing/2014/main" xmlns="" id="{EA5CEE75-ABF0-42CD-A799-A17C37176AC8}"/>
              </a:ext>
            </a:extLst>
          </p:cNvPr>
          <p:cNvSpPr>
            <a:spLocks noGrp="1"/>
          </p:cNvSpPr>
          <p:nvPr>
            <p:ph idx="1"/>
          </p:nvPr>
        </p:nvSpPr>
        <p:spPr>
          <a:xfrm>
            <a:off x="323528" y="980728"/>
            <a:ext cx="8518587" cy="5248275"/>
          </a:xfrm>
        </p:spPr>
        <p:txBody>
          <a:bodyPr/>
          <a:lstStyle/>
          <a:p>
            <a:r>
              <a:rPr lang="en-US"/>
              <a:t>Cách tạo lớp – class:</a:t>
            </a:r>
            <a:endParaRPr lang="en-GB"/>
          </a:p>
        </p:txBody>
      </p:sp>
      <p:sp>
        <p:nvSpPr>
          <p:cNvPr id="7" name="TextBox 6">
            <a:extLst>
              <a:ext uri="{FF2B5EF4-FFF2-40B4-BE49-F238E27FC236}">
                <a16:creationId xmlns:a16="http://schemas.microsoft.com/office/drawing/2014/main" xmlns="" id="{9A375FDB-F7AB-4CDC-86C5-4B4D1750311B}"/>
              </a:ext>
            </a:extLst>
          </p:cNvPr>
          <p:cNvSpPr txBox="1"/>
          <p:nvPr/>
        </p:nvSpPr>
        <p:spPr>
          <a:xfrm>
            <a:off x="4247964" y="1016732"/>
            <a:ext cx="4578497" cy="553998"/>
          </a:xfrm>
          <a:prstGeom prst="rect">
            <a:avLst/>
          </a:prstGeom>
          <a:noFill/>
        </p:spPr>
        <p:txBody>
          <a:bodyPr wrap="none" rtlCol="0">
            <a:spAutoFit/>
          </a:bodyPr>
          <a:lstStyle/>
          <a:p>
            <a:r>
              <a:rPr lang="en-US" sz="3000">
                <a:solidFill>
                  <a:srgbClr val="002060"/>
                </a:solidFill>
                <a:latin typeface="+mn-lt"/>
              </a:rPr>
              <a:t>R_click </a:t>
            </a:r>
            <a:r>
              <a:rPr lang="en-US" sz="3000" b="1">
                <a:solidFill>
                  <a:srgbClr val="002060"/>
                </a:solidFill>
                <a:latin typeface="+mn-lt"/>
              </a:rPr>
              <a:t>package/New/class</a:t>
            </a:r>
          </a:p>
        </p:txBody>
      </p:sp>
      <p:sp>
        <p:nvSpPr>
          <p:cNvPr id="10" name="TextBox 9">
            <a:extLst>
              <a:ext uri="{FF2B5EF4-FFF2-40B4-BE49-F238E27FC236}">
                <a16:creationId xmlns:a16="http://schemas.microsoft.com/office/drawing/2014/main" xmlns="" id="{1BFA394A-A440-4199-920A-69F242A3DBAB}"/>
              </a:ext>
            </a:extLst>
          </p:cNvPr>
          <p:cNvSpPr txBox="1"/>
          <p:nvPr/>
        </p:nvSpPr>
        <p:spPr>
          <a:xfrm>
            <a:off x="5276909" y="2966640"/>
            <a:ext cx="3543563"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a:t>Đặt tên cho lớp: </a:t>
            </a:r>
          </a:p>
          <a:p>
            <a:r>
              <a:rPr lang="en-US">
                <a:solidFill>
                  <a:srgbClr val="FF0000"/>
                </a:solidFill>
              </a:rPr>
              <a:t>Kí tự đầu tiên </a:t>
            </a:r>
            <a:r>
              <a:rPr lang="en-US"/>
              <a:t>phải viết </a:t>
            </a:r>
            <a:r>
              <a:rPr lang="en-US">
                <a:solidFill>
                  <a:srgbClr val="FF0000"/>
                </a:solidFill>
              </a:rPr>
              <a:t>hoa</a:t>
            </a:r>
            <a:endParaRPr lang="en-GB">
              <a:solidFill>
                <a:srgbClr val="FF0000"/>
              </a:solidFill>
            </a:endParaRPr>
          </a:p>
        </p:txBody>
      </p:sp>
      <p:cxnSp>
        <p:nvCxnSpPr>
          <p:cNvPr id="14" name="Straight Arrow Connector 13">
            <a:extLst>
              <a:ext uri="{FF2B5EF4-FFF2-40B4-BE49-F238E27FC236}">
                <a16:creationId xmlns:a16="http://schemas.microsoft.com/office/drawing/2014/main" xmlns="" id="{F0A03D15-CAFC-4509-A0D9-7BDC551DA402}"/>
              </a:ext>
            </a:extLst>
          </p:cNvPr>
          <p:cNvCxnSpPr>
            <a:cxnSpLocks/>
            <a:stCxn id="10" idx="1"/>
          </p:cNvCxnSpPr>
          <p:nvPr/>
        </p:nvCxnSpPr>
        <p:spPr>
          <a:xfrm flipH="1">
            <a:off x="2087725" y="3289806"/>
            <a:ext cx="3189184" cy="311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xmlns="" id="{EAD5910E-2701-4D0D-B8A8-0BD85592B049}"/>
              </a:ext>
            </a:extLst>
          </p:cNvPr>
          <p:cNvSpPr txBox="1"/>
          <p:nvPr/>
        </p:nvSpPr>
        <p:spPr>
          <a:xfrm>
            <a:off x="5276909" y="3780596"/>
            <a:ext cx="3543563"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a:t>Checked vào: </a:t>
            </a:r>
            <a:r>
              <a:rPr lang="en-US" b="1">
                <a:solidFill>
                  <a:srgbClr val="FF0000"/>
                </a:solidFill>
              </a:rPr>
              <a:t>“public static void main”</a:t>
            </a:r>
            <a:r>
              <a:rPr lang="en-US" b="1"/>
              <a:t> để tự phát sinh ra hàm main</a:t>
            </a:r>
            <a:endParaRPr lang="en-GB">
              <a:solidFill>
                <a:srgbClr val="FF0000"/>
              </a:solidFill>
            </a:endParaRPr>
          </a:p>
        </p:txBody>
      </p:sp>
      <p:cxnSp>
        <p:nvCxnSpPr>
          <p:cNvPr id="18" name="Straight Arrow Connector 17">
            <a:extLst>
              <a:ext uri="{FF2B5EF4-FFF2-40B4-BE49-F238E27FC236}">
                <a16:creationId xmlns:a16="http://schemas.microsoft.com/office/drawing/2014/main" xmlns="" id="{2F54A0E7-FE03-4870-9E0D-55B823A69583}"/>
              </a:ext>
            </a:extLst>
          </p:cNvPr>
          <p:cNvCxnSpPr>
            <a:stCxn id="16" idx="1"/>
          </p:cNvCxnSpPr>
          <p:nvPr/>
        </p:nvCxnSpPr>
        <p:spPr>
          <a:xfrm flipH="1">
            <a:off x="1295637" y="4242261"/>
            <a:ext cx="3981272" cy="5015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 name="Picture 5">
            <a:extLst>
              <a:ext uri="{FF2B5EF4-FFF2-40B4-BE49-F238E27FC236}">
                <a16:creationId xmlns:a16="http://schemas.microsoft.com/office/drawing/2014/main" xmlns="" id="{F577FDE9-B37D-4C4D-944F-B52CFF09ECF5}"/>
              </a:ext>
            </a:extLst>
          </p:cNvPr>
          <p:cNvPicPr>
            <a:picLocks noChangeAspect="1"/>
          </p:cNvPicPr>
          <p:nvPr/>
        </p:nvPicPr>
        <p:blipFill>
          <a:blip r:embed="rId3"/>
          <a:stretch>
            <a:fillRect/>
          </a:stretch>
        </p:blipFill>
        <p:spPr>
          <a:xfrm>
            <a:off x="10821" y="1563487"/>
            <a:ext cx="9144000" cy="4980880"/>
          </a:xfrm>
          <a:prstGeom prst="rect">
            <a:avLst/>
          </a:prstGeom>
        </p:spPr>
      </p:pic>
      <p:sp>
        <p:nvSpPr>
          <p:cNvPr id="9" name="Rectangle 8">
            <a:extLst>
              <a:ext uri="{FF2B5EF4-FFF2-40B4-BE49-F238E27FC236}">
                <a16:creationId xmlns:a16="http://schemas.microsoft.com/office/drawing/2014/main" xmlns="" id="{9B7BF281-E474-4424-AA43-7A1093EF77D5}"/>
              </a:ext>
            </a:extLst>
          </p:cNvPr>
          <p:cNvSpPr/>
          <p:nvPr/>
        </p:nvSpPr>
        <p:spPr>
          <a:xfrm>
            <a:off x="2555776" y="2456892"/>
            <a:ext cx="2721133" cy="9721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53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5CCAF-B504-4618-8AAD-A44A3C3C3598}"/>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FC67DC9E-565F-48B9-8D59-DF978F3AF416}"/>
              </a:ext>
            </a:extLst>
          </p:cNvPr>
          <p:cNvSpPr>
            <a:spLocks noGrp="1"/>
          </p:cNvSpPr>
          <p:nvPr>
            <p:ph idx="1"/>
          </p:nvPr>
        </p:nvSpPr>
        <p:spPr/>
        <p:txBody>
          <a:bodyPr/>
          <a:lstStyle/>
          <a:p>
            <a:r>
              <a:rPr lang="en-US"/>
              <a:t>Cách biên dịch và thực thi</a:t>
            </a:r>
          </a:p>
          <a:p>
            <a:pPr lvl="1"/>
            <a:r>
              <a:rPr lang="en-US"/>
              <a:t>Run\Run</a:t>
            </a:r>
          </a:p>
          <a:p>
            <a:pPr lvl="1"/>
            <a:r>
              <a:rPr lang="en-US"/>
              <a:t>Ctrl+F11</a:t>
            </a:r>
          </a:p>
          <a:p>
            <a:pPr lvl="1"/>
            <a:r>
              <a:rPr lang="en-US"/>
              <a:t>Hoặc nhấn vào biểu tượng khoanh tròn</a:t>
            </a:r>
            <a:endParaRPr lang="en-GB"/>
          </a:p>
        </p:txBody>
      </p:sp>
      <p:sp>
        <p:nvSpPr>
          <p:cNvPr id="4" name="Date Placeholder 3">
            <a:extLst>
              <a:ext uri="{FF2B5EF4-FFF2-40B4-BE49-F238E27FC236}">
                <a16:creationId xmlns:a16="http://schemas.microsoft.com/office/drawing/2014/main" xmlns="" id="{6C2B0181-3061-4548-BD59-B976EB2EDA25}"/>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77DA03C-6DEA-4148-90A1-AB24A92E9D10}"/>
              </a:ext>
            </a:extLst>
          </p:cNvPr>
          <p:cNvSpPr>
            <a:spLocks noGrp="1"/>
          </p:cNvSpPr>
          <p:nvPr>
            <p:ph type="sldNum" sz="quarter" idx="11"/>
          </p:nvPr>
        </p:nvSpPr>
        <p:spPr/>
        <p:txBody>
          <a:bodyPr/>
          <a:lstStyle/>
          <a:p>
            <a:pPr>
              <a:defRPr/>
            </a:pPr>
            <a:fld id="{5F4B234B-ADCF-47EA-94FA-1884F3D26864}" type="slidenum">
              <a:rPr lang="en-US" altLang="en-US" smtClean="0"/>
              <a:pPr>
                <a:defRPr/>
              </a:pPr>
              <a:t>48</a:t>
            </a:fld>
            <a:endParaRPr lang="en-US" altLang="en-US"/>
          </a:p>
        </p:txBody>
      </p:sp>
      <p:pic>
        <p:nvPicPr>
          <p:cNvPr id="7" name="Picture 6">
            <a:extLst>
              <a:ext uri="{FF2B5EF4-FFF2-40B4-BE49-F238E27FC236}">
                <a16:creationId xmlns:a16="http://schemas.microsoft.com/office/drawing/2014/main" xmlns="" id="{D8C40071-F842-4BBD-9E50-61BC51B4754A}"/>
              </a:ext>
            </a:extLst>
          </p:cNvPr>
          <p:cNvPicPr>
            <a:picLocks noChangeAspect="1"/>
          </p:cNvPicPr>
          <p:nvPr/>
        </p:nvPicPr>
        <p:blipFill rotWithShape="1">
          <a:blip r:embed="rId2"/>
          <a:srcRect l="10937" r="50000" b="89043"/>
          <a:stretch/>
        </p:blipFill>
        <p:spPr>
          <a:xfrm>
            <a:off x="457200" y="4005658"/>
            <a:ext cx="8479373" cy="1627377"/>
          </a:xfrm>
          <a:prstGeom prst="rect">
            <a:avLst/>
          </a:prstGeom>
        </p:spPr>
      </p:pic>
      <p:sp>
        <p:nvSpPr>
          <p:cNvPr id="8" name="Oval 7">
            <a:extLst>
              <a:ext uri="{FF2B5EF4-FFF2-40B4-BE49-F238E27FC236}">
                <a16:creationId xmlns:a16="http://schemas.microsoft.com/office/drawing/2014/main" xmlns="" id="{A81E76DE-9318-42F8-A466-AE8532EE67EC}"/>
              </a:ext>
            </a:extLst>
          </p:cNvPr>
          <p:cNvSpPr/>
          <p:nvPr/>
        </p:nvSpPr>
        <p:spPr>
          <a:xfrm>
            <a:off x="611560" y="4905164"/>
            <a:ext cx="504056" cy="5400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xmlns="" id="{9A392B82-3C9C-44DA-9929-5E33C535386A}"/>
              </a:ext>
            </a:extLst>
          </p:cNvPr>
          <p:cNvSpPr/>
          <p:nvPr/>
        </p:nvSpPr>
        <p:spPr>
          <a:xfrm>
            <a:off x="3167844" y="4905164"/>
            <a:ext cx="5518956" cy="396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1537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5CCAF-B504-4618-8AAD-A44A3C3C3598}"/>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FC67DC9E-565F-48B9-8D59-DF978F3AF416}"/>
              </a:ext>
            </a:extLst>
          </p:cNvPr>
          <p:cNvSpPr>
            <a:spLocks noGrp="1"/>
          </p:cNvSpPr>
          <p:nvPr>
            <p:ph idx="1"/>
          </p:nvPr>
        </p:nvSpPr>
        <p:spPr/>
        <p:txBody>
          <a:bodyPr/>
          <a:lstStyle/>
          <a:p>
            <a:r>
              <a:rPr lang="en-US"/>
              <a:t>Kết quả thực thi</a:t>
            </a:r>
          </a:p>
          <a:p>
            <a:pPr marL="0" indent="0">
              <a:buNone/>
            </a:pPr>
            <a:endParaRPr lang="en-GB"/>
          </a:p>
        </p:txBody>
      </p:sp>
      <p:sp>
        <p:nvSpPr>
          <p:cNvPr id="4" name="Date Placeholder 3">
            <a:extLst>
              <a:ext uri="{FF2B5EF4-FFF2-40B4-BE49-F238E27FC236}">
                <a16:creationId xmlns:a16="http://schemas.microsoft.com/office/drawing/2014/main" xmlns="" id="{6C2B0181-3061-4548-BD59-B976EB2EDA25}"/>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77DA03C-6DEA-4148-90A1-AB24A92E9D10}"/>
              </a:ext>
            </a:extLst>
          </p:cNvPr>
          <p:cNvSpPr>
            <a:spLocks noGrp="1"/>
          </p:cNvSpPr>
          <p:nvPr>
            <p:ph type="sldNum" sz="quarter" idx="11"/>
          </p:nvPr>
        </p:nvSpPr>
        <p:spPr/>
        <p:txBody>
          <a:bodyPr/>
          <a:lstStyle/>
          <a:p>
            <a:pPr>
              <a:defRPr/>
            </a:pPr>
            <a:fld id="{5F4B234B-ADCF-47EA-94FA-1884F3D26864}" type="slidenum">
              <a:rPr lang="en-US" altLang="en-US" smtClean="0"/>
              <a:pPr>
                <a:defRPr/>
              </a:pPr>
              <a:t>49</a:t>
            </a:fld>
            <a:endParaRPr lang="en-US" altLang="en-US"/>
          </a:p>
        </p:txBody>
      </p:sp>
      <p:pic>
        <p:nvPicPr>
          <p:cNvPr id="7" name="Picture 6">
            <a:extLst>
              <a:ext uri="{FF2B5EF4-FFF2-40B4-BE49-F238E27FC236}">
                <a16:creationId xmlns:a16="http://schemas.microsoft.com/office/drawing/2014/main" xmlns="" id="{B8F71110-8ABF-42FD-AB26-A2D66FDC86B7}"/>
              </a:ext>
            </a:extLst>
          </p:cNvPr>
          <p:cNvPicPr>
            <a:picLocks noChangeAspect="1"/>
          </p:cNvPicPr>
          <p:nvPr/>
        </p:nvPicPr>
        <p:blipFill>
          <a:blip r:embed="rId2"/>
          <a:stretch>
            <a:fillRect/>
          </a:stretch>
        </p:blipFill>
        <p:spPr>
          <a:xfrm>
            <a:off x="1437618" y="1607454"/>
            <a:ext cx="6268764" cy="4732792"/>
          </a:xfrm>
          <a:prstGeom prst="rect">
            <a:avLst/>
          </a:prstGeom>
        </p:spPr>
      </p:pic>
      <p:sp>
        <p:nvSpPr>
          <p:cNvPr id="8" name="Rectangle 7">
            <a:extLst>
              <a:ext uri="{FF2B5EF4-FFF2-40B4-BE49-F238E27FC236}">
                <a16:creationId xmlns:a16="http://schemas.microsoft.com/office/drawing/2014/main" xmlns="" id="{E3159455-797F-49B1-A219-9F460EE26EA3}"/>
              </a:ext>
            </a:extLst>
          </p:cNvPr>
          <p:cNvSpPr/>
          <p:nvPr/>
        </p:nvSpPr>
        <p:spPr>
          <a:xfrm>
            <a:off x="2951820" y="5121188"/>
            <a:ext cx="244827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918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thumb/3/37/Microsoft_Access_2013_logo.svg/2000px-Microsoft_Access_2013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5596" y="1816964"/>
            <a:ext cx="2035279" cy="199966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onlc.com/blog/wp-content/uploads/2015/08/microsoft-sql-server-201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964" y="1852725"/>
            <a:ext cx="3509220" cy="18715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upload.wikimedia.org/wikipedia/en/thumb/6/62/MySQL.svg/1280px-MySQL.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966" y="4019493"/>
            <a:ext cx="3867034" cy="19996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www.baculasystems.com/wp-content/uploads/oracle-secuirty.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1223" y="4018276"/>
            <a:ext cx="3156811" cy="226501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xmlns="" id="{E039ECEC-2D42-49DC-BADA-BDDC80E87612}"/>
              </a:ext>
            </a:extLst>
          </p:cNvPr>
          <p:cNvSpPr>
            <a:spLocks noGrp="1"/>
          </p:cNvSpPr>
          <p:nvPr>
            <p:ph type="title"/>
          </p:nvPr>
        </p:nvSpPr>
        <p:spPr/>
        <p:txBody>
          <a:bodyPr/>
          <a:lstStyle/>
          <a:p>
            <a:r>
              <a:rPr lang="en-US"/>
              <a:t>Lịch sử ra đời ngôn ngữ Java</a:t>
            </a:r>
            <a:endParaRPr lang="en-GB"/>
          </a:p>
        </p:txBody>
      </p:sp>
      <p:sp>
        <p:nvSpPr>
          <p:cNvPr id="10" name="Content Placeholder 9">
            <a:extLst>
              <a:ext uri="{FF2B5EF4-FFF2-40B4-BE49-F238E27FC236}">
                <a16:creationId xmlns:a16="http://schemas.microsoft.com/office/drawing/2014/main" xmlns="" id="{D1F5E4AF-2E97-4B31-A5AE-39AE826077C6}"/>
              </a:ext>
            </a:extLst>
          </p:cNvPr>
          <p:cNvSpPr>
            <a:spLocks noGrp="1"/>
          </p:cNvSpPr>
          <p:nvPr>
            <p:ph idx="1"/>
          </p:nvPr>
        </p:nvSpPr>
        <p:spPr>
          <a:xfrm>
            <a:off x="627248" y="1152438"/>
            <a:ext cx="8143873" cy="5248275"/>
          </a:xfrm>
        </p:spPr>
        <p:txBody>
          <a:bodyPr/>
          <a:lstStyle/>
          <a:p>
            <a:r>
              <a:rPr lang="en-US"/>
              <a:t>Các cơ sở dữ liệu phổ biến</a:t>
            </a:r>
            <a:endParaRPr lang="en-GB"/>
          </a:p>
        </p:txBody>
      </p:sp>
      <p:sp>
        <p:nvSpPr>
          <p:cNvPr id="11" name="Date Placeholder 10">
            <a:extLst>
              <a:ext uri="{FF2B5EF4-FFF2-40B4-BE49-F238E27FC236}">
                <a16:creationId xmlns:a16="http://schemas.microsoft.com/office/drawing/2014/main" xmlns="" id="{2377E859-F334-4E3B-8DD2-55FAD8E0B78A}"/>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12" name="Slide Number Placeholder 11">
            <a:extLst>
              <a:ext uri="{FF2B5EF4-FFF2-40B4-BE49-F238E27FC236}">
                <a16:creationId xmlns:a16="http://schemas.microsoft.com/office/drawing/2014/main" xmlns="" id="{A265F9AC-8438-4D2A-817A-7069C0D9B724}"/>
              </a:ext>
            </a:extLst>
          </p:cNvPr>
          <p:cNvSpPr>
            <a:spLocks noGrp="1"/>
          </p:cNvSpPr>
          <p:nvPr>
            <p:ph type="sldNum" sz="quarter" idx="11"/>
          </p:nvPr>
        </p:nvSpPr>
        <p:spPr/>
        <p:txBody>
          <a:bodyPr/>
          <a:lstStyle/>
          <a:p>
            <a:pPr>
              <a:defRPr/>
            </a:pPr>
            <a:fld id="{5F4B234B-ADCF-47EA-94FA-1884F3D26864}" type="slidenum">
              <a:rPr lang="en-US" altLang="en-US" smtClean="0"/>
              <a:pPr>
                <a:defRPr/>
              </a:pPr>
              <a:t>5</a:t>
            </a:fld>
            <a:endParaRPr lang="en-US" altLang="en-US"/>
          </a:p>
        </p:txBody>
      </p:sp>
    </p:spTree>
    <p:extLst>
      <p:ext uri="{BB962C8B-B14F-4D97-AF65-F5344CB8AC3E}">
        <p14:creationId xmlns:p14="http://schemas.microsoft.com/office/powerpoint/2010/main" val="40650412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5CCAF-B504-4618-8AAD-A44A3C3C3598}"/>
              </a:ext>
            </a:extLst>
          </p:cNvPr>
          <p:cNvSpPr>
            <a:spLocks noGrp="1"/>
          </p:cNvSpPr>
          <p:nvPr>
            <p:ph type="title"/>
          </p:nvPr>
        </p:nvSpPr>
        <p:spPr/>
        <p:txBody>
          <a:bodyPr/>
          <a:lstStyle/>
          <a:p>
            <a:r>
              <a:rPr lang="en-US"/>
              <a:t>Chạy chương trình bằng Eclipse</a:t>
            </a:r>
            <a:r>
              <a:rPr lang="en-US" baseline="30000">
                <a:solidFill>
                  <a:schemeClr val="bg1">
                    <a:lumMod val="65000"/>
                  </a:schemeClr>
                </a:solidFill>
              </a:rPr>
              <a:t> [10]</a:t>
            </a:r>
            <a:endParaRPr lang="en-GB"/>
          </a:p>
        </p:txBody>
      </p:sp>
      <p:sp>
        <p:nvSpPr>
          <p:cNvPr id="3" name="Content Placeholder 2">
            <a:extLst>
              <a:ext uri="{FF2B5EF4-FFF2-40B4-BE49-F238E27FC236}">
                <a16:creationId xmlns:a16="http://schemas.microsoft.com/office/drawing/2014/main" xmlns="" id="{FC67DC9E-565F-48B9-8D59-DF978F3AF416}"/>
              </a:ext>
            </a:extLst>
          </p:cNvPr>
          <p:cNvSpPr>
            <a:spLocks noGrp="1"/>
          </p:cNvSpPr>
          <p:nvPr>
            <p:ph idx="1"/>
          </p:nvPr>
        </p:nvSpPr>
        <p:spPr>
          <a:xfrm>
            <a:off x="609600" y="1016732"/>
            <a:ext cx="8143873" cy="5248275"/>
          </a:xfrm>
        </p:spPr>
        <p:txBody>
          <a:bodyPr/>
          <a:lstStyle/>
          <a:p>
            <a:r>
              <a:rPr lang="en-US"/>
              <a:t>Cấu hình tiếng việt: </a:t>
            </a:r>
            <a:r>
              <a:rPr lang="en-US" b="0"/>
              <a:t>R_click </a:t>
            </a:r>
            <a:r>
              <a:rPr lang="en-US">
                <a:solidFill>
                  <a:srgbClr val="FF0000"/>
                </a:solidFill>
              </a:rPr>
              <a:t>Project/Properties</a:t>
            </a:r>
          </a:p>
          <a:p>
            <a:pPr marL="0" indent="0">
              <a:buNone/>
            </a:pPr>
            <a:endParaRPr lang="en-US"/>
          </a:p>
          <a:p>
            <a:pPr marL="0" indent="0">
              <a:buNone/>
            </a:pPr>
            <a:endParaRPr lang="en-GB"/>
          </a:p>
        </p:txBody>
      </p:sp>
      <p:sp>
        <p:nvSpPr>
          <p:cNvPr id="4" name="Date Placeholder 3">
            <a:extLst>
              <a:ext uri="{FF2B5EF4-FFF2-40B4-BE49-F238E27FC236}">
                <a16:creationId xmlns:a16="http://schemas.microsoft.com/office/drawing/2014/main" xmlns="" id="{6C2B0181-3061-4548-BD59-B976EB2EDA25}"/>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77DA03C-6DEA-4148-90A1-AB24A92E9D10}"/>
              </a:ext>
            </a:extLst>
          </p:cNvPr>
          <p:cNvSpPr>
            <a:spLocks noGrp="1"/>
          </p:cNvSpPr>
          <p:nvPr>
            <p:ph type="sldNum" sz="quarter" idx="11"/>
          </p:nvPr>
        </p:nvSpPr>
        <p:spPr/>
        <p:txBody>
          <a:bodyPr/>
          <a:lstStyle/>
          <a:p>
            <a:pPr>
              <a:defRPr/>
            </a:pPr>
            <a:fld id="{5F4B234B-ADCF-47EA-94FA-1884F3D26864}" type="slidenum">
              <a:rPr lang="en-US" altLang="en-US" smtClean="0"/>
              <a:pPr>
                <a:defRPr/>
              </a:pPr>
              <a:t>50</a:t>
            </a:fld>
            <a:endParaRPr lang="en-US" altLang="en-US"/>
          </a:p>
        </p:txBody>
      </p:sp>
      <p:pic>
        <p:nvPicPr>
          <p:cNvPr id="12" name="Picture 11">
            <a:extLst>
              <a:ext uri="{FF2B5EF4-FFF2-40B4-BE49-F238E27FC236}">
                <a16:creationId xmlns:a16="http://schemas.microsoft.com/office/drawing/2014/main" xmlns="" id="{CF3E2E64-318B-460B-8151-D084771EE69E}"/>
              </a:ext>
            </a:extLst>
          </p:cNvPr>
          <p:cNvPicPr>
            <a:picLocks noChangeAspect="1"/>
          </p:cNvPicPr>
          <p:nvPr/>
        </p:nvPicPr>
        <p:blipFill rotWithShape="1">
          <a:blip r:embed="rId2"/>
          <a:srcRect r="63781" b="66100"/>
          <a:stretch/>
        </p:blipFill>
        <p:spPr>
          <a:xfrm>
            <a:off x="1031540" y="1986028"/>
            <a:ext cx="3311860" cy="1743658"/>
          </a:xfrm>
          <a:prstGeom prst="rect">
            <a:avLst/>
          </a:prstGeom>
        </p:spPr>
      </p:pic>
      <p:pic>
        <p:nvPicPr>
          <p:cNvPr id="9" name="Picture 8">
            <a:extLst>
              <a:ext uri="{FF2B5EF4-FFF2-40B4-BE49-F238E27FC236}">
                <a16:creationId xmlns:a16="http://schemas.microsoft.com/office/drawing/2014/main" xmlns="" id="{577A7617-3E05-4C5B-8A12-D6CA94DBAF8B}"/>
              </a:ext>
            </a:extLst>
          </p:cNvPr>
          <p:cNvPicPr>
            <a:picLocks noChangeAspect="1"/>
          </p:cNvPicPr>
          <p:nvPr/>
        </p:nvPicPr>
        <p:blipFill>
          <a:blip r:embed="rId3"/>
          <a:stretch>
            <a:fillRect/>
          </a:stretch>
        </p:blipFill>
        <p:spPr>
          <a:xfrm>
            <a:off x="672484" y="1992888"/>
            <a:ext cx="8018104" cy="4282790"/>
          </a:xfrm>
          <a:prstGeom prst="rect">
            <a:avLst/>
          </a:prstGeom>
        </p:spPr>
      </p:pic>
      <p:sp>
        <p:nvSpPr>
          <p:cNvPr id="10" name="Rectangle 9">
            <a:extLst>
              <a:ext uri="{FF2B5EF4-FFF2-40B4-BE49-F238E27FC236}">
                <a16:creationId xmlns:a16="http://schemas.microsoft.com/office/drawing/2014/main" xmlns="" id="{045EF6C1-6752-4037-B11C-FFCBBE6ABE8B}"/>
              </a:ext>
            </a:extLst>
          </p:cNvPr>
          <p:cNvSpPr/>
          <p:nvPr/>
        </p:nvSpPr>
        <p:spPr>
          <a:xfrm>
            <a:off x="2051720" y="3969060"/>
            <a:ext cx="2196244" cy="1404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3220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5CCAF-B504-4618-8AAD-A44A3C3C3598}"/>
              </a:ext>
            </a:extLst>
          </p:cNvPr>
          <p:cNvSpPr>
            <a:spLocks noGrp="1"/>
          </p:cNvSpPr>
          <p:nvPr>
            <p:ph type="title"/>
          </p:nvPr>
        </p:nvSpPr>
        <p:spPr/>
        <p:txBody>
          <a:bodyPr/>
          <a:lstStyle/>
          <a:p>
            <a:r>
              <a:rPr lang="en-US"/>
              <a:t>Ý nghĩa các từ khóa</a:t>
            </a:r>
            <a:r>
              <a:rPr lang="en-US" baseline="30000">
                <a:solidFill>
                  <a:schemeClr val="bg1">
                    <a:lumMod val="65000"/>
                  </a:schemeClr>
                </a:solidFill>
              </a:rPr>
              <a:t>[11]</a:t>
            </a:r>
            <a:endParaRPr lang="en-GB"/>
          </a:p>
        </p:txBody>
      </p:sp>
      <p:sp>
        <p:nvSpPr>
          <p:cNvPr id="3" name="Content Placeholder 2">
            <a:extLst>
              <a:ext uri="{FF2B5EF4-FFF2-40B4-BE49-F238E27FC236}">
                <a16:creationId xmlns:a16="http://schemas.microsoft.com/office/drawing/2014/main" xmlns="" id="{FC67DC9E-565F-48B9-8D59-DF978F3AF416}"/>
              </a:ext>
            </a:extLst>
          </p:cNvPr>
          <p:cNvSpPr>
            <a:spLocks noGrp="1"/>
          </p:cNvSpPr>
          <p:nvPr>
            <p:ph idx="1"/>
          </p:nvPr>
        </p:nvSpPr>
        <p:spPr>
          <a:xfrm>
            <a:off x="609600" y="1061045"/>
            <a:ext cx="8143873" cy="5248275"/>
          </a:xfrm>
        </p:spPr>
        <p:txBody>
          <a:bodyPr/>
          <a:lstStyle/>
          <a:p>
            <a:r>
              <a:rPr lang="en-US"/>
              <a:t>Ý nghĩa của: </a:t>
            </a:r>
            <a:r>
              <a:rPr lang="en-US">
                <a:solidFill>
                  <a:srgbClr val="FF0000"/>
                </a:solidFill>
              </a:rPr>
              <a:t>class, public, static, void, main, String[], System.out.println();</a:t>
            </a:r>
            <a:endParaRPr lang="en-GB">
              <a:solidFill>
                <a:srgbClr val="FF0000"/>
              </a:solidFill>
            </a:endParaRPr>
          </a:p>
          <a:p>
            <a:r>
              <a:rPr lang="en-US">
                <a:solidFill>
                  <a:srgbClr val="FF0000"/>
                </a:solidFill>
              </a:rPr>
              <a:t>class: </a:t>
            </a:r>
            <a:r>
              <a:rPr lang="en-US" sz="2500" b="0"/>
              <a:t>được sử dụng để </a:t>
            </a:r>
            <a:r>
              <a:rPr lang="en-US" sz="2500" b="0">
                <a:solidFill>
                  <a:srgbClr val="C00000"/>
                </a:solidFill>
              </a:rPr>
              <a:t>khai báo một lớp </a:t>
            </a:r>
            <a:r>
              <a:rPr lang="en-US" sz="2500" b="0"/>
              <a:t>trong Java.</a:t>
            </a:r>
          </a:p>
          <a:p>
            <a:r>
              <a:rPr lang="en-US">
                <a:solidFill>
                  <a:srgbClr val="FF0000"/>
                </a:solidFill>
              </a:rPr>
              <a:t>public: </a:t>
            </a:r>
            <a:r>
              <a:rPr lang="en-US" sz="2500" b="0"/>
              <a:t>là một </a:t>
            </a:r>
            <a:r>
              <a:rPr lang="en-US" sz="2500" b="0">
                <a:solidFill>
                  <a:srgbClr val="C00000"/>
                </a:solidFill>
              </a:rPr>
              <a:t>Access Modifier </a:t>
            </a:r>
            <a:r>
              <a:rPr lang="en-US" sz="2500" b="0"/>
              <a:t>mà biểu diễn tính nhìn thấy, nghĩa rằng nó là nhìn nhất với tất cả.</a:t>
            </a:r>
            <a:endParaRPr lang="en-GB" sz="2500" b="0"/>
          </a:p>
          <a:p>
            <a:r>
              <a:rPr lang="en-US">
                <a:solidFill>
                  <a:srgbClr val="FF0000"/>
                </a:solidFill>
              </a:rPr>
              <a:t>static: </a:t>
            </a:r>
            <a:r>
              <a:rPr lang="en-US" sz="2500" b="0"/>
              <a:t>là một từ khóa, mà nếu chúng ta khai báo bất cứ phương thức nào là static thì nó còn được gọi là phương thức tĩnh hoặc phương thức static. </a:t>
            </a:r>
            <a:endParaRPr lang="en-GB" sz="2500" b="0"/>
          </a:p>
          <a:p>
            <a:pPr marL="0" indent="0">
              <a:buNone/>
            </a:pPr>
            <a:endParaRPr lang="en-US">
              <a:solidFill>
                <a:srgbClr val="FF0000"/>
              </a:solidFill>
            </a:endParaRPr>
          </a:p>
        </p:txBody>
      </p:sp>
      <p:sp>
        <p:nvSpPr>
          <p:cNvPr id="4" name="Date Placeholder 3">
            <a:extLst>
              <a:ext uri="{FF2B5EF4-FFF2-40B4-BE49-F238E27FC236}">
                <a16:creationId xmlns:a16="http://schemas.microsoft.com/office/drawing/2014/main" xmlns="" id="{6C2B0181-3061-4548-BD59-B976EB2EDA25}"/>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77DA03C-6DEA-4148-90A1-AB24A92E9D10}"/>
              </a:ext>
            </a:extLst>
          </p:cNvPr>
          <p:cNvSpPr>
            <a:spLocks noGrp="1"/>
          </p:cNvSpPr>
          <p:nvPr>
            <p:ph type="sldNum" sz="quarter" idx="11"/>
          </p:nvPr>
        </p:nvSpPr>
        <p:spPr/>
        <p:txBody>
          <a:bodyPr/>
          <a:lstStyle/>
          <a:p>
            <a:pPr>
              <a:defRPr/>
            </a:pPr>
            <a:fld id="{5F4B234B-ADCF-47EA-94FA-1884F3D26864}" type="slidenum">
              <a:rPr lang="en-US" altLang="en-US" smtClean="0"/>
              <a:pPr>
                <a:defRPr/>
              </a:pPr>
              <a:t>51</a:t>
            </a:fld>
            <a:endParaRPr lang="en-US" altLang="en-US"/>
          </a:p>
        </p:txBody>
      </p:sp>
    </p:spTree>
    <p:extLst>
      <p:ext uri="{BB962C8B-B14F-4D97-AF65-F5344CB8AC3E}">
        <p14:creationId xmlns:p14="http://schemas.microsoft.com/office/powerpoint/2010/main" val="33524154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5CCAF-B504-4618-8AAD-A44A3C3C3598}"/>
              </a:ext>
            </a:extLst>
          </p:cNvPr>
          <p:cNvSpPr>
            <a:spLocks noGrp="1"/>
          </p:cNvSpPr>
          <p:nvPr>
            <p:ph type="title"/>
          </p:nvPr>
        </p:nvSpPr>
        <p:spPr/>
        <p:txBody>
          <a:bodyPr/>
          <a:lstStyle/>
          <a:p>
            <a:r>
              <a:rPr lang="en-US"/>
              <a:t>Ý nghĩa các từ khóa</a:t>
            </a:r>
            <a:r>
              <a:rPr lang="en-US" baseline="30000">
                <a:solidFill>
                  <a:schemeClr val="bg1">
                    <a:lumMod val="65000"/>
                  </a:schemeClr>
                </a:solidFill>
              </a:rPr>
              <a:t>[11]</a:t>
            </a:r>
            <a:endParaRPr lang="en-GB"/>
          </a:p>
        </p:txBody>
      </p:sp>
      <p:sp>
        <p:nvSpPr>
          <p:cNvPr id="6" name="Content Placeholder 5">
            <a:extLst>
              <a:ext uri="{FF2B5EF4-FFF2-40B4-BE49-F238E27FC236}">
                <a16:creationId xmlns:a16="http://schemas.microsoft.com/office/drawing/2014/main" xmlns="" id="{EA6E6DE3-434E-44C0-B665-A18018F862D6}"/>
              </a:ext>
            </a:extLst>
          </p:cNvPr>
          <p:cNvSpPr>
            <a:spLocks noGrp="1"/>
          </p:cNvSpPr>
          <p:nvPr>
            <p:ph idx="1"/>
          </p:nvPr>
        </p:nvSpPr>
        <p:spPr>
          <a:xfrm>
            <a:off x="500063" y="1086644"/>
            <a:ext cx="8143873" cy="5248275"/>
          </a:xfrm>
        </p:spPr>
        <p:txBody>
          <a:bodyPr/>
          <a:lstStyle/>
          <a:p>
            <a:pPr lvl="0" algn="just">
              <a:lnSpc>
                <a:spcPct val="107000"/>
              </a:lnSpc>
              <a:spcBef>
                <a:spcPts val="600"/>
              </a:spcBef>
              <a:spcAft>
                <a:spcPts val="600"/>
              </a:spcAft>
              <a:buSzPts val="1000"/>
              <a:tabLst>
                <a:tab pos="457200" algn="l"/>
              </a:tabLst>
            </a:pPr>
            <a:r>
              <a:rPr lang="en-US">
                <a:solidFill>
                  <a:srgbClr val="FF0000"/>
                </a:solidFill>
              </a:rPr>
              <a:t>void: </a:t>
            </a:r>
            <a:r>
              <a:rPr lang="en-US" sz="2500" b="0"/>
              <a:t>là kiểu trả về của phương thức, nghĩa là phương thức không trả về bất cứ giá trị nào.</a:t>
            </a:r>
            <a:endParaRPr lang="en-GB" sz="2500" b="0"/>
          </a:p>
          <a:p>
            <a:pPr algn="just">
              <a:lnSpc>
                <a:spcPct val="107000"/>
              </a:lnSpc>
              <a:spcBef>
                <a:spcPts val="600"/>
              </a:spcBef>
              <a:spcAft>
                <a:spcPts val="600"/>
              </a:spcAft>
              <a:buSzPts val="1000"/>
              <a:tabLst>
                <a:tab pos="457200" algn="l"/>
              </a:tabLst>
            </a:pPr>
            <a:r>
              <a:rPr lang="en-US">
                <a:solidFill>
                  <a:srgbClr val="FF0000"/>
                </a:solidFill>
              </a:rPr>
              <a:t>main: </a:t>
            </a:r>
            <a:r>
              <a:rPr lang="en-US" sz="2500" b="0"/>
              <a:t>đại diện cho khởi động chương trình.</a:t>
            </a:r>
            <a:endParaRPr lang="en-GB" sz="2500" b="0"/>
          </a:p>
          <a:p>
            <a:pPr lvl="0" algn="just">
              <a:lnSpc>
                <a:spcPct val="107000"/>
              </a:lnSpc>
              <a:spcBef>
                <a:spcPts val="600"/>
              </a:spcBef>
              <a:spcAft>
                <a:spcPts val="600"/>
              </a:spcAft>
              <a:buSzPts val="1000"/>
              <a:tabLst>
                <a:tab pos="457200" algn="l"/>
              </a:tabLst>
            </a:pPr>
            <a:r>
              <a:rPr lang="en-US">
                <a:solidFill>
                  <a:srgbClr val="FF0000"/>
                </a:solidFill>
              </a:rPr>
              <a:t>String[] args: </a:t>
            </a:r>
            <a:r>
              <a:rPr lang="en-US" sz="2500" b="0"/>
              <a:t>được sử dụng cho tham số dòng lệnh. Bạn sẽ tìm hiểu về chúng sau.</a:t>
            </a:r>
            <a:endParaRPr lang="en-GB" sz="2500" b="0"/>
          </a:p>
          <a:p>
            <a:pPr lvl="0" algn="just">
              <a:lnSpc>
                <a:spcPct val="107000"/>
              </a:lnSpc>
              <a:spcBef>
                <a:spcPts val="600"/>
              </a:spcBef>
              <a:spcAft>
                <a:spcPts val="600"/>
              </a:spcAft>
              <a:buSzPts val="1000"/>
              <a:tabLst>
                <a:tab pos="457200" algn="l"/>
              </a:tabLst>
            </a:pPr>
            <a:r>
              <a:rPr lang="en-US">
                <a:solidFill>
                  <a:srgbClr val="FF0000"/>
                </a:solidFill>
              </a:rPr>
              <a:t>System.out.println(): </a:t>
            </a:r>
            <a:r>
              <a:rPr lang="en-US" sz="2500" b="0"/>
              <a:t>được sử dụng như là lệnh in. Chương sau, bạn sẽ thấy cách làm việc nội tại của lệnh System.out.println này.</a:t>
            </a:r>
            <a:endParaRPr lang="en-GB" sz="2500" b="0"/>
          </a:p>
          <a:p>
            <a:endParaRPr lang="en-GB"/>
          </a:p>
        </p:txBody>
      </p:sp>
      <p:sp>
        <p:nvSpPr>
          <p:cNvPr id="4" name="Date Placeholder 3">
            <a:extLst>
              <a:ext uri="{FF2B5EF4-FFF2-40B4-BE49-F238E27FC236}">
                <a16:creationId xmlns:a16="http://schemas.microsoft.com/office/drawing/2014/main" xmlns="" id="{6C2B0181-3061-4548-BD59-B976EB2EDA25}"/>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77DA03C-6DEA-4148-90A1-AB24A92E9D10}"/>
              </a:ext>
            </a:extLst>
          </p:cNvPr>
          <p:cNvSpPr>
            <a:spLocks noGrp="1"/>
          </p:cNvSpPr>
          <p:nvPr>
            <p:ph type="sldNum" sz="quarter" idx="11"/>
          </p:nvPr>
        </p:nvSpPr>
        <p:spPr/>
        <p:txBody>
          <a:bodyPr/>
          <a:lstStyle/>
          <a:p>
            <a:pPr>
              <a:defRPr/>
            </a:pPr>
            <a:fld id="{5F4B234B-ADCF-47EA-94FA-1884F3D26864}" type="slidenum">
              <a:rPr lang="en-US" altLang="en-US" smtClean="0"/>
              <a:pPr>
                <a:defRPr/>
              </a:pPr>
              <a:t>52</a:t>
            </a:fld>
            <a:endParaRPr lang="en-US" altLang="en-US"/>
          </a:p>
        </p:txBody>
      </p:sp>
    </p:spTree>
    <p:extLst>
      <p:ext uri="{BB962C8B-B14F-4D97-AF65-F5344CB8AC3E}">
        <p14:creationId xmlns:p14="http://schemas.microsoft.com/office/powerpoint/2010/main" val="25281509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5CCAF-B504-4618-8AAD-A44A3C3C3598}"/>
              </a:ext>
            </a:extLst>
          </p:cNvPr>
          <p:cNvSpPr>
            <a:spLocks noGrp="1"/>
          </p:cNvSpPr>
          <p:nvPr>
            <p:ph type="title"/>
          </p:nvPr>
        </p:nvSpPr>
        <p:spPr/>
        <p:txBody>
          <a:bodyPr/>
          <a:lstStyle/>
          <a:p>
            <a:r>
              <a:rPr lang="en-US"/>
              <a:t>Các cách để viết một chương trình Java</a:t>
            </a:r>
            <a:r>
              <a:rPr lang="en-US" baseline="30000">
                <a:solidFill>
                  <a:schemeClr val="bg1">
                    <a:lumMod val="65000"/>
                  </a:schemeClr>
                </a:solidFill>
              </a:rPr>
              <a:t>[12]</a:t>
            </a:r>
            <a:endParaRPr lang="en-GB"/>
          </a:p>
        </p:txBody>
      </p:sp>
      <p:sp>
        <p:nvSpPr>
          <p:cNvPr id="4" name="Date Placeholder 3">
            <a:extLst>
              <a:ext uri="{FF2B5EF4-FFF2-40B4-BE49-F238E27FC236}">
                <a16:creationId xmlns:a16="http://schemas.microsoft.com/office/drawing/2014/main" xmlns="" id="{6C2B0181-3061-4548-BD59-B976EB2EDA25}"/>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77DA03C-6DEA-4148-90A1-AB24A92E9D10}"/>
              </a:ext>
            </a:extLst>
          </p:cNvPr>
          <p:cNvSpPr>
            <a:spLocks noGrp="1"/>
          </p:cNvSpPr>
          <p:nvPr>
            <p:ph type="sldNum" sz="quarter" idx="11"/>
          </p:nvPr>
        </p:nvSpPr>
        <p:spPr/>
        <p:txBody>
          <a:bodyPr/>
          <a:lstStyle/>
          <a:p>
            <a:pPr>
              <a:defRPr/>
            </a:pPr>
            <a:fld id="{5F4B234B-ADCF-47EA-94FA-1884F3D26864}" type="slidenum">
              <a:rPr lang="en-US" altLang="en-US" smtClean="0"/>
              <a:pPr>
                <a:defRPr/>
              </a:pPr>
              <a:t>53</a:t>
            </a:fld>
            <a:endParaRPr lang="en-US" altLang="en-US"/>
          </a:p>
        </p:txBody>
      </p:sp>
      <p:sp>
        <p:nvSpPr>
          <p:cNvPr id="6" name="Content Placeholder 5">
            <a:extLst>
              <a:ext uri="{FF2B5EF4-FFF2-40B4-BE49-F238E27FC236}">
                <a16:creationId xmlns:a16="http://schemas.microsoft.com/office/drawing/2014/main" xmlns="" id="{EA6E6DE3-434E-44C0-B665-A18018F862D6}"/>
              </a:ext>
            </a:extLst>
          </p:cNvPr>
          <p:cNvSpPr>
            <a:spLocks noGrp="1"/>
          </p:cNvSpPr>
          <p:nvPr>
            <p:ph idx="1"/>
          </p:nvPr>
        </p:nvSpPr>
        <p:spPr>
          <a:xfrm>
            <a:off x="609600" y="1016732"/>
            <a:ext cx="8143873" cy="5460268"/>
          </a:xfrm>
        </p:spPr>
        <p:txBody>
          <a:bodyPr/>
          <a:lstStyle/>
          <a:p>
            <a:r>
              <a:rPr lang="en-US"/>
              <a:t>Thay đổi thứ tự các modifier, không thay đổi thứ tự của các tham số</a:t>
            </a:r>
          </a:p>
          <a:p>
            <a:endParaRPr lang="en-US"/>
          </a:p>
          <a:p>
            <a:r>
              <a:rPr lang="en-US"/>
              <a:t>Thay kiểu khai báo tham số (Mảng args)</a:t>
            </a:r>
          </a:p>
          <a:p>
            <a:endParaRPr lang="en-US"/>
          </a:p>
          <a:p>
            <a:endParaRPr lang="en-US"/>
          </a:p>
          <a:p>
            <a:r>
              <a:rPr lang="en-US"/>
              <a:t>Sử dụng dấu ba chấm … thay vì [] khi khai báo tham số (mảng args)</a:t>
            </a:r>
          </a:p>
          <a:p>
            <a:endParaRPr lang="en-US"/>
          </a:p>
          <a:p>
            <a:endParaRPr lang="en-US"/>
          </a:p>
          <a:p>
            <a:endParaRPr lang="en-US"/>
          </a:p>
          <a:p>
            <a:endParaRPr lang="en-US"/>
          </a:p>
          <a:p>
            <a:endParaRPr lang="en-US"/>
          </a:p>
          <a:p>
            <a:endParaRPr lang="en-US"/>
          </a:p>
          <a:p>
            <a:pPr marL="0" indent="0">
              <a:buNone/>
            </a:pPr>
            <a:endParaRPr lang="en-GB"/>
          </a:p>
        </p:txBody>
      </p:sp>
      <p:sp>
        <p:nvSpPr>
          <p:cNvPr id="3" name="TextBox 2">
            <a:extLst>
              <a:ext uri="{FF2B5EF4-FFF2-40B4-BE49-F238E27FC236}">
                <a16:creationId xmlns:a16="http://schemas.microsoft.com/office/drawing/2014/main" xmlns="" id="{2A9C075A-81FE-4D48-8D26-35B00C9A87EF}"/>
              </a:ext>
            </a:extLst>
          </p:cNvPr>
          <p:cNvSpPr txBox="1"/>
          <p:nvPr/>
        </p:nvSpPr>
        <p:spPr>
          <a:xfrm>
            <a:off x="6671938" y="5225548"/>
            <a:ext cx="55811" cy="455253"/>
          </a:xfrm>
          <a:prstGeom prst="rect">
            <a:avLst/>
          </a:prstGeom>
          <a:noFill/>
        </p:spPr>
        <p:txBody>
          <a:bodyPr wrap="square" rtlCol="0">
            <a:spAutoFit/>
          </a:bodyPr>
          <a:lstStyle/>
          <a:p>
            <a:endParaRPr lang="en-GB"/>
          </a:p>
        </p:txBody>
      </p:sp>
      <p:sp>
        <p:nvSpPr>
          <p:cNvPr id="7" name="Rectangle 1">
            <a:extLst>
              <a:ext uri="{FF2B5EF4-FFF2-40B4-BE49-F238E27FC236}">
                <a16:creationId xmlns:a16="http://schemas.microsoft.com/office/drawing/2014/main" xmlns="" id="{672A9178-95CE-4BAB-AA99-B0AE525D6C77}"/>
              </a:ext>
            </a:extLst>
          </p:cNvPr>
          <p:cNvSpPr>
            <a:spLocks noChangeArrowheads="1"/>
          </p:cNvSpPr>
          <p:nvPr/>
        </p:nvSpPr>
        <p:spPr bwMode="auto">
          <a:xfrm>
            <a:off x="1323541" y="1988840"/>
            <a:ext cx="6496917" cy="477054"/>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static</a:t>
            </a:r>
            <a:r>
              <a:rPr kumimoji="0" lang="en-US" altLang="en-US" sz="25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public</a:t>
            </a:r>
            <a:r>
              <a:rPr kumimoji="0" lang="en-US" altLang="en-US" sz="25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void</a:t>
            </a:r>
            <a:r>
              <a:rPr kumimoji="0" lang="en-US" altLang="en-US" sz="25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main(String args[])</a:t>
            </a:r>
            <a:r>
              <a:rPr kumimoji="0" lang="en-GB" altLang="en-US" sz="2500" b="0" i="0" u="none" strike="noStrike" cap="none" normalizeH="0" baseline="0">
                <a:ln>
                  <a:noFill/>
                </a:ln>
                <a:solidFill>
                  <a:schemeClr val="tx1"/>
                </a:solidFill>
                <a:effectLst/>
              </a:rPr>
              <a:t> </a:t>
            </a:r>
            <a:endParaRPr kumimoji="0" lang="en-GB" altLang="en-US" sz="25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ACD9E038-7225-4B47-968D-DBF976ABD443}"/>
              </a:ext>
            </a:extLst>
          </p:cNvPr>
          <p:cNvSpPr txBox="1"/>
          <p:nvPr/>
        </p:nvSpPr>
        <p:spPr>
          <a:xfrm>
            <a:off x="9972600" y="2492896"/>
            <a:ext cx="184731" cy="369332"/>
          </a:xfrm>
          <a:prstGeom prst="rect">
            <a:avLst/>
          </a:prstGeom>
          <a:noFill/>
        </p:spPr>
        <p:txBody>
          <a:bodyPr wrap="none" rtlCol="0">
            <a:spAutoFit/>
          </a:bodyPr>
          <a:lstStyle/>
          <a:p>
            <a:endParaRPr lang="en-GB"/>
          </a:p>
        </p:txBody>
      </p:sp>
      <p:sp>
        <p:nvSpPr>
          <p:cNvPr id="9" name="Rectangle 2">
            <a:extLst>
              <a:ext uri="{FF2B5EF4-FFF2-40B4-BE49-F238E27FC236}">
                <a16:creationId xmlns:a16="http://schemas.microsoft.com/office/drawing/2014/main" xmlns="" id="{C3F0956A-A5CC-461C-B753-E209B1434A2E}"/>
              </a:ext>
            </a:extLst>
          </p:cNvPr>
          <p:cNvSpPr>
            <a:spLocks noChangeArrowheads="1"/>
          </p:cNvSpPr>
          <p:nvPr/>
        </p:nvSpPr>
        <p:spPr bwMode="auto">
          <a:xfrm>
            <a:off x="1323541" y="3068960"/>
            <a:ext cx="6496917" cy="1246495"/>
          </a:xfrm>
          <a:prstGeom prst="rect">
            <a:avLst/>
          </a:prstGeom>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public</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static</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void</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main(String</a:t>
            </a:r>
            <a:r>
              <a:rPr kumimoji="0" lang="en-US" altLang="en-US" sz="2500" b="0" i="0" u="none" strike="noStrike" cap="none" normalizeH="0" baseline="0">
                <a:ln>
                  <a:noFill/>
                </a:ln>
                <a:solidFill>
                  <a:srgbClr val="C00000"/>
                </a:solidFill>
                <a:effectLst/>
                <a:latin typeface="Arial Unicode MS"/>
                <a:ea typeface="Calibri" panose="020F0502020204030204" pitchFamily="34" charset="0"/>
                <a:cs typeface="Courier New" panose="02070309020205020404" pitchFamily="49" charset="0"/>
              </a:rPr>
              <a:t>[]</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 args)</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 </a:t>
            </a:r>
            <a:endParaRPr kumimoji="0" lang="en-GB" altLang="en-US" sz="2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public</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static</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void</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main(String </a:t>
            </a:r>
            <a:r>
              <a:rPr kumimoji="0" lang="en-US" altLang="en-US" sz="2500" b="0" i="0" u="none" strike="noStrike" cap="none" normalizeH="0" baseline="0">
                <a:ln>
                  <a:noFill/>
                </a:ln>
                <a:solidFill>
                  <a:srgbClr val="C00000"/>
                </a:solidFill>
                <a:effectLst/>
                <a:latin typeface="Arial Unicode MS"/>
                <a:ea typeface="Calibri" panose="020F0502020204030204" pitchFamily="34" charset="0"/>
                <a:cs typeface="Courier New" panose="02070309020205020404" pitchFamily="49" charset="0"/>
              </a:rPr>
              <a:t>[]</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args)</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public</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static</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void</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main(String args</a:t>
            </a:r>
            <a:r>
              <a:rPr kumimoji="0" lang="en-US" altLang="en-US" sz="2500" b="0" i="0" u="none" strike="noStrike" cap="none" normalizeH="0" baseline="0">
                <a:ln>
                  <a:noFill/>
                </a:ln>
                <a:solidFill>
                  <a:srgbClr val="C00000"/>
                </a:solidFill>
                <a:effectLst/>
                <a:latin typeface="Arial Unicode MS"/>
                <a:ea typeface="Calibri" panose="020F0502020204030204" pitchFamily="34" charset="0"/>
                <a:cs typeface="Courier New" panose="02070309020205020404" pitchFamily="49" charset="0"/>
              </a:rPr>
              <a:t>[]</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a:t>
            </a:r>
            <a:r>
              <a:rPr kumimoji="0" lang="en-US" altLang="en-US" sz="2500" b="0" i="0" u="none" strike="noStrike" cap="none" normalizeH="0" baseline="0">
                <a:ln>
                  <a:noFill/>
                </a:ln>
                <a:solidFill>
                  <a:schemeClr val="tx1"/>
                </a:solidFill>
                <a:effectLst/>
                <a:latin typeface="Courier New" panose="02070309020205020404" pitchFamily="49" charset="0"/>
                <a:ea typeface="Calibri" panose="020F0502020204030204" pitchFamily="34" charset="0"/>
                <a:cs typeface="Courier New" panose="02070309020205020404" pitchFamily="49"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 </a:t>
            </a:r>
            <a:endParaRPr kumimoji="0" lang="en-US" altLang="en-US" sz="2500" b="0" i="0" u="none" strike="noStrike" cap="none" normalizeH="0" baseline="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xmlns="" id="{5AA66B41-3638-4BFC-ABEF-09A15BDAF3CB}"/>
              </a:ext>
            </a:extLst>
          </p:cNvPr>
          <p:cNvSpPr>
            <a:spLocks noChangeArrowheads="1"/>
          </p:cNvSpPr>
          <p:nvPr/>
        </p:nvSpPr>
        <p:spPr bwMode="auto">
          <a:xfrm>
            <a:off x="1296652" y="5194121"/>
            <a:ext cx="5673348" cy="477054"/>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public</a:t>
            </a:r>
            <a:r>
              <a:rPr kumimoji="0" lang="en-US" altLang="en-US" sz="25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static</a:t>
            </a:r>
            <a:r>
              <a:rPr kumimoji="0" lang="en-US" altLang="en-US" sz="25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void</a:t>
            </a:r>
            <a:r>
              <a:rPr kumimoji="0" lang="en-US" altLang="en-US" sz="2500"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2500" b="0" i="0" u="none" strike="noStrike" cap="none" normalizeH="0" baseline="0">
                <a:ln>
                  <a:noFill/>
                </a:ln>
                <a:solidFill>
                  <a:schemeClr val="tx1"/>
                </a:solidFill>
                <a:effectLst/>
                <a:latin typeface="Arial Unicode MS"/>
                <a:ea typeface="Calibri" panose="020F0502020204030204" pitchFamily="34" charset="0"/>
                <a:cs typeface="Courier New" panose="02070309020205020404" pitchFamily="49" charset="0"/>
              </a:rPr>
              <a:t>main(String... args)</a:t>
            </a:r>
            <a:r>
              <a:rPr kumimoji="0" lang="en-GB" altLang="en-US" sz="2500" b="0" i="0" u="none" strike="noStrike" cap="none" normalizeH="0" baseline="0">
                <a:ln>
                  <a:noFill/>
                </a:ln>
                <a:solidFill>
                  <a:schemeClr val="tx1"/>
                </a:solidFill>
                <a:effectLst/>
              </a:rPr>
              <a:t> </a:t>
            </a:r>
            <a:endParaRPr kumimoji="0" lang="en-GB" altLang="en-US" sz="25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09687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0E83B-3644-48B1-87D0-7419139A986E}"/>
              </a:ext>
            </a:extLst>
          </p:cNvPr>
          <p:cNvSpPr>
            <a:spLocks noGrp="1"/>
          </p:cNvSpPr>
          <p:nvPr>
            <p:ph type="title"/>
          </p:nvPr>
        </p:nvSpPr>
        <p:spPr/>
        <p:txBody>
          <a:bodyPr/>
          <a:lstStyle/>
          <a:p>
            <a:r>
              <a:rPr lang="en-US"/>
              <a:t>Các cách để viết một chương trình Java</a:t>
            </a:r>
            <a:r>
              <a:rPr lang="en-US" baseline="30000">
                <a:solidFill>
                  <a:schemeClr val="bg1">
                    <a:lumMod val="65000"/>
                  </a:schemeClr>
                </a:solidFill>
              </a:rPr>
              <a:t>[12]</a:t>
            </a:r>
            <a:endParaRPr lang="en-GB"/>
          </a:p>
        </p:txBody>
      </p:sp>
      <p:sp>
        <p:nvSpPr>
          <p:cNvPr id="3" name="Content Placeholder 2">
            <a:extLst>
              <a:ext uri="{FF2B5EF4-FFF2-40B4-BE49-F238E27FC236}">
                <a16:creationId xmlns:a16="http://schemas.microsoft.com/office/drawing/2014/main" xmlns="" id="{2403E696-B94B-4269-8B40-659ABDBF0DB4}"/>
              </a:ext>
            </a:extLst>
          </p:cNvPr>
          <p:cNvSpPr>
            <a:spLocks noGrp="1"/>
          </p:cNvSpPr>
          <p:nvPr>
            <p:ph idx="1"/>
          </p:nvPr>
        </p:nvSpPr>
        <p:spPr/>
        <p:txBody>
          <a:bodyPr/>
          <a:lstStyle/>
          <a:p>
            <a:r>
              <a:rPr lang="en-US"/>
              <a:t>Một số phương thức main hợp lệ</a:t>
            </a:r>
          </a:p>
          <a:p>
            <a:pPr marL="0" indent="0">
              <a:buNone/>
            </a:pPr>
            <a:endParaRPr lang="en-GB"/>
          </a:p>
        </p:txBody>
      </p:sp>
      <p:sp>
        <p:nvSpPr>
          <p:cNvPr id="4" name="Date Placeholder 3">
            <a:extLst>
              <a:ext uri="{FF2B5EF4-FFF2-40B4-BE49-F238E27FC236}">
                <a16:creationId xmlns:a16="http://schemas.microsoft.com/office/drawing/2014/main" xmlns="" id="{FF22AAEB-AB0A-498F-92BB-5F27FB57FF1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A6F02741-E418-467A-8D5D-052C2B09C313}"/>
              </a:ext>
            </a:extLst>
          </p:cNvPr>
          <p:cNvSpPr>
            <a:spLocks noGrp="1"/>
          </p:cNvSpPr>
          <p:nvPr>
            <p:ph type="sldNum" sz="quarter" idx="11"/>
          </p:nvPr>
        </p:nvSpPr>
        <p:spPr/>
        <p:txBody>
          <a:bodyPr/>
          <a:lstStyle/>
          <a:p>
            <a:pPr>
              <a:defRPr/>
            </a:pPr>
            <a:fld id="{5F4B234B-ADCF-47EA-94FA-1884F3D26864}" type="slidenum">
              <a:rPr lang="en-US" altLang="en-US" smtClean="0"/>
              <a:pPr>
                <a:defRPr/>
              </a:pPr>
              <a:t>54</a:t>
            </a:fld>
            <a:endParaRPr lang="en-US" altLang="en-US"/>
          </a:p>
        </p:txBody>
      </p:sp>
      <p:sp>
        <p:nvSpPr>
          <p:cNvPr id="7" name="TextBox 6">
            <a:extLst>
              <a:ext uri="{FF2B5EF4-FFF2-40B4-BE49-F238E27FC236}">
                <a16:creationId xmlns:a16="http://schemas.microsoft.com/office/drawing/2014/main" xmlns="" id="{4246DD54-95DF-4E3C-B820-26A7AD1F0DD4}"/>
              </a:ext>
            </a:extLst>
          </p:cNvPr>
          <p:cNvSpPr txBox="1"/>
          <p:nvPr/>
        </p:nvSpPr>
        <p:spPr>
          <a:xfrm>
            <a:off x="1043609" y="1657301"/>
            <a:ext cx="7490792" cy="444243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07000"/>
              </a:lnSpc>
              <a:spcBef>
                <a:spcPts val="600"/>
              </a:spcBef>
              <a:spcAft>
                <a:spcPts val="600"/>
              </a:spcAft>
            </a:pPr>
            <a:r>
              <a:rPr lang="en-US" sz="2500">
                <a:effectLst/>
              </a:rPr>
              <a:t>public static void main(String[] args)  </a:t>
            </a:r>
            <a:endParaRPr lang="en-GB" sz="2500">
              <a:effectLst/>
            </a:endParaRPr>
          </a:p>
          <a:p>
            <a:pPr>
              <a:lnSpc>
                <a:spcPct val="107000"/>
              </a:lnSpc>
              <a:spcBef>
                <a:spcPts val="600"/>
              </a:spcBef>
              <a:spcAft>
                <a:spcPts val="600"/>
              </a:spcAft>
            </a:pPr>
            <a:r>
              <a:rPr lang="en-US" sz="2500">
                <a:effectLst/>
              </a:rPr>
              <a:t>public static void main(String []args)  </a:t>
            </a:r>
            <a:endParaRPr lang="en-GB" sz="2500">
              <a:effectLst/>
            </a:endParaRPr>
          </a:p>
          <a:p>
            <a:pPr>
              <a:lnSpc>
                <a:spcPct val="107000"/>
              </a:lnSpc>
              <a:spcBef>
                <a:spcPts val="600"/>
              </a:spcBef>
              <a:spcAft>
                <a:spcPts val="600"/>
              </a:spcAft>
            </a:pPr>
            <a:r>
              <a:rPr lang="en-US" sz="2500">
                <a:effectLst/>
              </a:rPr>
              <a:t>public static void main(String args[])  </a:t>
            </a:r>
            <a:endParaRPr lang="en-GB" sz="2500">
              <a:effectLst/>
            </a:endParaRPr>
          </a:p>
          <a:p>
            <a:pPr>
              <a:lnSpc>
                <a:spcPct val="107000"/>
              </a:lnSpc>
              <a:spcBef>
                <a:spcPts val="600"/>
              </a:spcBef>
              <a:spcAft>
                <a:spcPts val="600"/>
              </a:spcAft>
            </a:pPr>
            <a:r>
              <a:rPr lang="en-US" sz="2500">
                <a:effectLst/>
              </a:rPr>
              <a:t>public static void main(String... args)  </a:t>
            </a:r>
            <a:endParaRPr lang="en-GB" sz="2500">
              <a:effectLst/>
            </a:endParaRPr>
          </a:p>
          <a:p>
            <a:pPr>
              <a:lnSpc>
                <a:spcPct val="107000"/>
              </a:lnSpc>
              <a:spcBef>
                <a:spcPts val="600"/>
              </a:spcBef>
              <a:spcAft>
                <a:spcPts val="600"/>
              </a:spcAft>
            </a:pPr>
            <a:r>
              <a:rPr lang="en-US" sz="2500">
                <a:effectLst/>
              </a:rPr>
              <a:t>static public void main(String[] args)  </a:t>
            </a:r>
            <a:endParaRPr lang="en-GB" sz="2500">
              <a:effectLst/>
            </a:endParaRPr>
          </a:p>
          <a:p>
            <a:pPr>
              <a:lnSpc>
                <a:spcPct val="107000"/>
              </a:lnSpc>
              <a:spcBef>
                <a:spcPts val="600"/>
              </a:spcBef>
              <a:spcAft>
                <a:spcPts val="600"/>
              </a:spcAft>
            </a:pPr>
            <a:r>
              <a:rPr lang="en-US" sz="2500">
                <a:effectLst/>
              </a:rPr>
              <a:t>public static final void main(String[] args)  </a:t>
            </a:r>
            <a:endParaRPr lang="en-GB" sz="2500">
              <a:effectLst/>
            </a:endParaRPr>
          </a:p>
          <a:p>
            <a:pPr>
              <a:lnSpc>
                <a:spcPct val="107000"/>
              </a:lnSpc>
              <a:spcBef>
                <a:spcPts val="600"/>
              </a:spcBef>
              <a:spcAft>
                <a:spcPts val="600"/>
              </a:spcAft>
            </a:pPr>
            <a:r>
              <a:rPr lang="en-US" sz="2500">
                <a:effectLst/>
              </a:rPr>
              <a:t>final public static void main(String[] args)  </a:t>
            </a:r>
            <a:endParaRPr lang="en-GB" sz="2500">
              <a:effectLst/>
            </a:endParaRPr>
          </a:p>
          <a:p>
            <a:pPr>
              <a:lnSpc>
                <a:spcPct val="107000"/>
              </a:lnSpc>
              <a:spcBef>
                <a:spcPts val="600"/>
              </a:spcBef>
              <a:spcAft>
                <a:spcPts val="600"/>
              </a:spcAft>
            </a:pPr>
            <a:r>
              <a:rPr lang="en-US" sz="2500">
                <a:effectLst/>
              </a:rPr>
              <a:t>final strictfp public static void main(String[] args)</a:t>
            </a:r>
            <a:endParaRPr lang="en-GB" sz="25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619930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A0E83B-3644-48B1-87D0-7419139A986E}"/>
              </a:ext>
            </a:extLst>
          </p:cNvPr>
          <p:cNvSpPr>
            <a:spLocks noGrp="1"/>
          </p:cNvSpPr>
          <p:nvPr>
            <p:ph type="title"/>
          </p:nvPr>
        </p:nvSpPr>
        <p:spPr/>
        <p:txBody>
          <a:bodyPr/>
          <a:lstStyle/>
          <a:p>
            <a:r>
              <a:rPr lang="en-US"/>
              <a:t>Các cách để viết một chương trình Java</a:t>
            </a:r>
            <a:r>
              <a:rPr lang="en-US" baseline="30000">
                <a:solidFill>
                  <a:schemeClr val="bg1">
                    <a:lumMod val="65000"/>
                  </a:schemeClr>
                </a:solidFill>
              </a:rPr>
              <a:t>[12]</a:t>
            </a:r>
            <a:endParaRPr lang="en-GB"/>
          </a:p>
        </p:txBody>
      </p:sp>
      <p:sp>
        <p:nvSpPr>
          <p:cNvPr id="3" name="Content Placeholder 2">
            <a:extLst>
              <a:ext uri="{FF2B5EF4-FFF2-40B4-BE49-F238E27FC236}">
                <a16:creationId xmlns:a16="http://schemas.microsoft.com/office/drawing/2014/main" xmlns="" id="{2403E696-B94B-4269-8B40-659ABDBF0DB4}"/>
              </a:ext>
            </a:extLst>
          </p:cNvPr>
          <p:cNvSpPr>
            <a:spLocks noGrp="1"/>
          </p:cNvSpPr>
          <p:nvPr>
            <p:ph idx="1"/>
          </p:nvPr>
        </p:nvSpPr>
        <p:spPr/>
        <p:txBody>
          <a:bodyPr/>
          <a:lstStyle/>
          <a:p>
            <a:r>
              <a:rPr lang="en-US"/>
              <a:t>Một số phương thức main không hợp lệ</a:t>
            </a:r>
            <a:br>
              <a:rPr lang="en-US"/>
            </a:br>
            <a:endParaRPr lang="en-GB"/>
          </a:p>
        </p:txBody>
      </p:sp>
      <p:sp>
        <p:nvSpPr>
          <p:cNvPr id="4" name="Date Placeholder 3">
            <a:extLst>
              <a:ext uri="{FF2B5EF4-FFF2-40B4-BE49-F238E27FC236}">
                <a16:creationId xmlns:a16="http://schemas.microsoft.com/office/drawing/2014/main" xmlns="" id="{FF22AAEB-AB0A-498F-92BB-5F27FB57FF1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A6F02741-E418-467A-8D5D-052C2B09C313}"/>
              </a:ext>
            </a:extLst>
          </p:cNvPr>
          <p:cNvSpPr>
            <a:spLocks noGrp="1"/>
          </p:cNvSpPr>
          <p:nvPr>
            <p:ph type="sldNum" sz="quarter" idx="11"/>
          </p:nvPr>
        </p:nvSpPr>
        <p:spPr/>
        <p:txBody>
          <a:bodyPr/>
          <a:lstStyle/>
          <a:p>
            <a:pPr>
              <a:defRPr/>
            </a:pPr>
            <a:fld id="{5F4B234B-ADCF-47EA-94FA-1884F3D26864}" type="slidenum">
              <a:rPr lang="en-US" altLang="en-US" smtClean="0"/>
              <a:pPr>
                <a:defRPr/>
              </a:pPr>
              <a:t>55</a:t>
            </a:fld>
            <a:endParaRPr lang="en-US" altLang="en-US"/>
          </a:p>
        </p:txBody>
      </p:sp>
      <p:sp>
        <p:nvSpPr>
          <p:cNvPr id="10" name="TextBox 9">
            <a:extLst>
              <a:ext uri="{FF2B5EF4-FFF2-40B4-BE49-F238E27FC236}">
                <a16:creationId xmlns:a16="http://schemas.microsoft.com/office/drawing/2014/main" xmlns="" id="{3FC14EA9-A89C-4224-AD2C-60D7EA8C8466}"/>
              </a:ext>
            </a:extLst>
          </p:cNvPr>
          <p:cNvSpPr txBox="1"/>
          <p:nvPr/>
        </p:nvSpPr>
        <p:spPr>
          <a:xfrm>
            <a:off x="1079612" y="1700808"/>
            <a:ext cx="6853158" cy="2179828"/>
          </a:xfrm>
          <a:prstGeom prst="rect">
            <a:avLst/>
          </a:prstGeom>
          <a:noFill/>
        </p:spPr>
        <p:txBody>
          <a:bodyPr wrap="none" rtlCol="0">
            <a:spAutoFit/>
          </a:bodyPr>
          <a:lstStyle/>
          <a:p>
            <a:pPr>
              <a:lnSpc>
                <a:spcPct val="107000"/>
              </a:lnSpc>
              <a:spcBef>
                <a:spcPts val="600"/>
              </a:spcBef>
              <a:spcAft>
                <a:spcPts val="600"/>
              </a:spcAft>
            </a:pPr>
            <a:r>
              <a:rPr lang="en-US" sz="2500">
                <a:effectLst/>
              </a:rPr>
              <a:t>public void main(String[] args)  </a:t>
            </a:r>
            <a:endParaRPr lang="en-GB" sz="2500">
              <a:effectLst/>
            </a:endParaRPr>
          </a:p>
          <a:p>
            <a:pPr>
              <a:lnSpc>
                <a:spcPct val="107000"/>
              </a:lnSpc>
              <a:spcBef>
                <a:spcPts val="600"/>
              </a:spcBef>
              <a:spcAft>
                <a:spcPts val="600"/>
              </a:spcAft>
            </a:pPr>
            <a:r>
              <a:rPr lang="en-US" sz="2500">
                <a:effectLst/>
              </a:rPr>
              <a:t>static void main(String[] args)  </a:t>
            </a:r>
            <a:endParaRPr lang="en-GB" sz="2500">
              <a:effectLst/>
            </a:endParaRPr>
          </a:p>
          <a:p>
            <a:pPr>
              <a:lnSpc>
                <a:spcPct val="107000"/>
              </a:lnSpc>
              <a:spcBef>
                <a:spcPts val="600"/>
              </a:spcBef>
              <a:spcAft>
                <a:spcPts val="600"/>
              </a:spcAft>
            </a:pPr>
            <a:r>
              <a:rPr lang="en-US" sz="2500">
                <a:effectLst/>
              </a:rPr>
              <a:t>public void static main(String[] args)  </a:t>
            </a:r>
            <a:endParaRPr lang="en-GB" sz="2500">
              <a:effectLst/>
            </a:endParaRPr>
          </a:p>
          <a:p>
            <a:pPr>
              <a:lnSpc>
                <a:spcPct val="107000"/>
              </a:lnSpc>
              <a:spcBef>
                <a:spcPts val="600"/>
              </a:spcBef>
              <a:spcAft>
                <a:spcPts val="600"/>
              </a:spcAft>
            </a:pPr>
            <a:r>
              <a:rPr lang="en-US" sz="2500">
                <a:effectLst/>
              </a:rPr>
              <a:t>abstract public static void main(String[] args)    </a:t>
            </a:r>
            <a:endParaRPr lang="en-GB" sz="25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11218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D269EC-3EFF-4943-A3ED-A8573F3164F5}"/>
              </a:ext>
            </a:extLst>
          </p:cNvPr>
          <p:cNvSpPr>
            <a:spLocks noGrp="1"/>
          </p:cNvSpPr>
          <p:nvPr>
            <p:ph type="title"/>
          </p:nvPr>
        </p:nvSpPr>
        <p:spPr/>
        <p:txBody>
          <a:bodyPr/>
          <a:lstStyle/>
          <a:p>
            <a:r>
              <a:rPr lang="en-US"/>
              <a:t>Chương trình với nhiều hàm</a:t>
            </a:r>
            <a:endParaRPr lang="en-GB"/>
          </a:p>
        </p:txBody>
      </p:sp>
      <p:sp>
        <p:nvSpPr>
          <p:cNvPr id="4" name="Date Placeholder 3">
            <a:extLst>
              <a:ext uri="{FF2B5EF4-FFF2-40B4-BE49-F238E27FC236}">
                <a16:creationId xmlns:a16="http://schemas.microsoft.com/office/drawing/2014/main" xmlns="" id="{B7217717-F8F5-4FC4-9877-B0B7297EDD11}"/>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E57FC3BF-E54E-44BE-8077-FBCC01F12219}"/>
              </a:ext>
            </a:extLst>
          </p:cNvPr>
          <p:cNvSpPr>
            <a:spLocks noGrp="1"/>
          </p:cNvSpPr>
          <p:nvPr>
            <p:ph type="sldNum" sz="quarter" idx="11"/>
          </p:nvPr>
        </p:nvSpPr>
        <p:spPr/>
        <p:txBody>
          <a:bodyPr/>
          <a:lstStyle/>
          <a:p>
            <a:pPr>
              <a:defRPr/>
            </a:pPr>
            <a:fld id="{5F4B234B-ADCF-47EA-94FA-1884F3D26864}" type="slidenum">
              <a:rPr lang="en-US" altLang="en-US" smtClean="0"/>
              <a:pPr>
                <a:defRPr/>
              </a:pPr>
              <a:t>56</a:t>
            </a:fld>
            <a:endParaRPr lang="en-US" altLang="en-US"/>
          </a:p>
        </p:txBody>
      </p:sp>
      <p:sp>
        <p:nvSpPr>
          <p:cNvPr id="6" name="Content Placeholder 2">
            <a:extLst>
              <a:ext uri="{FF2B5EF4-FFF2-40B4-BE49-F238E27FC236}">
                <a16:creationId xmlns:a16="http://schemas.microsoft.com/office/drawing/2014/main" xmlns="" id="{6038D87D-BECC-4AA9-961E-3251C0E0BC4E}"/>
              </a:ext>
            </a:extLst>
          </p:cNvPr>
          <p:cNvSpPr>
            <a:spLocks noGrp="1"/>
          </p:cNvSpPr>
          <p:nvPr>
            <p:ph idx="1"/>
          </p:nvPr>
        </p:nvSpPr>
        <p:spPr>
          <a:xfrm>
            <a:off x="340451" y="1826828"/>
            <a:ext cx="8413024" cy="4023360"/>
          </a:xfrm>
        </p:spPr>
        <p:txBody>
          <a:bodyPr>
            <a:normAutofit/>
          </a:bodyPr>
          <a:lstStyle/>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a:buFont typeface="Courier New" panose="02070309020205020404" pitchFamily="49" charset="0"/>
              <a:buChar char="o"/>
            </a:pPr>
            <a:r>
              <a:rPr lang="en-US" sz="2400" dirty="0"/>
              <a:t> </a:t>
            </a:r>
            <a:r>
              <a:rPr lang="en-US" sz="2400" dirty="0" err="1"/>
              <a:t>Kết</a:t>
            </a:r>
            <a:r>
              <a:rPr lang="en-US" sz="2400" dirty="0"/>
              <a:t> </a:t>
            </a:r>
            <a:r>
              <a:rPr lang="en-US" sz="2400" dirty="0" err="1"/>
              <a:t>quả</a:t>
            </a:r>
            <a:r>
              <a:rPr lang="en-US" sz="2400" dirty="0"/>
              <a:t> </a:t>
            </a:r>
            <a:r>
              <a:rPr lang="en-US" sz="2400" dirty="0" err="1"/>
              <a:t>thực</a:t>
            </a:r>
            <a:r>
              <a:rPr lang="en-US" sz="2400" dirty="0"/>
              <a:t> </a:t>
            </a:r>
            <a:r>
              <a:rPr lang="en-US" sz="2400" dirty="0" err="1"/>
              <a:t>thi</a:t>
            </a:r>
            <a:r>
              <a:rPr lang="en-US" sz="2400" dirty="0"/>
              <a:t> </a:t>
            </a:r>
            <a:r>
              <a:rPr lang="en-US" sz="2400" dirty="0" err="1"/>
              <a:t>chương</a:t>
            </a:r>
            <a:r>
              <a:rPr lang="en-US" sz="2400" dirty="0"/>
              <a:t> </a:t>
            </a:r>
            <a:r>
              <a:rPr lang="en-US" sz="2400" dirty="0" err="1"/>
              <a:t>trình</a:t>
            </a:r>
            <a:endParaRPr lang="en-US" sz="2400" dirty="0"/>
          </a:p>
        </p:txBody>
      </p:sp>
      <p:pic>
        <p:nvPicPr>
          <p:cNvPr id="7" name="Picture 6">
            <a:extLst>
              <a:ext uri="{FF2B5EF4-FFF2-40B4-BE49-F238E27FC236}">
                <a16:creationId xmlns:a16="http://schemas.microsoft.com/office/drawing/2014/main" xmlns="" id="{D779415C-798E-4DC5-B1C0-CE4193DB5754}"/>
              </a:ext>
            </a:extLst>
          </p:cNvPr>
          <p:cNvPicPr>
            <a:picLocks noChangeAspect="1"/>
          </p:cNvPicPr>
          <p:nvPr/>
        </p:nvPicPr>
        <p:blipFill>
          <a:blip r:embed="rId2"/>
          <a:stretch>
            <a:fillRect/>
          </a:stretch>
        </p:blipFill>
        <p:spPr>
          <a:xfrm>
            <a:off x="219075" y="1566687"/>
            <a:ext cx="8610600" cy="2409825"/>
          </a:xfrm>
          <a:prstGeom prst="rect">
            <a:avLst/>
          </a:prstGeom>
        </p:spPr>
      </p:pic>
      <p:pic>
        <p:nvPicPr>
          <p:cNvPr id="8" name="Picture 7">
            <a:extLst>
              <a:ext uri="{FF2B5EF4-FFF2-40B4-BE49-F238E27FC236}">
                <a16:creationId xmlns:a16="http://schemas.microsoft.com/office/drawing/2014/main" xmlns="" id="{69C1F6D8-DF4E-4AD3-B14E-3F513EE5A58F}"/>
              </a:ext>
            </a:extLst>
          </p:cNvPr>
          <p:cNvPicPr>
            <a:picLocks noChangeAspect="1"/>
          </p:cNvPicPr>
          <p:nvPr/>
        </p:nvPicPr>
        <p:blipFill>
          <a:blip r:embed="rId3"/>
          <a:stretch>
            <a:fillRect/>
          </a:stretch>
        </p:blipFill>
        <p:spPr>
          <a:xfrm>
            <a:off x="3413226" y="4947395"/>
            <a:ext cx="3593049" cy="1322349"/>
          </a:xfrm>
          <a:prstGeom prst="rect">
            <a:avLst/>
          </a:prstGeom>
        </p:spPr>
      </p:pic>
    </p:spTree>
    <p:extLst>
      <p:ext uri="{BB962C8B-B14F-4D97-AF65-F5344CB8AC3E}">
        <p14:creationId xmlns:p14="http://schemas.microsoft.com/office/powerpoint/2010/main" val="38494151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D58FE0-696E-4D4F-A386-56621937ED20}"/>
              </a:ext>
            </a:extLst>
          </p:cNvPr>
          <p:cNvSpPr>
            <a:spLocks noGrp="1"/>
          </p:cNvSpPr>
          <p:nvPr>
            <p:ph type="title"/>
          </p:nvPr>
        </p:nvSpPr>
        <p:spPr/>
        <p:txBody>
          <a:bodyPr/>
          <a:lstStyle/>
          <a:p>
            <a:r>
              <a:rPr lang="en-US"/>
              <a:t>Chương trình có sử dụng “lớp” sẵn dùng</a:t>
            </a:r>
            <a:endParaRPr lang="en-GB"/>
          </a:p>
        </p:txBody>
      </p:sp>
      <p:sp>
        <p:nvSpPr>
          <p:cNvPr id="4" name="Date Placeholder 3">
            <a:extLst>
              <a:ext uri="{FF2B5EF4-FFF2-40B4-BE49-F238E27FC236}">
                <a16:creationId xmlns:a16="http://schemas.microsoft.com/office/drawing/2014/main" xmlns="" id="{66033049-C157-4C7B-9AD6-98453C96D5D9}"/>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1EF9B492-EA9F-4698-BCB0-6240B56B17AC}"/>
              </a:ext>
            </a:extLst>
          </p:cNvPr>
          <p:cNvSpPr>
            <a:spLocks noGrp="1"/>
          </p:cNvSpPr>
          <p:nvPr>
            <p:ph type="sldNum" sz="quarter" idx="11"/>
          </p:nvPr>
        </p:nvSpPr>
        <p:spPr/>
        <p:txBody>
          <a:bodyPr/>
          <a:lstStyle/>
          <a:p>
            <a:pPr>
              <a:defRPr/>
            </a:pPr>
            <a:fld id="{5F4B234B-ADCF-47EA-94FA-1884F3D26864}" type="slidenum">
              <a:rPr lang="en-US" altLang="en-US" smtClean="0"/>
              <a:pPr>
                <a:defRPr/>
              </a:pPr>
              <a:t>57</a:t>
            </a:fld>
            <a:endParaRPr lang="en-US" altLang="en-US"/>
          </a:p>
        </p:txBody>
      </p:sp>
      <p:sp>
        <p:nvSpPr>
          <p:cNvPr id="6" name="Content Placeholder 2">
            <a:extLst>
              <a:ext uri="{FF2B5EF4-FFF2-40B4-BE49-F238E27FC236}">
                <a16:creationId xmlns:a16="http://schemas.microsoft.com/office/drawing/2014/main" xmlns="" id="{47E47E2E-3A1B-4601-88EB-5CA9EFF8D914}"/>
              </a:ext>
            </a:extLst>
          </p:cNvPr>
          <p:cNvSpPr>
            <a:spLocks noGrp="1"/>
          </p:cNvSpPr>
          <p:nvPr>
            <p:ph idx="1"/>
          </p:nvPr>
        </p:nvSpPr>
        <p:spPr>
          <a:xfrm>
            <a:off x="457199" y="1088740"/>
            <a:ext cx="8327269" cy="5388260"/>
          </a:xfrm>
        </p:spPr>
        <p:txBody>
          <a:bodyPr>
            <a:normAutofit/>
          </a:bodyPr>
          <a:lstStyle/>
          <a:p>
            <a:pPr>
              <a:buFont typeface="Courier New" panose="02070309020205020404" pitchFamily="49" charset="0"/>
              <a:buChar char="o"/>
            </a:pPr>
            <a:r>
              <a:rPr lang="en-US" sz="2400" dirty="0"/>
              <a:t> Ch</a:t>
            </a:r>
            <a:r>
              <a:rPr lang="vi-VN" sz="2400" dirty="0"/>
              <a:t>ư</a:t>
            </a:r>
            <a:r>
              <a:rPr lang="en-US" sz="2400" dirty="0" err="1"/>
              <a:t>ơng</a:t>
            </a:r>
            <a:r>
              <a:rPr lang="en-US" sz="2400" dirty="0"/>
              <a:t> </a:t>
            </a:r>
            <a:r>
              <a:rPr lang="en-US" sz="2400" dirty="0" err="1"/>
              <a:t>trình</a:t>
            </a:r>
            <a:r>
              <a:rPr lang="en-US" sz="2400" dirty="0"/>
              <a:t> </a:t>
            </a:r>
            <a:r>
              <a:rPr lang="en-US" sz="2400" dirty="0" err="1"/>
              <a:t>nhận</a:t>
            </a:r>
            <a:r>
              <a:rPr lang="en-US" sz="2400" dirty="0"/>
              <a:t> </a:t>
            </a:r>
            <a:r>
              <a:rPr lang="en-US" sz="2400" dirty="0" err="1"/>
              <a:t>vào</a:t>
            </a:r>
            <a:r>
              <a:rPr lang="en-US" sz="2400" dirty="0"/>
              <a:t> </a:t>
            </a:r>
            <a:r>
              <a:rPr lang="en-US" sz="2400" dirty="0" err="1"/>
              <a:t>chuỗi</a:t>
            </a:r>
            <a:r>
              <a:rPr lang="en-US" sz="2400" dirty="0"/>
              <a:t> </a:t>
            </a:r>
            <a:r>
              <a:rPr lang="en-US" sz="2400" dirty="0" err="1"/>
              <a:t>từ</a:t>
            </a:r>
            <a:r>
              <a:rPr lang="en-US" sz="2400" dirty="0"/>
              <a:t> </a:t>
            </a:r>
            <a:r>
              <a:rPr lang="en-US" sz="2400" dirty="0" err="1"/>
              <a:t>bàn</a:t>
            </a:r>
            <a:r>
              <a:rPr lang="en-US" sz="2400" dirty="0"/>
              <a:t> </a:t>
            </a:r>
            <a:r>
              <a:rPr lang="en-US" sz="2400" dirty="0" err="1"/>
              <a:t>phím</a:t>
            </a:r>
            <a:r>
              <a:rPr lang="en-US" sz="2400" dirty="0"/>
              <a:t> </a:t>
            </a:r>
            <a:r>
              <a:rPr lang="en-US" sz="2400" dirty="0" err="1"/>
              <a:t>và</a:t>
            </a:r>
            <a:r>
              <a:rPr lang="en-US" sz="2400" dirty="0"/>
              <a:t> in ra </a:t>
            </a:r>
            <a:r>
              <a:rPr lang="en-US" sz="2400" dirty="0" err="1"/>
              <a:t>màn</a:t>
            </a:r>
            <a:r>
              <a:rPr lang="en-US" sz="2400" dirty="0"/>
              <a:t> </a:t>
            </a:r>
            <a:r>
              <a:rPr lang="en-US" sz="2400" dirty="0" err="1"/>
              <a:t>hình</a:t>
            </a:r>
            <a:r>
              <a:rPr lang="en-US" sz="2400" dirty="0"/>
              <a:t> </a:t>
            </a:r>
            <a:r>
              <a:rPr lang="en-US" sz="2400" dirty="0" err="1"/>
              <a:t>chuỗi</a:t>
            </a:r>
            <a:r>
              <a:rPr lang="en-US" sz="2400" dirty="0"/>
              <a:t> </a:t>
            </a:r>
            <a:r>
              <a:rPr lang="en-US" sz="2400" dirty="0" err="1"/>
              <a:t>đó</a:t>
            </a:r>
            <a:endParaRPr lang="en-US" sz="2400" dirty="0"/>
          </a:p>
          <a:p>
            <a:pPr>
              <a:buFont typeface="Courier New" panose="02070309020205020404" pitchFamily="49" charset="0"/>
              <a:buChar char="o"/>
            </a:pPr>
            <a:endParaRPr lang="en-US" sz="2400" dirty="0"/>
          </a:p>
          <a:p>
            <a:pPr>
              <a:buFont typeface="Courier New" panose="02070309020205020404" pitchFamily="49" charset="0"/>
              <a:buChar char="o"/>
            </a:pPr>
            <a:endParaRPr lang="en-US" sz="2400"/>
          </a:p>
          <a:p>
            <a:pPr>
              <a:buFont typeface="Courier New" panose="02070309020205020404" pitchFamily="49" charset="0"/>
              <a:buChar char="o"/>
            </a:pPr>
            <a:endParaRPr lang="en-US" sz="2400"/>
          </a:p>
          <a:p>
            <a:pPr>
              <a:buFont typeface="Courier New" panose="02070309020205020404" pitchFamily="49" charset="0"/>
              <a:buChar char="o"/>
            </a:pPr>
            <a:endParaRPr lang="en-US" sz="2400"/>
          </a:p>
          <a:p>
            <a:pPr>
              <a:buFont typeface="Courier New" panose="02070309020205020404" pitchFamily="49" charset="0"/>
              <a:buChar char="o"/>
            </a:pPr>
            <a:endParaRPr lang="en-US" sz="2400"/>
          </a:p>
          <a:p>
            <a:pPr marL="0" indent="0">
              <a:buNone/>
            </a:pPr>
            <a:endParaRPr lang="en-US" sz="2400" dirty="0"/>
          </a:p>
          <a:p>
            <a:pPr>
              <a:buFont typeface="Courier New" panose="02070309020205020404" pitchFamily="49" charset="0"/>
              <a:buChar char="o"/>
            </a:pPr>
            <a:r>
              <a:rPr lang="en-US" sz="2400" dirty="0"/>
              <a:t> </a:t>
            </a:r>
            <a:r>
              <a:rPr lang="vi-VN" sz="2400" dirty="0"/>
              <a:t>Lệnh import: khai báo sử dụng các lớp </a:t>
            </a:r>
            <a:endParaRPr lang="en-US" sz="2400" dirty="0"/>
          </a:p>
          <a:p>
            <a:pPr marL="0" indent="0">
              <a:buNone/>
            </a:pPr>
            <a:r>
              <a:rPr lang="vi-VN" sz="2400" dirty="0"/>
              <a:t>(thư viện lớp) từ bên ngoài</a:t>
            </a:r>
            <a:r>
              <a:rPr lang="en-US" sz="2400" dirty="0"/>
              <a:t>.</a:t>
            </a:r>
          </a:p>
        </p:txBody>
      </p:sp>
      <p:pic>
        <p:nvPicPr>
          <p:cNvPr id="8" name="Picture 7">
            <a:extLst>
              <a:ext uri="{FF2B5EF4-FFF2-40B4-BE49-F238E27FC236}">
                <a16:creationId xmlns:a16="http://schemas.microsoft.com/office/drawing/2014/main" xmlns="" id="{24569628-4599-4AE8-B363-04C35FB5D6E5}"/>
              </a:ext>
            </a:extLst>
          </p:cNvPr>
          <p:cNvPicPr>
            <a:picLocks noChangeAspect="1"/>
          </p:cNvPicPr>
          <p:nvPr/>
        </p:nvPicPr>
        <p:blipFill>
          <a:blip r:embed="rId2"/>
          <a:stretch>
            <a:fillRect/>
          </a:stretch>
        </p:blipFill>
        <p:spPr>
          <a:xfrm>
            <a:off x="710697" y="1916832"/>
            <a:ext cx="6715070" cy="2637160"/>
          </a:xfrm>
          <a:prstGeom prst="rect">
            <a:avLst/>
          </a:prstGeom>
        </p:spPr>
      </p:pic>
      <p:pic>
        <p:nvPicPr>
          <p:cNvPr id="7" name="Picture 6">
            <a:extLst>
              <a:ext uri="{FF2B5EF4-FFF2-40B4-BE49-F238E27FC236}">
                <a16:creationId xmlns:a16="http://schemas.microsoft.com/office/drawing/2014/main" xmlns="" id="{8451BDC9-16BE-4550-86B5-A8D0C689637B}"/>
              </a:ext>
            </a:extLst>
          </p:cNvPr>
          <p:cNvPicPr>
            <a:picLocks noChangeAspect="1"/>
          </p:cNvPicPr>
          <p:nvPr/>
        </p:nvPicPr>
        <p:blipFill>
          <a:blip r:embed="rId3"/>
          <a:stretch>
            <a:fillRect/>
          </a:stretch>
        </p:blipFill>
        <p:spPr>
          <a:xfrm>
            <a:off x="5400668" y="5085928"/>
            <a:ext cx="3383800" cy="1295400"/>
          </a:xfrm>
          <a:prstGeom prst="rect">
            <a:avLst/>
          </a:prstGeom>
        </p:spPr>
      </p:pic>
    </p:spTree>
    <p:extLst>
      <p:ext uri="{BB962C8B-B14F-4D97-AF65-F5344CB8AC3E}">
        <p14:creationId xmlns:p14="http://schemas.microsoft.com/office/powerpoint/2010/main" val="7658922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4E5312-95DF-4231-8714-602CF4C29044}"/>
              </a:ext>
            </a:extLst>
          </p:cNvPr>
          <p:cNvSpPr>
            <a:spLocks noGrp="1"/>
          </p:cNvSpPr>
          <p:nvPr>
            <p:ph type="title"/>
          </p:nvPr>
        </p:nvSpPr>
        <p:spPr/>
        <p:txBody>
          <a:bodyPr/>
          <a:lstStyle/>
          <a:p>
            <a:r>
              <a:rPr lang="en-US"/>
              <a:t>Dịch và thực thi một chương trình Java</a:t>
            </a:r>
            <a:endParaRPr lang="en-GB"/>
          </a:p>
        </p:txBody>
      </p:sp>
      <p:sp>
        <p:nvSpPr>
          <p:cNvPr id="4" name="Date Placeholder 3">
            <a:extLst>
              <a:ext uri="{FF2B5EF4-FFF2-40B4-BE49-F238E27FC236}">
                <a16:creationId xmlns:a16="http://schemas.microsoft.com/office/drawing/2014/main" xmlns="" id="{9C159D2E-4E89-4555-8597-3887E6C4C013}"/>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F801F6A8-C4B9-4DBB-A977-8FB295320C9E}"/>
              </a:ext>
            </a:extLst>
          </p:cNvPr>
          <p:cNvSpPr>
            <a:spLocks noGrp="1"/>
          </p:cNvSpPr>
          <p:nvPr>
            <p:ph type="sldNum" sz="quarter" idx="11"/>
          </p:nvPr>
        </p:nvSpPr>
        <p:spPr/>
        <p:txBody>
          <a:bodyPr/>
          <a:lstStyle/>
          <a:p>
            <a:pPr>
              <a:defRPr/>
            </a:pPr>
            <a:fld id="{5F4B234B-ADCF-47EA-94FA-1884F3D26864}" type="slidenum">
              <a:rPr lang="en-US" altLang="en-US" smtClean="0"/>
              <a:pPr>
                <a:defRPr/>
              </a:pPr>
              <a:t>58</a:t>
            </a:fld>
            <a:endParaRPr lang="en-US" altLang="en-US"/>
          </a:p>
        </p:txBody>
      </p:sp>
      <p:sp>
        <p:nvSpPr>
          <p:cNvPr id="6" name="Content Placeholder 2">
            <a:extLst>
              <a:ext uri="{FF2B5EF4-FFF2-40B4-BE49-F238E27FC236}">
                <a16:creationId xmlns:a16="http://schemas.microsoft.com/office/drawing/2014/main" xmlns="" id="{A7B06C1C-AD61-4478-A0CA-A1A8A5DA2941}"/>
              </a:ext>
            </a:extLst>
          </p:cNvPr>
          <p:cNvSpPr>
            <a:spLocks noGrp="1"/>
          </p:cNvSpPr>
          <p:nvPr>
            <p:ph idx="1"/>
          </p:nvPr>
        </p:nvSpPr>
        <p:spPr>
          <a:xfrm>
            <a:off x="697827" y="1025011"/>
            <a:ext cx="8055647" cy="5392321"/>
          </a:xfrm>
        </p:spPr>
        <p:txBody>
          <a:bodyPr>
            <a:normAutofit/>
          </a:bodyPr>
          <a:lstStyle/>
          <a:p>
            <a:pPr>
              <a:buFont typeface="Courier New" panose="02070309020205020404" pitchFamily="49" charset="0"/>
              <a:buChar char="o"/>
            </a:pPr>
            <a:r>
              <a:rPr lang="en-US" sz="2400" dirty="0"/>
              <a:t> </a:t>
            </a:r>
            <a:r>
              <a:rPr lang="vi-VN" sz="2400" dirty="0"/>
              <a:t>Java là một ngôn ngữ lập trình vừa </a:t>
            </a:r>
            <a:r>
              <a:rPr lang="vi-VN" sz="2400" dirty="0">
                <a:solidFill>
                  <a:srgbClr val="00B050"/>
                </a:solidFill>
              </a:rPr>
              <a:t>thông dịch</a:t>
            </a:r>
            <a:r>
              <a:rPr lang="vi-VN" sz="2400" dirty="0"/>
              <a:t> vừa </a:t>
            </a:r>
            <a:r>
              <a:rPr lang="vi-VN" sz="2400" dirty="0">
                <a:solidFill>
                  <a:srgbClr val="00B050"/>
                </a:solidFill>
              </a:rPr>
              <a:t>biên dịch</a:t>
            </a:r>
            <a:r>
              <a:rPr lang="vi-VN" sz="2400" dirty="0"/>
              <a:t>.</a:t>
            </a:r>
          </a:p>
          <a:p>
            <a:pPr lvl="1">
              <a:buFont typeface="Courier New" panose="02070309020205020404" pitchFamily="49" charset="0"/>
              <a:buChar char="o"/>
            </a:pPr>
            <a:r>
              <a:rPr lang="en-US" sz="2200" dirty="0"/>
              <a:t> </a:t>
            </a:r>
            <a:r>
              <a:rPr lang="vi-VN" sz="2200" dirty="0"/>
              <a:t>Chương trình Java, được </a:t>
            </a:r>
            <a:r>
              <a:rPr lang="vi-VN" sz="2200" dirty="0">
                <a:solidFill>
                  <a:srgbClr val="00B050"/>
                </a:solidFill>
              </a:rPr>
              <a:t>biên dịch</a:t>
            </a:r>
            <a:r>
              <a:rPr lang="vi-VN" sz="2200" dirty="0"/>
              <a:t> (compile) sang dạng </a:t>
            </a:r>
            <a:r>
              <a:rPr lang="vi-VN" sz="2200" dirty="0">
                <a:solidFill>
                  <a:srgbClr val="00B050"/>
                </a:solidFill>
              </a:rPr>
              <a:t>bytecode</a:t>
            </a:r>
            <a:r>
              <a:rPr lang="vi-VN" sz="2200" dirty="0"/>
              <a:t> bằng trình biên dịch Java.</a:t>
            </a:r>
          </a:p>
          <a:p>
            <a:pPr lvl="1">
              <a:buFont typeface="Courier New" panose="02070309020205020404" pitchFamily="49" charset="0"/>
              <a:buChar char="o"/>
            </a:pPr>
            <a:r>
              <a:rPr lang="en-US" sz="2200" dirty="0"/>
              <a:t> </a:t>
            </a:r>
            <a:r>
              <a:rPr lang="en-US" sz="2200" dirty="0" err="1"/>
              <a:t>Máy</a:t>
            </a:r>
            <a:r>
              <a:rPr lang="en-US" sz="2200" dirty="0"/>
              <a:t> </a:t>
            </a:r>
            <a:r>
              <a:rPr lang="en-US" sz="2200" dirty="0" err="1"/>
              <a:t>ảo</a:t>
            </a:r>
            <a:r>
              <a:rPr lang="en-US" sz="2200" dirty="0"/>
              <a:t> Java </a:t>
            </a:r>
            <a:r>
              <a:rPr lang="en-US" sz="2200" dirty="0" err="1">
                <a:solidFill>
                  <a:srgbClr val="00B050"/>
                </a:solidFill>
              </a:rPr>
              <a:t>thông</a:t>
            </a:r>
            <a:r>
              <a:rPr lang="en-US" sz="2200" dirty="0">
                <a:solidFill>
                  <a:srgbClr val="00B050"/>
                </a:solidFill>
              </a:rPr>
              <a:t> </a:t>
            </a:r>
            <a:r>
              <a:rPr lang="en-US" sz="2200" dirty="0" err="1">
                <a:solidFill>
                  <a:srgbClr val="00B050"/>
                </a:solidFill>
              </a:rPr>
              <a:t>dịch</a:t>
            </a:r>
            <a:r>
              <a:rPr lang="vi-VN" sz="2200" dirty="0"/>
              <a:t> một chương trình bytecode</a:t>
            </a:r>
            <a:r>
              <a:rPr lang="en-US" sz="2200" dirty="0"/>
              <a:t> sang </a:t>
            </a:r>
            <a:r>
              <a:rPr lang="en-US" sz="2200" dirty="0" err="1">
                <a:solidFill>
                  <a:srgbClr val="00B050"/>
                </a:solidFill>
              </a:rPr>
              <a:t>mã</a:t>
            </a:r>
            <a:r>
              <a:rPr lang="en-US" sz="2200" dirty="0">
                <a:solidFill>
                  <a:srgbClr val="00B050"/>
                </a:solidFill>
              </a:rPr>
              <a:t> </a:t>
            </a:r>
            <a:r>
              <a:rPr lang="en-US" sz="2200" dirty="0" err="1">
                <a:solidFill>
                  <a:srgbClr val="00B050"/>
                </a:solidFill>
              </a:rPr>
              <a:t>máy</a:t>
            </a:r>
            <a:r>
              <a:rPr lang="en-US" sz="2200" dirty="0"/>
              <a:t> </a:t>
            </a:r>
            <a:r>
              <a:rPr lang="en-US" sz="2200" dirty="0" err="1"/>
              <a:t>để</a:t>
            </a:r>
            <a:r>
              <a:rPr lang="en-US" sz="2200" dirty="0"/>
              <a:t> </a:t>
            </a:r>
            <a:r>
              <a:rPr lang="en-US" sz="2200" dirty="0" err="1"/>
              <a:t>thực</a:t>
            </a:r>
            <a:r>
              <a:rPr lang="en-US" sz="2200" dirty="0"/>
              <a:t> </a:t>
            </a:r>
            <a:r>
              <a:rPr lang="en-US" sz="2200" dirty="0" err="1"/>
              <a:t>thi</a:t>
            </a:r>
            <a:r>
              <a:rPr lang="en-US" sz="2200" dirty="0"/>
              <a:t>.</a:t>
            </a:r>
          </a:p>
        </p:txBody>
      </p:sp>
      <p:pic>
        <p:nvPicPr>
          <p:cNvPr id="7" name="Picture 2" descr="How to Compile a Java File Using javac">
            <a:extLst>
              <a:ext uri="{FF2B5EF4-FFF2-40B4-BE49-F238E27FC236}">
                <a16:creationId xmlns:a16="http://schemas.microsoft.com/office/drawing/2014/main" xmlns="" id="{D0BFDECE-C341-441D-BE70-B66292E1E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348" y="3442568"/>
            <a:ext cx="6487303" cy="256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52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ordArt 6">
            <a:extLst>
              <a:ext uri="{FF2B5EF4-FFF2-40B4-BE49-F238E27FC236}">
                <a16:creationId xmlns:a16="http://schemas.microsoft.com/office/drawing/2014/main" xmlns="" id="{3C47637E-8A75-4B66-B4CB-56A1B8C48964}"/>
              </a:ext>
            </a:extLst>
          </p:cNvPr>
          <p:cNvSpPr>
            <a:spLocks noChangeArrowheads="1" noChangeShapeType="1" noTextEdit="1"/>
          </p:cNvSpPr>
          <p:nvPr/>
        </p:nvSpPr>
        <p:spPr bwMode="gray">
          <a:xfrm>
            <a:off x="3867150" y="3200400"/>
            <a:ext cx="4343400" cy="609600"/>
          </a:xfrm>
          <a:prstGeom prst="rect">
            <a:avLst/>
          </a:prstGeom>
        </p:spPr>
        <p:txBody>
          <a:bodyPr wrap="none" fromWordArt="1">
            <a:prstTxWarp prst="textDeflate">
              <a:avLst>
                <a:gd name="adj" fmla="val 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3600" b="1" i="0" u="none" strike="noStrike" kern="10" cap="none" spc="0" normalizeH="0" baseline="0" noProof="0">
                <a:ln w="28575">
                  <a:solidFill>
                    <a:srgbClr val="FFFFFF"/>
                  </a:solidFill>
                  <a:round/>
                  <a:headEnd/>
                  <a:tailEnd/>
                </a:ln>
                <a:gradFill rotWithShape="1">
                  <a:gsLst>
                    <a:gs pos="0">
                      <a:srgbClr val="17406D"/>
                    </a:gs>
                    <a:gs pos="100000">
                      <a:srgbClr val="0F6FC6"/>
                    </a:gs>
                  </a:gsLst>
                  <a:lin ang="0" scaled="1"/>
                </a:gradFill>
                <a:effectLst>
                  <a:outerShdw dist="71842" dir="2700000" algn="ctr" rotWithShape="0">
                    <a:prstClr val="black">
                      <a:alpha val="50000"/>
                    </a:prstClr>
                  </a:outerShdw>
                </a:effectLst>
                <a:uLnTx/>
                <a:uFillTx/>
                <a:latin typeface="Arial" panose="020B0604020202020204" pitchFamily="34" charset="0"/>
                <a:ea typeface="+mn-ea"/>
                <a:cs typeface="Arial" panose="020B0604020202020204" pitchFamily="34" charset="0"/>
              </a:rPr>
              <a:t>Stop!</a:t>
            </a:r>
          </a:p>
        </p:txBody>
      </p:sp>
      <p:pic>
        <p:nvPicPr>
          <p:cNvPr id="9" name="Picture 2" descr="http://www.iconhot.com/icon/png/2s-space-emotions-v2/256/question.png">
            <a:extLst>
              <a:ext uri="{FF2B5EF4-FFF2-40B4-BE49-F238E27FC236}">
                <a16:creationId xmlns:a16="http://schemas.microsoft.com/office/drawing/2014/main" xmlns="" id="{4961D79D-7739-475D-8CB1-BB2ECAA9D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197" y="38100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2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A6AE75-B0FB-45B4-95C7-D5546AE85B4A}"/>
              </a:ext>
            </a:extLst>
          </p:cNvPr>
          <p:cNvSpPr>
            <a:spLocks noGrp="1"/>
          </p:cNvSpPr>
          <p:nvPr>
            <p:ph type="title"/>
          </p:nvPr>
        </p:nvSpPr>
        <p:spPr/>
        <p:txBody>
          <a:bodyPr/>
          <a:lstStyle/>
          <a:p>
            <a:r>
              <a:rPr lang="en-US"/>
              <a:t>Các đặc trưng/điểm mạnh của Java </a:t>
            </a:r>
            <a:r>
              <a:rPr lang="en-US" baseline="30000">
                <a:solidFill>
                  <a:schemeClr val="bg1">
                    <a:lumMod val="65000"/>
                  </a:schemeClr>
                </a:solidFill>
              </a:rPr>
              <a:t>[2]</a:t>
            </a:r>
            <a:endParaRPr lang="en-GB"/>
          </a:p>
        </p:txBody>
      </p:sp>
      <p:sp>
        <p:nvSpPr>
          <p:cNvPr id="4" name="Date Placeholder 3">
            <a:extLst>
              <a:ext uri="{FF2B5EF4-FFF2-40B4-BE49-F238E27FC236}">
                <a16:creationId xmlns:a16="http://schemas.microsoft.com/office/drawing/2014/main" xmlns="" id="{6A1C5C44-416C-4B90-BE68-E0FECCD1BEF7}"/>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0AE5B8D5-1DC3-43CF-976E-F1C7F690F72F}"/>
              </a:ext>
            </a:extLst>
          </p:cNvPr>
          <p:cNvSpPr>
            <a:spLocks noGrp="1"/>
          </p:cNvSpPr>
          <p:nvPr>
            <p:ph type="sldNum" sz="quarter" idx="11"/>
          </p:nvPr>
        </p:nvSpPr>
        <p:spPr/>
        <p:txBody>
          <a:bodyPr/>
          <a:lstStyle/>
          <a:p>
            <a:pPr>
              <a:defRPr/>
            </a:pPr>
            <a:fld id="{5F4B234B-ADCF-47EA-94FA-1884F3D26864}" type="slidenum">
              <a:rPr lang="en-US" altLang="en-US" smtClean="0"/>
              <a:pPr>
                <a:defRPr/>
              </a:pPr>
              <a:t>6</a:t>
            </a:fld>
            <a:endParaRPr lang="en-US" altLang="en-US"/>
          </a:p>
        </p:txBody>
      </p:sp>
      <p:pic>
        <p:nvPicPr>
          <p:cNvPr id="6" name="Content Placeholder 5">
            <a:extLst>
              <a:ext uri="{FF2B5EF4-FFF2-40B4-BE49-F238E27FC236}">
                <a16:creationId xmlns:a16="http://schemas.microsoft.com/office/drawing/2014/main" xmlns="" id="{E66B2427-2959-40B4-A96C-C8DAB1607EA7}"/>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9552" y="944564"/>
            <a:ext cx="8290123" cy="5364756"/>
          </a:xfrm>
          <a:prstGeom prst="rect">
            <a:avLst/>
          </a:prstGeom>
          <a:noFill/>
          <a:ln>
            <a:noFill/>
          </a:ln>
        </p:spPr>
      </p:pic>
    </p:spTree>
    <p:extLst>
      <p:ext uri="{BB962C8B-B14F-4D97-AF65-F5344CB8AC3E}">
        <p14:creationId xmlns:p14="http://schemas.microsoft.com/office/powerpoint/2010/main" val="32047805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77726B-025A-425A-9861-A2CF5E4465C9}"/>
              </a:ext>
            </a:extLst>
          </p:cNvPr>
          <p:cNvSpPr>
            <a:spLocks noGrp="1"/>
          </p:cNvSpPr>
          <p:nvPr>
            <p:ph type="title"/>
          </p:nvPr>
        </p:nvSpPr>
        <p:spPr/>
        <p:txBody>
          <a:bodyPr/>
          <a:lstStyle/>
          <a:p>
            <a:r>
              <a:rPr lang="en-US"/>
              <a:t>NỘI DUNG CHƯƠNG 1 – Phần 2</a:t>
            </a:r>
            <a:endParaRPr lang="en-GB"/>
          </a:p>
        </p:txBody>
      </p:sp>
      <p:sp>
        <p:nvSpPr>
          <p:cNvPr id="3" name="Content Placeholder 2">
            <a:extLst>
              <a:ext uri="{FF2B5EF4-FFF2-40B4-BE49-F238E27FC236}">
                <a16:creationId xmlns:a16="http://schemas.microsoft.com/office/drawing/2014/main" xmlns="" id="{8097A59C-6B9A-43BD-818B-7311D21B013C}"/>
              </a:ext>
            </a:extLst>
          </p:cNvPr>
          <p:cNvSpPr>
            <a:spLocks noGrp="1"/>
          </p:cNvSpPr>
          <p:nvPr>
            <p:ph idx="1"/>
          </p:nvPr>
        </p:nvSpPr>
        <p:spPr/>
        <p:txBody>
          <a:bodyPr/>
          <a:lstStyle/>
          <a:p>
            <a:r>
              <a:rPr lang="en-US">
                <a:solidFill>
                  <a:schemeClr val="bg1"/>
                </a:solidFill>
              </a:rPr>
              <a:t>Sự khác nhau giữa JDK, JRE và JVM</a:t>
            </a:r>
          </a:p>
          <a:p>
            <a:r>
              <a:rPr lang="en-US"/>
              <a:t>Thư viện xuất dữ liệu trong Java</a:t>
            </a:r>
          </a:p>
          <a:p>
            <a:r>
              <a:rPr lang="en-US"/>
              <a:t>Các ký tự đặc biệt</a:t>
            </a:r>
          </a:p>
          <a:p>
            <a:r>
              <a:rPr lang="en-US"/>
              <a:t>Biến và kiểu dữ liệu trong Java</a:t>
            </a:r>
          </a:p>
          <a:p>
            <a:r>
              <a:rPr lang="en-US"/>
              <a:t>Ép kiểu trong Java</a:t>
            </a:r>
          </a:p>
          <a:p>
            <a:r>
              <a:rPr lang="en-US"/>
              <a:t>Các phép toán trong Java</a:t>
            </a:r>
          </a:p>
          <a:p>
            <a:r>
              <a:rPr lang="en-US"/>
              <a:t>Nhập dữ liệu từ bàn phím với Scanner</a:t>
            </a:r>
            <a:endParaRPr lang="en-GB"/>
          </a:p>
        </p:txBody>
      </p:sp>
      <p:sp>
        <p:nvSpPr>
          <p:cNvPr id="4" name="Date Placeholder 3">
            <a:extLst>
              <a:ext uri="{FF2B5EF4-FFF2-40B4-BE49-F238E27FC236}">
                <a16:creationId xmlns:a16="http://schemas.microsoft.com/office/drawing/2014/main" xmlns="" id="{82EFF8D9-48FD-4C84-8D8A-95D75F08FE4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77757C9-A736-437E-BCCC-5BFB8F684448}"/>
              </a:ext>
            </a:extLst>
          </p:cNvPr>
          <p:cNvSpPr>
            <a:spLocks noGrp="1"/>
          </p:cNvSpPr>
          <p:nvPr>
            <p:ph type="sldNum" sz="quarter" idx="11"/>
          </p:nvPr>
        </p:nvSpPr>
        <p:spPr/>
        <p:txBody>
          <a:bodyPr/>
          <a:lstStyle/>
          <a:p>
            <a:pPr>
              <a:defRPr/>
            </a:pPr>
            <a:fld id="{812A3249-7FF3-4311-A461-F791DB37E44E}" type="slidenum">
              <a:rPr lang="en-US" altLang="en-US" smtClean="0"/>
              <a:pPr>
                <a:defRPr/>
              </a:pPr>
              <a:t>60</a:t>
            </a:fld>
            <a:endParaRPr lang="en-US" altLang="en-US"/>
          </a:p>
        </p:txBody>
      </p:sp>
    </p:spTree>
    <p:extLst>
      <p:ext uri="{BB962C8B-B14F-4D97-AF65-F5344CB8AC3E}">
        <p14:creationId xmlns:p14="http://schemas.microsoft.com/office/powerpoint/2010/main" val="39403072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69B063-3FCA-438C-BCA2-4E9AAF1A892D}"/>
              </a:ext>
            </a:extLst>
          </p:cNvPr>
          <p:cNvSpPr>
            <a:spLocks noGrp="1"/>
          </p:cNvSpPr>
          <p:nvPr>
            <p:ph type="title"/>
          </p:nvPr>
        </p:nvSpPr>
        <p:spPr/>
        <p:txBody>
          <a:bodyPr/>
          <a:lstStyle/>
          <a:p>
            <a:r>
              <a:rPr lang="en-US"/>
              <a:t>Sự khác nhau giữa JDK, JRE và JVM</a:t>
            </a:r>
            <a:endParaRPr lang="en-GB"/>
          </a:p>
        </p:txBody>
      </p:sp>
      <p:sp>
        <p:nvSpPr>
          <p:cNvPr id="3" name="Content Placeholder 2">
            <a:extLst>
              <a:ext uri="{FF2B5EF4-FFF2-40B4-BE49-F238E27FC236}">
                <a16:creationId xmlns:a16="http://schemas.microsoft.com/office/drawing/2014/main" xmlns="" id="{949FA457-CCA2-4F65-8A38-4A704C1B963A}"/>
              </a:ext>
            </a:extLst>
          </p:cNvPr>
          <p:cNvSpPr>
            <a:spLocks noGrp="1"/>
          </p:cNvSpPr>
          <p:nvPr>
            <p:ph idx="1"/>
          </p:nvPr>
        </p:nvSpPr>
        <p:spPr>
          <a:xfrm>
            <a:off x="457200" y="1052736"/>
            <a:ext cx="8507288" cy="5248275"/>
          </a:xfrm>
        </p:spPr>
        <p:txBody>
          <a:bodyPr/>
          <a:lstStyle/>
          <a:p>
            <a:r>
              <a:rPr lang="en-US" sz="2500"/>
              <a:t>JVM </a:t>
            </a:r>
            <a:r>
              <a:rPr lang="en-US" sz="2500" b="0" i="1"/>
              <a:t>(Java Virtual Machine – máy ảo Java)</a:t>
            </a:r>
          </a:p>
          <a:p>
            <a:pPr lvl="1"/>
            <a:r>
              <a:rPr lang="en-US" sz="2500"/>
              <a:t>Là một máy ảo cho phép máy tính chạy chương trình Java</a:t>
            </a:r>
          </a:p>
          <a:p>
            <a:pPr lvl="1"/>
            <a:endParaRPr lang="en-US" sz="2500"/>
          </a:p>
          <a:p>
            <a:pPr lvl="1"/>
            <a:endParaRPr lang="en-US" sz="2500"/>
          </a:p>
          <a:p>
            <a:r>
              <a:rPr lang="en-US" sz="2500"/>
              <a:t>JRE </a:t>
            </a:r>
            <a:r>
              <a:rPr lang="en-US" sz="2500" b="0" i="1"/>
              <a:t>(Java Runtime Environment)</a:t>
            </a:r>
          </a:p>
          <a:p>
            <a:pPr lvl="1"/>
            <a:r>
              <a:rPr lang="en-US" sz="2500"/>
              <a:t>Là gói phần mềm cung cấp thư viện lớp Java, cùng với máy ảo JVM và các thành phần khác để chạy các ứng dụng được viết bằng lập trình Java</a:t>
            </a:r>
          </a:p>
          <a:p>
            <a:pPr lvl="1"/>
            <a:r>
              <a:rPr lang="en-US" sz="2500"/>
              <a:t>JRE là một bộ của JVM</a:t>
            </a:r>
          </a:p>
          <a:p>
            <a:pPr lvl="1"/>
            <a:endParaRPr lang="en-GB" sz="2500" b="0"/>
          </a:p>
        </p:txBody>
      </p:sp>
      <p:sp>
        <p:nvSpPr>
          <p:cNvPr id="4" name="Date Placeholder 3">
            <a:extLst>
              <a:ext uri="{FF2B5EF4-FFF2-40B4-BE49-F238E27FC236}">
                <a16:creationId xmlns:a16="http://schemas.microsoft.com/office/drawing/2014/main" xmlns="" id="{03E8B129-666E-4553-B356-CAF6B772F037}"/>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40839BA-7F38-4D2C-B70A-622095352C49}"/>
              </a:ext>
            </a:extLst>
          </p:cNvPr>
          <p:cNvSpPr>
            <a:spLocks noGrp="1"/>
          </p:cNvSpPr>
          <p:nvPr>
            <p:ph type="sldNum" sz="quarter" idx="11"/>
          </p:nvPr>
        </p:nvSpPr>
        <p:spPr/>
        <p:txBody>
          <a:bodyPr/>
          <a:lstStyle/>
          <a:p>
            <a:pPr>
              <a:defRPr/>
            </a:pPr>
            <a:fld id="{812A3249-7FF3-4311-A461-F791DB37E44E}" type="slidenum">
              <a:rPr lang="en-US" altLang="en-US" smtClean="0"/>
              <a:pPr>
                <a:defRPr/>
              </a:pPr>
              <a:t>61</a:t>
            </a:fld>
            <a:endParaRPr lang="en-US" altLang="en-US"/>
          </a:p>
        </p:txBody>
      </p:sp>
      <p:pic>
        <p:nvPicPr>
          <p:cNvPr id="7" name="Picture 6">
            <a:extLst>
              <a:ext uri="{FF2B5EF4-FFF2-40B4-BE49-F238E27FC236}">
                <a16:creationId xmlns:a16="http://schemas.microsoft.com/office/drawing/2014/main" xmlns="" id="{F198E634-40CB-4171-87A9-A254A1FFF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580" y="1934319"/>
            <a:ext cx="7743826" cy="918617"/>
          </a:xfrm>
          <a:prstGeom prst="rect">
            <a:avLst/>
          </a:prstGeom>
        </p:spPr>
      </p:pic>
      <p:pic>
        <p:nvPicPr>
          <p:cNvPr id="9" name="Picture 8">
            <a:extLst>
              <a:ext uri="{FF2B5EF4-FFF2-40B4-BE49-F238E27FC236}">
                <a16:creationId xmlns:a16="http://schemas.microsoft.com/office/drawing/2014/main" xmlns="" id="{21F622C7-93BA-4E03-ADF6-EA638D3FF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5016870"/>
            <a:ext cx="4335966" cy="1152128"/>
          </a:xfrm>
          <a:prstGeom prst="rect">
            <a:avLst/>
          </a:prstGeom>
        </p:spPr>
      </p:pic>
    </p:spTree>
    <p:extLst>
      <p:ext uri="{BB962C8B-B14F-4D97-AF65-F5344CB8AC3E}">
        <p14:creationId xmlns:p14="http://schemas.microsoft.com/office/powerpoint/2010/main" val="24142954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69B063-3FCA-438C-BCA2-4E9AAF1A892D}"/>
              </a:ext>
            </a:extLst>
          </p:cNvPr>
          <p:cNvSpPr>
            <a:spLocks noGrp="1"/>
          </p:cNvSpPr>
          <p:nvPr>
            <p:ph type="title"/>
          </p:nvPr>
        </p:nvSpPr>
        <p:spPr/>
        <p:txBody>
          <a:bodyPr/>
          <a:lstStyle/>
          <a:p>
            <a:r>
              <a:rPr lang="en-US"/>
              <a:t>Sự khác nhau giữa JDK, JRE và JVM</a:t>
            </a:r>
            <a:endParaRPr lang="en-GB"/>
          </a:p>
        </p:txBody>
      </p:sp>
      <p:sp>
        <p:nvSpPr>
          <p:cNvPr id="3" name="Content Placeholder 2">
            <a:extLst>
              <a:ext uri="{FF2B5EF4-FFF2-40B4-BE49-F238E27FC236}">
                <a16:creationId xmlns:a16="http://schemas.microsoft.com/office/drawing/2014/main" xmlns="" id="{949FA457-CCA2-4F65-8A38-4A704C1B963A}"/>
              </a:ext>
            </a:extLst>
          </p:cNvPr>
          <p:cNvSpPr>
            <a:spLocks noGrp="1"/>
          </p:cNvSpPr>
          <p:nvPr>
            <p:ph idx="1"/>
          </p:nvPr>
        </p:nvSpPr>
        <p:spPr/>
        <p:txBody>
          <a:bodyPr/>
          <a:lstStyle/>
          <a:p>
            <a:r>
              <a:rPr lang="en-US"/>
              <a:t>JDK </a:t>
            </a:r>
            <a:r>
              <a:rPr lang="en-US" b="0" i="1"/>
              <a:t>(Java Development Kit – Bộ công cụ phát triển Java)</a:t>
            </a:r>
          </a:p>
          <a:p>
            <a:pPr lvl="1"/>
            <a:r>
              <a:rPr lang="en-US"/>
              <a:t>Là một công cụ phát triển phần mềm để phát triển các ứng dụng trong Java.</a:t>
            </a:r>
          </a:p>
          <a:p>
            <a:pPr lvl="1"/>
            <a:r>
              <a:rPr lang="en-US" b="0"/>
              <a:t>Khi tải JDK, thì JRE cũng được tải xuống</a:t>
            </a:r>
          </a:p>
          <a:p>
            <a:pPr lvl="1"/>
            <a:r>
              <a:rPr lang="en-US"/>
              <a:t>Ngoài JRE, JDK cũng chứa một lượng công cụ phát triển (trình biên dịch, JavaDoc, trình gỡ lỗi Java,…)</a:t>
            </a:r>
            <a:endParaRPr lang="en-GB" b="0"/>
          </a:p>
        </p:txBody>
      </p:sp>
      <p:sp>
        <p:nvSpPr>
          <p:cNvPr id="4" name="Date Placeholder 3">
            <a:extLst>
              <a:ext uri="{FF2B5EF4-FFF2-40B4-BE49-F238E27FC236}">
                <a16:creationId xmlns:a16="http://schemas.microsoft.com/office/drawing/2014/main" xmlns="" id="{03E8B129-666E-4553-B356-CAF6B772F037}"/>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740839BA-7F38-4D2C-B70A-622095352C49}"/>
              </a:ext>
            </a:extLst>
          </p:cNvPr>
          <p:cNvSpPr>
            <a:spLocks noGrp="1"/>
          </p:cNvSpPr>
          <p:nvPr>
            <p:ph type="sldNum" sz="quarter" idx="11"/>
          </p:nvPr>
        </p:nvSpPr>
        <p:spPr/>
        <p:txBody>
          <a:bodyPr/>
          <a:lstStyle/>
          <a:p>
            <a:pPr>
              <a:defRPr/>
            </a:pPr>
            <a:fld id="{812A3249-7FF3-4311-A461-F791DB37E44E}" type="slidenum">
              <a:rPr lang="en-US" altLang="en-US" smtClean="0"/>
              <a:pPr>
                <a:defRPr/>
              </a:pPr>
              <a:t>62</a:t>
            </a:fld>
            <a:endParaRPr lang="en-US" altLang="en-US"/>
          </a:p>
        </p:txBody>
      </p:sp>
      <p:pic>
        <p:nvPicPr>
          <p:cNvPr id="7" name="Picture 6">
            <a:extLst>
              <a:ext uri="{FF2B5EF4-FFF2-40B4-BE49-F238E27FC236}">
                <a16:creationId xmlns:a16="http://schemas.microsoft.com/office/drawing/2014/main" xmlns="" id="{1D650DEB-FC10-4DCF-92F0-F9C7BA87E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4857385"/>
            <a:ext cx="4926999" cy="1344938"/>
          </a:xfrm>
          <a:prstGeom prst="rect">
            <a:avLst/>
          </a:prstGeom>
        </p:spPr>
      </p:pic>
    </p:spTree>
    <p:extLst>
      <p:ext uri="{BB962C8B-B14F-4D97-AF65-F5344CB8AC3E}">
        <p14:creationId xmlns:p14="http://schemas.microsoft.com/office/powerpoint/2010/main" val="41809945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824962-5CD9-4307-90BC-479D00B04AE1}"/>
              </a:ext>
            </a:extLst>
          </p:cNvPr>
          <p:cNvSpPr>
            <a:spLocks noGrp="1"/>
          </p:cNvSpPr>
          <p:nvPr>
            <p:ph type="title"/>
          </p:nvPr>
        </p:nvSpPr>
        <p:spPr/>
        <p:txBody>
          <a:bodyPr/>
          <a:lstStyle/>
          <a:p>
            <a:r>
              <a:rPr lang="en-US"/>
              <a:t>Sự khác nhau giữa JDK, JRE và JVM</a:t>
            </a:r>
            <a:endParaRPr lang="en-GB"/>
          </a:p>
        </p:txBody>
      </p:sp>
      <p:sp>
        <p:nvSpPr>
          <p:cNvPr id="4" name="Date Placeholder 3">
            <a:extLst>
              <a:ext uri="{FF2B5EF4-FFF2-40B4-BE49-F238E27FC236}">
                <a16:creationId xmlns:a16="http://schemas.microsoft.com/office/drawing/2014/main" xmlns="" id="{AD4C951C-7B2E-4F54-B549-9ED5F53B0C76}"/>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0613B001-DD6A-4E74-8BBE-05B313731CA1}"/>
              </a:ext>
            </a:extLst>
          </p:cNvPr>
          <p:cNvSpPr>
            <a:spLocks noGrp="1"/>
          </p:cNvSpPr>
          <p:nvPr>
            <p:ph type="sldNum" sz="quarter" idx="11"/>
          </p:nvPr>
        </p:nvSpPr>
        <p:spPr/>
        <p:txBody>
          <a:bodyPr/>
          <a:lstStyle/>
          <a:p>
            <a:pPr>
              <a:defRPr/>
            </a:pPr>
            <a:fld id="{812A3249-7FF3-4311-A461-F791DB37E44E}" type="slidenum">
              <a:rPr lang="en-US" altLang="en-US" smtClean="0"/>
              <a:pPr>
                <a:defRPr/>
              </a:pPr>
              <a:t>63</a:t>
            </a:fld>
            <a:endParaRPr lang="en-US" altLang="en-US"/>
          </a:p>
        </p:txBody>
      </p:sp>
      <p:pic>
        <p:nvPicPr>
          <p:cNvPr id="19" name="Picture 18">
            <a:extLst>
              <a:ext uri="{FF2B5EF4-FFF2-40B4-BE49-F238E27FC236}">
                <a16:creationId xmlns:a16="http://schemas.microsoft.com/office/drawing/2014/main" xmlns="" id="{E503FDA3-D0E3-49BC-BD4B-627C4104F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672" y="1259702"/>
            <a:ext cx="5642655" cy="5084268"/>
          </a:xfrm>
          <a:prstGeom prst="rect">
            <a:avLst/>
          </a:prstGeom>
        </p:spPr>
      </p:pic>
    </p:spTree>
    <p:extLst>
      <p:ext uri="{BB962C8B-B14F-4D97-AF65-F5344CB8AC3E}">
        <p14:creationId xmlns:p14="http://schemas.microsoft.com/office/powerpoint/2010/main" val="16238534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CA5BC2-077E-435A-94DA-FF0BBB3B5C06}"/>
              </a:ext>
            </a:extLst>
          </p:cNvPr>
          <p:cNvSpPr>
            <a:spLocks noGrp="1"/>
          </p:cNvSpPr>
          <p:nvPr>
            <p:ph type="title"/>
          </p:nvPr>
        </p:nvSpPr>
        <p:spPr/>
        <p:txBody>
          <a:bodyPr/>
          <a:lstStyle/>
          <a:p>
            <a:r>
              <a:rPr lang="en-US"/>
              <a:t>Thư viện xuất dữ liệu</a:t>
            </a:r>
            <a:endParaRPr lang="en-GB"/>
          </a:p>
        </p:txBody>
      </p:sp>
      <p:sp>
        <p:nvSpPr>
          <p:cNvPr id="3" name="Content Placeholder 2">
            <a:extLst>
              <a:ext uri="{FF2B5EF4-FFF2-40B4-BE49-F238E27FC236}">
                <a16:creationId xmlns:a16="http://schemas.microsoft.com/office/drawing/2014/main" xmlns="" id="{8FD12B00-FBCC-4F4C-B6EE-168EB5D105F2}"/>
              </a:ext>
            </a:extLst>
          </p:cNvPr>
          <p:cNvSpPr>
            <a:spLocks noGrp="1"/>
          </p:cNvSpPr>
          <p:nvPr>
            <p:ph idx="1"/>
          </p:nvPr>
        </p:nvSpPr>
        <p:spPr/>
        <p:txBody>
          <a:bodyPr/>
          <a:lstStyle/>
          <a:p>
            <a:r>
              <a:rPr lang="en-US"/>
              <a:t>Thư viện xuất dữ liệu trong Java: </a:t>
            </a:r>
            <a:r>
              <a:rPr lang="en-US">
                <a:solidFill>
                  <a:srgbClr val="FF0000"/>
                </a:solidFill>
              </a:rPr>
              <a:t>java.lang</a:t>
            </a:r>
          </a:p>
          <a:p>
            <a:r>
              <a:rPr lang="en-US"/>
              <a:t>Xuất dữ liệu </a:t>
            </a:r>
            <a:r>
              <a:rPr lang="en-US">
                <a:solidFill>
                  <a:srgbClr val="00B050"/>
                </a:solidFill>
              </a:rPr>
              <a:t>trên các dòng </a:t>
            </a:r>
            <a:r>
              <a:rPr lang="en-US"/>
              <a:t>khác nhau:</a:t>
            </a:r>
          </a:p>
          <a:p>
            <a:pPr lvl="1"/>
            <a:r>
              <a:rPr lang="en-US"/>
              <a:t>System.out.print</a:t>
            </a:r>
            <a:r>
              <a:rPr lang="en-US">
                <a:solidFill>
                  <a:srgbClr val="00B050"/>
                </a:solidFill>
              </a:rPr>
              <a:t>ln</a:t>
            </a:r>
            <a:r>
              <a:rPr lang="en-US"/>
              <a:t>(“Hello World”);</a:t>
            </a:r>
          </a:p>
          <a:p>
            <a:pPr lvl="1"/>
            <a:r>
              <a:rPr lang="en-US"/>
              <a:t>System.out.print</a:t>
            </a:r>
            <a:r>
              <a:rPr lang="en-US">
                <a:solidFill>
                  <a:srgbClr val="00B050"/>
                </a:solidFill>
              </a:rPr>
              <a:t>ln</a:t>
            </a:r>
            <a:r>
              <a:rPr lang="en-US"/>
              <a:t>(“Ngôn ngữ lập trình Java”);</a:t>
            </a:r>
          </a:p>
          <a:p>
            <a:pPr lvl="1"/>
            <a:endParaRPr lang="en-US"/>
          </a:p>
          <a:p>
            <a:pPr marL="457200" lvl="1" indent="0">
              <a:buNone/>
            </a:pPr>
            <a:endParaRPr lang="en-US"/>
          </a:p>
          <a:p>
            <a:r>
              <a:rPr lang="en-US"/>
              <a:t>Xuất dữ liệu trên </a:t>
            </a:r>
            <a:r>
              <a:rPr lang="en-US">
                <a:solidFill>
                  <a:srgbClr val="00B050"/>
                </a:solidFill>
              </a:rPr>
              <a:t>cùng một dòng</a:t>
            </a:r>
            <a:endParaRPr lang="en-GB">
              <a:solidFill>
                <a:srgbClr val="00B050"/>
              </a:solidFill>
            </a:endParaRPr>
          </a:p>
          <a:p>
            <a:pPr lvl="1"/>
            <a:r>
              <a:rPr lang="en-GB"/>
              <a:t>System.out.print</a:t>
            </a:r>
            <a:r>
              <a:rPr lang="en-US"/>
              <a:t> (“Hello World”);</a:t>
            </a:r>
          </a:p>
          <a:p>
            <a:pPr lvl="1"/>
            <a:r>
              <a:rPr lang="en-US"/>
              <a:t>System.out.print(“Ngôn ngữ lập trình Java”);</a:t>
            </a:r>
          </a:p>
          <a:p>
            <a:endParaRPr lang="en-US"/>
          </a:p>
          <a:p>
            <a:pPr lvl="1"/>
            <a:endParaRPr lang="en-US"/>
          </a:p>
          <a:p>
            <a:pPr lvl="1"/>
            <a:endParaRPr lang="en-GB"/>
          </a:p>
        </p:txBody>
      </p:sp>
      <p:sp>
        <p:nvSpPr>
          <p:cNvPr id="4" name="Date Placeholder 3">
            <a:extLst>
              <a:ext uri="{FF2B5EF4-FFF2-40B4-BE49-F238E27FC236}">
                <a16:creationId xmlns:a16="http://schemas.microsoft.com/office/drawing/2014/main" xmlns="" id="{22B5E831-0EE2-4935-9905-1F5907ED2E4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D0C9577-DAE9-4E52-9B5B-17624BC29354}"/>
              </a:ext>
            </a:extLst>
          </p:cNvPr>
          <p:cNvSpPr>
            <a:spLocks noGrp="1"/>
          </p:cNvSpPr>
          <p:nvPr>
            <p:ph type="sldNum" sz="quarter" idx="11"/>
          </p:nvPr>
        </p:nvSpPr>
        <p:spPr/>
        <p:txBody>
          <a:bodyPr/>
          <a:lstStyle/>
          <a:p>
            <a:pPr>
              <a:defRPr/>
            </a:pPr>
            <a:fld id="{812A3249-7FF3-4311-A461-F791DB37E44E}" type="slidenum">
              <a:rPr lang="en-US" altLang="en-US" smtClean="0"/>
              <a:pPr>
                <a:defRPr/>
              </a:pPr>
              <a:t>64</a:t>
            </a:fld>
            <a:endParaRPr lang="en-US" altLang="en-US"/>
          </a:p>
        </p:txBody>
      </p:sp>
      <p:pic>
        <p:nvPicPr>
          <p:cNvPr id="7" name="Picture 6">
            <a:extLst>
              <a:ext uri="{FF2B5EF4-FFF2-40B4-BE49-F238E27FC236}">
                <a16:creationId xmlns:a16="http://schemas.microsoft.com/office/drawing/2014/main" xmlns="" id="{1549F6B3-70C9-4BDA-9281-652CADFEDE4E}"/>
              </a:ext>
            </a:extLst>
          </p:cNvPr>
          <p:cNvPicPr>
            <a:picLocks noChangeAspect="1"/>
          </p:cNvPicPr>
          <p:nvPr/>
        </p:nvPicPr>
        <p:blipFill rotWithShape="1">
          <a:blip r:embed="rId3"/>
          <a:srcRect t="37358"/>
          <a:stretch/>
        </p:blipFill>
        <p:spPr>
          <a:xfrm>
            <a:off x="2735796" y="3297549"/>
            <a:ext cx="3067050" cy="948702"/>
          </a:xfrm>
          <a:prstGeom prst="rect">
            <a:avLst/>
          </a:prstGeom>
        </p:spPr>
      </p:pic>
      <p:pic>
        <p:nvPicPr>
          <p:cNvPr id="9" name="Picture 8">
            <a:extLst>
              <a:ext uri="{FF2B5EF4-FFF2-40B4-BE49-F238E27FC236}">
                <a16:creationId xmlns:a16="http://schemas.microsoft.com/office/drawing/2014/main" xmlns="" id="{6C878B9C-3746-4799-8034-20BCF3BA39CF}"/>
              </a:ext>
            </a:extLst>
          </p:cNvPr>
          <p:cNvPicPr>
            <a:picLocks noChangeAspect="1"/>
          </p:cNvPicPr>
          <p:nvPr/>
        </p:nvPicPr>
        <p:blipFill>
          <a:blip r:embed="rId4"/>
          <a:stretch>
            <a:fillRect/>
          </a:stretch>
        </p:blipFill>
        <p:spPr>
          <a:xfrm>
            <a:off x="2400300" y="5790092"/>
            <a:ext cx="4400550" cy="504825"/>
          </a:xfrm>
          <a:prstGeom prst="rect">
            <a:avLst/>
          </a:prstGeom>
        </p:spPr>
      </p:pic>
    </p:spTree>
    <p:extLst>
      <p:ext uri="{BB962C8B-B14F-4D97-AF65-F5344CB8AC3E}">
        <p14:creationId xmlns:p14="http://schemas.microsoft.com/office/powerpoint/2010/main" val="5151156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CA5BC2-077E-435A-94DA-FF0BBB3B5C06}"/>
              </a:ext>
            </a:extLst>
          </p:cNvPr>
          <p:cNvSpPr>
            <a:spLocks noGrp="1"/>
          </p:cNvSpPr>
          <p:nvPr>
            <p:ph type="title"/>
          </p:nvPr>
        </p:nvSpPr>
        <p:spPr/>
        <p:txBody>
          <a:bodyPr/>
          <a:lstStyle/>
          <a:p>
            <a:r>
              <a:rPr lang="en-US"/>
              <a:t>Thư viện xuất dữ liệu</a:t>
            </a:r>
            <a:endParaRPr lang="en-GB"/>
          </a:p>
        </p:txBody>
      </p:sp>
      <p:sp>
        <p:nvSpPr>
          <p:cNvPr id="4" name="Date Placeholder 3">
            <a:extLst>
              <a:ext uri="{FF2B5EF4-FFF2-40B4-BE49-F238E27FC236}">
                <a16:creationId xmlns:a16="http://schemas.microsoft.com/office/drawing/2014/main" xmlns="" id="{22B5E831-0EE2-4935-9905-1F5907ED2E4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D0C9577-DAE9-4E52-9B5B-17624BC29354}"/>
              </a:ext>
            </a:extLst>
          </p:cNvPr>
          <p:cNvSpPr>
            <a:spLocks noGrp="1"/>
          </p:cNvSpPr>
          <p:nvPr>
            <p:ph type="sldNum" sz="quarter" idx="11"/>
          </p:nvPr>
        </p:nvSpPr>
        <p:spPr/>
        <p:txBody>
          <a:bodyPr/>
          <a:lstStyle/>
          <a:p>
            <a:pPr>
              <a:defRPr/>
            </a:pPr>
            <a:fld id="{812A3249-7FF3-4311-A461-F791DB37E44E}" type="slidenum">
              <a:rPr lang="en-US" altLang="en-US" smtClean="0"/>
              <a:pPr>
                <a:defRPr/>
              </a:pPr>
              <a:t>65</a:t>
            </a:fld>
            <a:endParaRPr lang="en-US" altLang="en-US"/>
          </a:p>
        </p:txBody>
      </p:sp>
      <p:sp>
        <p:nvSpPr>
          <p:cNvPr id="6" name="Content Placeholder 5">
            <a:extLst>
              <a:ext uri="{FF2B5EF4-FFF2-40B4-BE49-F238E27FC236}">
                <a16:creationId xmlns:a16="http://schemas.microsoft.com/office/drawing/2014/main" xmlns="" id="{70229FF1-DD91-4430-804E-5345950C0E3E}"/>
              </a:ext>
            </a:extLst>
          </p:cNvPr>
          <p:cNvSpPr>
            <a:spLocks noGrp="1"/>
          </p:cNvSpPr>
          <p:nvPr>
            <p:ph sz="half" idx="1"/>
          </p:nvPr>
        </p:nvSpPr>
        <p:spPr>
          <a:xfrm>
            <a:off x="575556" y="1160748"/>
            <a:ext cx="8254118" cy="5127848"/>
          </a:xfrm>
        </p:spPr>
        <p:txBody>
          <a:bodyPr/>
          <a:lstStyle/>
          <a:p>
            <a:r>
              <a:rPr lang="en-US"/>
              <a:t>Xuất có định dạng, các ký tự định dạng</a:t>
            </a:r>
          </a:p>
          <a:p>
            <a:pPr lvl="1"/>
            <a:r>
              <a:rPr lang="en-US"/>
              <a:t>%d: số nguyên</a:t>
            </a:r>
          </a:p>
          <a:p>
            <a:pPr lvl="1"/>
            <a:r>
              <a:rPr lang="en-US"/>
              <a:t>%f: số thực</a:t>
            </a:r>
          </a:p>
          <a:p>
            <a:pPr lvl="2"/>
            <a:r>
              <a:rPr lang="en-US"/>
              <a:t>Mặc định là 6 số lẻ</a:t>
            </a:r>
          </a:p>
          <a:p>
            <a:pPr lvl="2"/>
            <a:r>
              <a:rPr lang="en-US"/>
              <a:t>%.3f định dạng 3 số lẻ</a:t>
            </a:r>
          </a:p>
          <a:p>
            <a:pPr lvl="1"/>
            <a:r>
              <a:rPr lang="en-US"/>
              <a:t>%s: chuỗi</a:t>
            </a:r>
          </a:p>
          <a:p>
            <a:r>
              <a:rPr lang="en-US"/>
              <a:t>Ví dụ</a:t>
            </a:r>
            <a:endParaRPr lang="en-GB"/>
          </a:p>
        </p:txBody>
      </p:sp>
    </p:spTree>
    <p:extLst>
      <p:ext uri="{BB962C8B-B14F-4D97-AF65-F5344CB8AC3E}">
        <p14:creationId xmlns:p14="http://schemas.microsoft.com/office/powerpoint/2010/main" val="832474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CA5BC2-077E-435A-94DA-FF0BBB3B5C06}"/>
              </a:ext>
            </a:extLst>
          </p:cNvPr>
          <p:cNvSpPr>
            <a:spLocks noGrp="1"/>
          </p:cNvSpPr>
          <p:nvPr>
            <p:ph type="title"/>
          </p:nvPr>
        </p:nvSpPr>
        <p:spPr/>
        <p:txBody>
          <a:bodyPr/>
          <a:lstStyle/>
          <a:p>
            <a:r>
              <a:rPr lang="en-US"/>
              <a:t>Các ký tự đặc biệt</a:t>
            </a:r>
            <a:endParaRPr lang="en-GB"/>
          </a:p>
        </p:txBody>
      </p:sp>
      <p:sp>
        <p:nvSpPr>
          <p:cNvPr id="3" name="Content Placeholder 2">
            <a:extLst>
              <a:ext uri="{FF2B5EF4-FFF2-40B4-BE49-F238E27FC236}">
                <a16:creationId xmlns:a16="http://schemas.microsoft.com/office/drawing/2014/main" xmlns="" id="{8FD12B00-FBCC-4F4C-B6EE-168EB5D105F2}"/>
              </a:ext>
            </a:extLst>
          </p:cNvPr>
          <p:cNvSpPr>
            <a:spLocks noGrp="1"/>
          </p:cNvSpPr>
          <p:nvPr>
            <p:ph sz="half" idx="1"/>
          </p:nvPr>
        </p:nvSpPr>
        <p:spPr>
          <a:xfrm>
            <a:off x="4650283" y="1243980"/>
            <a:ext cx="4038600" cy="5055840"/>
          </a:xfrm>
        </p:spPr>
        <p:txBody>
          <a:bodyPr/>
          <a:lstStyle/>
          <a:p>
            <a:r>
              <a:rPr lang="en-US"/>
              <a:t>Các ký tự đặc biệt</a:t>
            </a:r>
          </a:p>
          <a:p>
            <a:pPr lvl="1"/>
            <a:r>
              <a:rPr lang="en-US">
                <a:sym typeface="Wingdings" panose="05000000000000000000" pitchFamily="2" charset="2"/>
              </a:rPr>
              <a:t>\b xóa lùi (backspace)</a:t>
            </a:r>
          </a:p>
          <a:p>
            <a:pPr lvl="1"/>
            <a:r>
              <a:rPr lang="en-US">
                <a:sym typeface="Wingdings" panose="05000000000000000000" pitchFamily="2" charset="2"/>
              </a:rPr>
              <a:t>\r dấu enter</a:t>
            </a:r>
          </a:p>
          <a:p>
            <a:pPr lvl="1"/>
            <a:r>
              <a:rPr lang="en-US">
                <a:sym typeface="Wingdings" panose="05000000000000000000" pitchFamily="2" charset="2"/>
              </a:rPr>
              <a:t>\’  nháy đơn</a:t>
            </a:r>
          </a:p>
          <a:p>
            <a:pPr lvl="1"/>
            <a:r>
              <a:rPr lang="en-US">
                <a:sym typeface="Wingdings" panose="05000000000000000000" pitchFamily="2" charset="2"/>
              </a:rPr>
              <a:t>\\  dấu \</a:t>
            </a:r>
          </a:p>
          <a:p>
            <a:pPr lvl="1"/>
            <a:r>
              <a:rPr lang="en-US">
                <a:sym typeface="Wingdings" panose="05000000000000000000" pitchFamily="2" charset="2"/>
              </a:rPr>
              <a:t>\f đẩy trang</a:t>
            </a:r>
          </a:p>
          <a:p>
            <a:pPr lvl="1"/>
            <a:r>
              <a:rPr lang="en-US">
                <a:sym typeface="Wingdings" panose="05000000000000000000" pitchFamily="2" charset="2"/>
              </a:rPr>
              <a:t>\uxxx  ký tự Unicode</a:t>
            </a:r>
            <a:endParaRPr lang="en-GB"/>
          </a:p>
        </p:txBody>
      </p:sp>
      <p:sp>
        <p:nvSpPr>
          <p:cNvPr id="4" name="Date Placeholder 3">
            <a:extLst>
              <a:ext uri="{FF2B5EF4-FFF2-40B4-BE49-F238E27FC236}">
                <a16:creationId xmlns:a16="http://schemas.microsoft.com/office/drawing/2014/main" xmlns="" id="{22B5E831-0EE2-4935-9905-1F5907ED2E4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D0C9577-DAE9-4E52-9B5B-17624BC29354}"/>
              </a:ext>
            </a:extLst>
          </p:cNvPr>
          <p:cNvSpPr>
            <a:spLocks noGrp="1"/>
          </p:cNvSpPr>
          <p:nvPr>
            <p:ph type="sldNum" sz="quarter" idx="11"/>
          </p:nvPr>
        </p:nvSpPr>
        <p:spPr/>
        <p:txBody>
          <a:bodyPr/>
          <a:lstStyle/>
          <a:p>
            <a:pPr>
              <a:defRPr/>
            </a:pPr>
            <a:fld id="{812A3249-7FF3-4311-A461-F791DB37E44E}" type="slidenum">
              <a:rPr lang="en-US" altLang="en-US" smtClean="0"/>
              <a:pPr>
                <a:defRPr/>
              </a:pPr>
              <a:t>66</a:t>
            </a:fld>
            <a:endParaRPr lang="en-US" altLang="en-US"/>
          </a:p>
        </p:txBody>
      </p:sp>
      <p:sp>
        <p:nvSpPr>
          <p:cNvPr id="10" name="Content Placeholder 2">
            <a:extLst>
              <a:ext uri="{FF2B5EF4-FFF2-40B4-BE49-F238E27FC236}">
                <a16:creationId xmlns:a16="http://schemas.microsoft.com/office/drawing/2014/main" xmlns="" id="{B078FD70-4BA0-44CC-A775-D8DA5ADFF915}"/>
              </a:ext>
            </a:extLst>
          </p:cNvPr>
          <p:cNvSpPr txBox="1">
            <a:spLocks/>
          </p:cNvSpPr>
          <p:nvPr/>
        </p:nvSpPr>
        <p:spPr bwMode="auto">
          <a:xfrm>
            <a:off x="642390" y="1247133"/>
            <a:ext cx="4038600" cy="5055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28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4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000">
                <a:solidFill>
                  <a:srgbClr val="0066CC"/>
                </a:solidFill>
                <a:latin typeface="+mn-lt"/>
              </a:defRPr>
            </a:lvl3pPr>
            <a:lvl4pPr marL="1600200" indent="-228600" algn="l" rtl="0" eaLnBrk="0" fontAlgn="base" hangingPunct="0">
              <a:spcBef>
                <a:spcPct val="20000"/>
              </a:spcBef>
              <a:spcAft>
                <a:spcPct val="0"/>
              </a:spcAft>
              <a:buChar char="–"/>
              <a:defRPr sz="1800">
                <a:solidFill>
                  <a:srgbClr val="0066CC"/>
                </a:solidFill>
                <a:latin typeface="+mn-lt"/>
              </a:defRPr>
            </a:lvl4pPr>
            <a:lvl5pPr marL="2057400" indent="-228600" algn="l" rtl="0" eaLnBrk="0" fontAlgn="base" hangingPunct="0">
              <a:spcBef>
                <a:spcPct val="20000"/>
              </a:spcBef>
              <a:spcAft>
                <a:spcPct val="0"/>
              </a:spcAft>
              <a:buChar char="»"/>
              <a:defRPr sz="1800">
                <a:solidFill>
                  <a:srgbClr val="000000"/>
                </a:solidFill>
                <a:latin typeface="+mn-lt"/>
              </a:defRPr>
            </a:lvl5pPr>
            <a:lvl6pPr marL="2514600" indent="-228600" algn="l" rtl="0" fontAlgn="base">
              <a:spcBef>
                <a:spcPct val="20000"/>
              </a:spcBef>
              <a:spcAft>
                <a:spcPct val="0"/>
              </a:spcAft>
              <a:buChar char="»"/>
              <a:defRPr sz="1800">
                <a:solidFill>
                  <a:srgbClr val="000000"/>
                </a:solidFill>
                <a:latin typeface="+mn-lt"/>
              </a:defRPr>
            </a:lvl6pPr>
            <a:lvl7pPr marL="2971800" indent="-228600" algn="l" rtl="0" fontAlgn="base">
              <a:spcBef>
                <a:spcPct val="20000"/>
              </a:spcBef>
              <a:spcAft>
                <a:spcPct val="0"/>
              </a:spcAft>
              <a:buChar char="»"/>
              <a:defRPr sz="1800">
                <a:solidFill>
                  <a:srgbClr val="000000"/>
                </a:solidFill>
                <a:latin typeface="+mn-lt"/>
              </a:defRPr>
            </a:lvl7pPr>
            <a:lvl8pPr marL="3429000" indent="-228600" algn="l" rtl="0" fontAlgn="base">
              <a:spcBef>
                <a:spcPct val="20000"/>
              </a:spcBef>
              <a:spcAft>
                <a:spcPct val="0"/>
              </a:spcAft>
              <a:buChar char="»"/>
              <a:defRPr sz="1800">
                <a:solidFill>
                  <a:srgbClr val="000000"/>
                </a:solidFill>
                <a:latin typeface="+mn-lt"/>
              </a:defRPr>
            </a:lvl8pPr>
            <a:lvl9pPr marL="3886200" indent="-228600" algn="l" rtl="0" fontAlgn="base">
              <a:spcBef>
                <a:spcPct val="20000"/>
              </a:spcBef>
              <a:spcAft>
                <a:spcPct val="0"/>
              </a:spcAft>
              <a:buChar char="»"/>
              <a:defRPr sz="1800">
                <a:solidFill>
                  <a:srgbClr val="000000"/>
                </a:solidFill>
                <a:latin typeface="+mn-lt"/>
              </a:defRPr>
            </a:lvl9pPr>
          </a:lstStyle>
          <a:p>
            <a:r>
              <a:rPr lang="en-US" kern="0"/>
              <a:t>Các ký tự đặc biệt</a:t>
            </a:r>
          </a:p>
          <a:p>
            <a:pPr lvl="1"/>
            <a:r>
              <a:rPr lang="en-US">
                <a:solidFill>
                  <a:srgbClr val="FF0000"/>
                </a:solidFill>
              </a:rPr>
              <a:t>\n </a:t>
            </a:r>
            <a:r>
              <a:rPr lang="en-US">
                <a:solidFill>
                  <a:srgbClr val="FF0000"/>
                </a:solidFill>
                <a:sym typeface="Wingdings" panose="05000000000000000000" pitchFamily="2" charset="2"/>
              </a:rPr>
              <a:t> xuống dòng</a:t>
            </a:r>
          </a:p>
          <a:p>
            <a:pPr lvl="1"/>
            <a:r>
              <a:rPr lang="en-US">
                <a:solidFill>
                  <a:srgbClr val="FF0000"/>
                </a:solidFill>
                <a:sym typeface="Wingdings" panose="05000000000000000000" pitchFamily="2" charset="2"/>
              </a:rPr>
              <a:t>\t thụt đầu dòng</a:t>
            </a:r>
          </a:p>
          <a:p>
            <a:pPr lvl="1"/>
            <a:r>
              <a:rPr lang="en-US">
                <a:solidFill>
                  <a:srgbClr val="FF0000"/>
                </a:solidFill>
                <a:sym typeface="Wingdings" panose="05000000000000000000" pitchFamily="2" charset="2"/>
              </a:rPr>
              <a:t>\” trích dẫn nháy kép</a:t>
            </a:r>
          </a:p>
        </p:txBody>
      </p:sp>
    </p:spTree>
    <p:extLst>
      <p:ext uri="{BB962C8B-B14F-4D97-AF65-F5344CB8AC3E}">
        <p14:creationId xmlns:p14="http://schemas.microsoft.com/office/powerpoint/2010/main" val="2488100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A7F4B04C-C513-47BF-A341-4EAE531F0EF6}"/>
              </a:ext>
            </a:extLst>
          </p:cNvPr>
          <p:cNvSpPr>
            <a:spLocks noGrp="1"/>
          </p:cNvSpPr>
          <p:nvPr>
            <p:ph type="title"/>
          </p:nvPr>
        </p:nvSpPr>
        <p:spPr/>
        <p:txBody>
          <a:bodyPr/>
          <a:lstStyle/>
          <a:p>
            <a:r>
              <a:rPr lang="en-US"/>
              <a:t>Cách xuất dữ liệu ra màn hình</a:t>
            </a:r>
            <a:endParaRPr lang="en-GB"/>
          </a:p>
        </p:txBody>
      </p:sp>
      <p:sp>
        <p:nvSpPr>
          <p:cNvPr id="8" name="Content Placeholder 7">
            <a:extLst>
              <a:ext uri="{FF2B5EF4-FFF2-40B4-BE49-F238E27FC236}">
                <a16:creationId xmlns:a16="http://schemas.microsoft.com/office/drawing/2014/main" xmlns="" id="{8E425011-5A73-4B37-8DA2-2D9CECE996FA}"/>
              </a:ext>
            </a:extLst>
          </p:cNvPr>
          <p:cNvSpPr>
            <a:spLocks noGrp="1"/>
          </p:cNvSpPr>
          <p:nvPr>
            <p:ph idx="1"/>
          </p:nvPr>
        </p:nvSpPr>
        <p:spPr/>
        <p:txBody>
          <a:bodyPr/>
          <a:lstStyle/>
          <a:p>
            <a:r>
              <a:rPr lang="en-US"/>
              <a:t>Ví dụ </a:t>
            </a:r>
            <a:endParaRPr lang="en-GB"/>
          </a:p>
        </p:txBody>
      </p:sp>
      <p:sp>
        <p:nvSpPr>
          <p:cNvPr id="5" name="Date Placeholder 4">
            <a:extLst>
              <a:ext uri="{FF2B5EF4-FFF2-40B4-BE49-F238E27FC236}">
                <a16:creationId xmlns:a16="http://schemas.microsoft.com/office/drawing/2014/main" xmlns="" id="{E4DA694E-EC10-45FD-86B7-8F5E1830C353}"/>
              </a:ext>
            </a:extLst>
          </p:cNvPr>
          <p:cNvSpPr>
            <a:spLocks noGrp="1"/>
          </p:cNvSpPr>
          <p:nvPr>
            <p:ph type="dt" sz="half" idx="10"/>
          </p:nvPr>
        </p:nvSpPr>
        <p:spPr/>
        <p:txBody>
          <a:bodyPr/>
          <a:lstStyle/>
          <a:p>
            <a:pPr>
              <a:defRPr/>
            </a:pPr>
            <a:r>
              <a:rPr lang="en-US"/>
              <a:t>Object-oriented programming</a:t>
            </a:r>
          </a:p>
        </p:txBody>
      </p:sp>
      <p:sp>
        <p:nvSpPr>
          <p:cNvPr id="6" name="Slide Number Placeholder 5">
            <a:extLst>
              <a:ext uri="{FF2B5EF4-FFF2-40B4-BE49-F238E27FC236}">
                <a16:creationId xmlns:a16="http://schemas.microsoft.com/office/drawing/2014/main" xmlns="" id="{EABC01F9-365C-4F72-876F-1A8C9A5118FE}"/>
              </a:ext>
            </a:extLst>
          </p:cNvPr>
          <p:cNvSpPr>
            <a:spLocks noGrp="1"/>
          </p:cNvSpPr>
          <p:nvPr>
            <p:ph type="sldNum" sz="quarter" idx="11"/>
          </p:nvPr>
        </p:nvSpPr>
        <p:spPr/>
        <p:txBody>
          <a:bodyPr/>
          <a:lstStyle/>
          <a:p>
            <a:pPr>
              <a:defRPr/>
            </a:pPr>
            <a:fld id="{35FFB2C0-EA30-4FF8-A954-C09EDFCDAAD2}" type="slidenum">
              <a:rPr lang="en-US" altLang="en-US" smtClean="0"/>
              <a:pPr>
                <a:defRPr/>
              </a:pPr>
              <a:t>67</a:t>
            </a:fld>
            <a:endParaRPr lang="en-US" altLang="en-US"/>
          </a:p>
        </p:txBody>
      </p:sp>
      <p:pic>
        <p:nvPicPr>
          <p:cNvPr id="10" name="Picture 9">
            <a:extLst>
              <a:ext uri="{FF2B5EF4-FFF2-40B4-BE49-F238E27FC236}">
                <a16:creationId xmlns:a16="http://schemas.microsoft.com/office/drawing/2014/main" xmlns="" id="{ED533CE1-BE76-42A8-BB4B-B9AA5A75F107}"/>
              </a:ext>
            </a:extLst>
          </p:cNvPr>
          <p:cNvPicPr>
            <a:picLocks noChangeAspect="1"/>
          </p:cNvPicPr>
          <p:nvPr/>
        </p:nvPicPr>
        <p:blipFill>
          <a:blip r:embed="rId2"/>
          <a:stretch>
            <a:fillRect/>
          </a:stretch>
        </p:blipFill>
        <p:spPr>
          <a:xfrm>
            <a:off x="719572" y="1153989"/>
            <a:ext cx="7824054" cy="5402623"/>
          </a:xfrm>
          <a:prstGeom prst="rect">
            <a:avLst/>
          </a:prstGeom>
        </p:spPr>
      </p:pic>
    </p:spTree>
    <p:extLst>
      <p:ext uri="{BB962C8B-B14F-4D97-AF65-F5344CB8AC3E}">
        <p14:creationId xmlns:p14="http://schemas.microsoft.com/office/powerpoint/2010/main" val="17794635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FCB9-9D03-46DE-A0AF-B6A971F5549B}"/>
              </a:ext>
            </a:extLst>
          </p:cNvPr>
          <p:cNvSpPr>
            <a:spLocks noGrp="1"/>
          </p:cNvSpPr>
          <p:nvPr>
            <p:ph type="title"/>
          </p:nvPr>
        </p:nvSpPr>
        <p:spPr/>
        <p:txBody>
          <a:bodyPr/>
          <a:lstStyle/>
          <a:p>
            <a:r>
              <a:rPr lang="en-US"/>
              <a:t>Cách ghi chú lệnh trong Java</a:t>
            </a:r>
            <a:endParaRPr lang="en-GB"/>
          </a:p>
        </p:txBody>
      </p:sp>
      <p:sp>
        <p:nvSpPr>
          <p:cNvPr id="3" name="Content Placeholder 2">
            <a:extLst>
              <a:ext uri="{FF2B5EF4-FFF2-40B4-BE49-F238E27FC236}">
                <a16:creationId xmlns:a16="http://schemas.microsoft.com/office/drawing/2014/main" xmlns="" id="{765AFE60-DA38-486B-9740-078E9BDB625B}"/>
              </a:ext>
            </a:extLst>
          </p:cNvPr>
          <p:cNvSpPr>
            <a:spLocks noGrp="1"/>
          </p:cNvSpPr>
          <p:nvPr>
            <p:ph idx="1"/>
          </p:nvPr>
        </p:nvSpPr>
        <p:spPr>
          <a:xfrm>
            <a:off x="609600" y="1091971"/>
            <a:ext cx="8143873" cy="5385029"/>
          </a:xfrm>
        </p:spPr>
        <p:txBody>
          <a:bodyPr/>
          <a:lstStyle/>
          <a:p>
            <a:r>
              <a:rPr lang="en-US"/>
              <a:t>Ghi chú 1 dòng</a:t>
            </a:r>
          </a:p>
          <a:p>
            <a:r>
              <a:rPr lang="en-US"/>
              <a:t>Ghi chú nhiều dòng</a:t>
            </a:r>
          </a:p>
          <a:p>
            <a:pPr marL="0" indent="0">
              <a:buNone/>
            </a:pPr>
            <a:endParaRPr lang="en-US"/>
          </a:p>
          <a:p>
            <a:r>
              <a:rPr lang="en-US"/>
              <a:t>Ghi chú dạng Javadocs :</a:t>
            </a:r>
          </a:p>
          <a:p>
            <a:pPr lvl="1"/>
            <a:r>
              <a:rPr lang="en-US"/>
              <a:t>Thường dùng cho các lớp hoặc các hàm</a:t>
            </a:r>
          </a:p>
          <a:p>
            <a:endParaRPr lang="en-US"/>
          </a:p>
          <a:p>
            <a:pPr marL="0" indent="0">
              <a:buNone/>
            </a:pPr>
            <a:endParaRPr lang="en-GB"/>
          </a:p>
        </p:txBody>
      </p:sp>
      <p:sp>
        <p:nvSpPr>
          <p:cNvPr id="4" name="Date Placeholder 3">
            <a:extLst>
              <a:ext uri="{FF2B5EF4-FFF2-40B4-BE49-F238E27FC236}">
                <a16:creationId xmlns:a16="http://schemas.microsoft.com/office/drawing/2014/main" xmlns="" id="{E26F2182-5CAD-4C6F-92B8-9588F9BC312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0A76E56-1B09-4EF8-89B0-96183F78FF54}"/>
              </a:ext>
            </a:extLst>
          </p:cNvPr>
          <p:cNvSpPr>
            <a:spLocks noGrp="1"/>
          </p:cNvSpPr>
          <p:nvPr>
            <p:ph type="sldNum" sz="quarter" idx="11"/>
          </p:nvPr>
        </p:nvSpPr>
        <p:spPr/>
        <p:txBody>
          <a:bodyPr/>
          <a:lstStyle/>
          <a:p>
            <a:pPr>
              <a:defRPr/>
            </a:pPr>
            <a:fld id="{812A3249-7FF3-4311-A461-F791DB37E44E}" type="slidenum">
              <a:rPr lang="en-US" altLang="en-US" smtClean="0"/>
              <a:pPr>
                <a:defRPr/>
              </a:pPr>
              <a:t>68</a:t>
            </a:fld>
            <a:endParaRPr lang="en-US" altLang="en-US"/>
          </a:p>
        </p:txBody>
      </p:sp>
      <p:sp>
        <p:nvSpPr>
          <p:cNvPr id="6" name="TextBox 5">
            <a:extLst>
              <a:ext uri="{FF2B5EF4-FFF2-40B4-BE49-F238E27FC236}">
                <a16:creationId xmlns:a16="http://schemas.microsoft.com/office/drawing/2014/main" xmlns="" id="{75947263-6475-47A7-9EBF-666B1F2074B8}"/>
              </a:ext>
            </a:extLst>
          </p:cNvPr>
          <p:cNvSpPr txBox="1"/>
          <p:nvPr/>
        </p:nvSpPr>
        <p:spPr>
          <a:xfrm>
            <a:off x="4103948" y="1196752"/>
            <a:ext cx="309732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solidFill>
                  <a:srgbClr val="3F7F5F"/>
                </a:solidFill>
                <a:latin typeface="Consolas" panose="020B0609020204030204" pitchFamily="49" charset="0"/>
              </a:rPr>
              <a:t>//đây là ghi chú 1 dòng</a:t>
            </a:r>
            <a:endParaRPr lang="en-GB">
              <a:solidFill>
                <a:srgbClr val="3F7F5F"/>
              </a:solidFill>
              <a:latin typeface="Consolas" panose="020B0609020204030204" pitchFamily="49" charset="0"/>
            </a:endParaRPr>
          </a:p>
        </p:txBody>
      </p:sp>
      <p:sp>
        <p:nvSpPr>
          <p:cNvPr id="7" name="TextBox 6">
            <a:extLst>
              <a:ext uri="{FF2B5EF4-FFF2-40B4-BE49-F238E27FC236}">
                <a16:creationId xmlns:a16="http://schemas.microsoft.com/office/drawing/2014/main" xmlns="" id="{64B54BFE-ABB8-4DBA-8FA6-49F6BF8F8346}"/>
              </a:ext>
            </a:extLst>
          </p:cNvPr>
          <p:cNvSpPr txBox="1"/>
          <p:nvPr/>
        </p:nvSpPr>
        <p:spPr>
          <a:xfrm>
            <a:off x="4463988" y="1790162"/>
            <a:ext cx="3548064"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GB" sz="1800">
                <a:solidFill>
                  <a:srgbClr val="3F7F5F"/>
                </a:solidFill>
                <a:latin typeface="Consolas" panose="020B0609020204030204" pitchFamily="49" charset="0"/>
              </a:rPr>
              <a:t>/*</a:t>
            </a:r>
          </a:p>
          <a:p>
            <a:pPr algn="l"/>
            <a:r>
              <a:rPr lang="en-GB" sz="1800">
                <a:solidFill>
                  <a:srgbClr val="3F7F5F"/>
                </a:solidFill>
                <a:latin typeface="Consolas" panose="020B0609020204030204" pitchFamily="49" charset="0"/>
              </a:rPr>
              <a:t> * thường dùng cho 1 đoạn </a:t>
            </a:r>
          </a:p>
          <a:p>
            <a:pPr algn="l"/>
            <a:r>
              <a:rPr lang="en-GB" sz="1800">
                <a:solidFill>
                  <a:srgbClr val="3F7F5F"/>
                </a:solidFill>
                <a:latin typeface="Consolas" panose="020B0609020204030204" pitchFamily="49" charset="0"/>
              </a:rPr>
              <a:t> */</a:t>
            </a:r>
            <a:endParaRPr lang="en-GB"/>
          </a:p>
        </p:txBody>
      </p:sp>
      <p:sp>
        <p:nvSpPr>
          <p:cNvPr id="8" name="TextBox 7">
            <a:extLst>
              <a:ext uri="{FF2B5EF4-FFF2-40B4-BE49-F238E27FC236}">
                <a16:creationId xmlns:a16="http://schemas.microsoft.com/office/drawing/2014/main" xmlns="" id="{B5653350-E013-433C-8DD2-884DC6F699DA}"/>
              </a:ext>
            </a:extLst>
          </p:cNvPr>
          <p:cNvSpPr txBox="1"/>
          <p:nvPr/>
        </p:nvSpPr>
        <p:spPr>
          <a:xfrm>
            <a:off x="1133472" y="3975508"/>
            <a:ext cx="3548064"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GB" sz="1800">
                <a:solidFill>
                  <a:srgbClr val="3F5FBF"/>
                </a:solidFill>
                <a:latin typeface="Consolas" panose="020B0609020204030204" pitchFamily="49" charset="0"/>
              </a:rPr>
              <a:t>/**</a:t>
            </a:r>
          </a:p>
          <a:p>
            <a:pPr algn="l"/>
            <a:r>
              <a:rPr lang="en-GB" sz="1800">
                <a:solidFill>
                  <a:srgbClr val="3F5FBF"/>
                </a:solidFill>
                <a:latin typeface="Consolas" panose="020B0609020204030204" pitchFamily="49" charset="0"/>
              </a:rPr>
              <a:t> * </a:t>
            </a:r>
          </a:p>
          <a:p>
            <a:pPr algn="l"/>
            <a:r>
              <a:rPr lang="en-GB" sz="1800">
                <a:solidFill>
                  <a:srgbClr val="3F5FBF"/>
                </a:solidFill>
                <a:latin typeface="Consolas" panose="020B0609020204030204" pitchFamily="49" charset="0"/>
              </a:rPr>
              <a:t> * </a:t>
            </a:r>
            <a:r>
              <a:rPr lang="en-GB" sz="1800" b="1">
                <a:solidFill>
                  <a:srgbClr val="7F9FBF"/>
                </a:solidFill>
                <a:latin typeface="Consolas" panose="020B0609020204030204" pitchFamily="49" charset="0"/>
              </a:rPr>
              <a:t>@param</a:t>
            </a:r>
            <a:r>
              <a:rPr lang="en-GB" sz="1800" b="1">
                <a:solidFill>
                  <a:srgbClr val="3F5FBF"/>
                </a:solidFill>
                <a:latin typeface="Consolas" panose="020B0609020204030204" pitchFamily="49" charset="0"/>
              </a:rPr>
              <a:t> args</a:t>
            </a:r>
          </a:p>
          <a:p>
            <a:pPr algn="l"/>
            <a:r>
              <a:rPr lang="en-GB" sz="1800">
                <a:solidFill>
                  <a:srgbClr val="3F5FBF"/>
                </a:solidFill>
                <a:latin typeface="Consolas" panose="020B0609020204030204" pitchFamily="49" charset="0"/>
              </a:rPr>
              <a:t> */</a:t>
            </a:r>
            <a:endParaRPr lang="en-GB"/>
          </a:p>
        </p:txBody>
      </p:sp>
    </p:spTree>
    <p:extLst>
      <p:ext uri="{BB962C8B-B14F-4D97-AF65-F5344CB8AC3E}">
        <p14:creationId xmlns:p14="http://schemas.microsoft.com/office/powerpoint/2010/main" val="3592130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FCB9-9D03-46DE-A0AF-B6A971F5549B}"/>
              </a:ext>
            </a:extLst>
          </p:cNvPr>
          <p:cNvSpPr>
            <a:spLocks noGrp="1"/>
          </p:cNvSpPr>
          <p:nvPr>
            <p:ph type="title"/>
          </p:nvPr>
        </p:nvSpPr>
        <p:spPr/>
        <p:txBody>
          <a:bodyPr/>
          <a:lstStyle/>
          <a:p>
            <a:r>
              <a:rPr lang="en-US"/>
              <a:t>Biến và kiểu dữ liệu trong Java</a:t>
            </a:r>
            <a:endParaRPr lang="en-GB"/>
          </a:p>
        </p:txBody>
      </p:sp>
      <p:sp>
        <p:nvSpPr>
          <p:cNvPr id="3" name="Content Placeholder 2">
            <a:extLst>
              <a:ext uri="{FF2B5EF4-FFF2-40B4-BE49-F238E27FC236}">
                <a16:creationId xmlns:a16="http://schemas.microsoft.com/office/drawing/2014/main" xmlns="" id="{765AFE60-DA38-486B-9740-078E9BDB625B}"/>
              </a:ext>
            </a:extLst>
          </p:cNvPr>
          <p:cNvSpPr>
            <a:spLocks noGrp="1"/>
          </p:cNvSpPr>
          <p:nvPr>
            <p:ph idx="1"/>
          </p:nvPr>
        </p:nvSpPr>
        <p:spPr/>
        <p:txBody>
          <a:bodyPr anchor="ctr"/>
          <a:lstStyle/>
          <a:p>
            <a:r>
              <a:rPr lang="en-US"/>
              <a:t>Định nghĩa biến&amp;các loại biến trong Java</a:t>
            </a:r>
          </a:p>
          <a:p>
            <a:r>
              <a:rPr lang="en-US"/>
              <a:t>Cách để khai báo biến</a:t>
            </a:r>
          </a:p>
          <a:p>
            <a:r>
              <a:rPr lang="en-US"/>
              <a:t>Quy tắc đặc tên biến</a:t>
            </a:r>
          </a:p>
          <a:p>
            <a:r>
              <a:rPr lang="en-US"/>
              <a:t>Phép toán số học</a:t>
            </a:r>
          </a:p>
          <a:p>
            <a:r>
              <a:rPr lang="en-US"/>
              <a:t>Các kiểu dữ liệu cơ bản của Java</a:t>
            </a:r>
            <a:endParaRPr lang="en-GB"/>
          </a:p>
        </p:txBody>
      </p:sp>
      <p:sp>
        <p:nvSpPr>
          <p:cNvPr id="4" name="Date Placeholder 3">
            <a:extLst>
              <a:ext uri="{FF2B5EF4-FFF2-40B4-BE49-F238E27FC236}">
                <a16:creationId xmlns:a16="http://schemas.microsoft.com/office/drawing/2014/main" xmlns="" id="{E26F2182-5CAD-4C6F-92B8-9588F9BC312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0A76E56-1B09-4EF8-89B0-96183F78FF54}"/>
              </a:ext>
            </a:extLst>
          </p:cNvPr>
          <p:cNvSpPr>
            <a:spLocks noGrp="1"/>
          </p:cNvSpPr>
          <p:nvPr>
            <p:ph type="sldNum" sz="quarter" idx="11"/>
          </p:nvPr>
        </p:nvSpPr>
        <p:spPr/>
        <p:txBody>
          <a:bodyPr/>
          <a:lstStyle/>
          <a:p>
            <a:pPr>
              <a:defRPr/>
            </a:pPr>
            <a:fld id="{812A3249-7FF3-4311-A461-F791DB37E44E}" type="slidenum">
              <a:rPr lang="en-US" altLang="en-US" smtClean="0"/>
              <a:pPr>
                <a:defRPr/>
              </a:pPr>
              <a:t>69</a:t>
            </a:fld>
            <a:endParaRPr lang="en-US" altLang="en-US"/>
          </a:p>
        </p:txBody>
      </p:sp>
    </p:spTree>
    <p:extLst>
      <p:ext uri="{BB962C8B-B14F-4D97-AF65-F5344CB8AC3E}">
        <p14:creationId xmlns:p14="http://schemas.microsoft.com/office/powerpoint/2010/main" val="2162769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A6AE75-B0FB-45B4-95C7-D5546AE85B4A}"/>
              </a:ext>
            </a:extLst>
          </p:cNvPr>
          <p:cNvSpPr>
            <a:spLocks noGrp="1"/>
          </p:cNvSpPr>
          <p:nvPr>
            <p:ph type="title"/>
          </p:nvPr>
        </p:nvSpPr>
        <p:spPr/>
        <p:txBody>
          <a:bodyPr/>
          <a:lstStyle/>
          <a:p>
            <a:r>
              <a:rPr lang="en-US"/>
              <a:t>Các đặc trưng/điểm mạnh của Java </a:t>
            </a:r>
            <a:r>
              <a:rPr lang="en-US" baseline="30000">
                <a:solidFill>
                  <a:schemeClr val="bg1">
                    <a:lumMod val="65000"/>
                  </a:schemeClr>
                </a:solidFill>
              </a:rPr>
              <a:t>[2]</a:t>
            </a:r>
            <a:endParaRPr lang="en-GB"/>
          </a:p>
        </p:txBody>
      </p:sp>
      <p:sp>
        <p:nvSpPr>
          <p:cNvPr id="4" name="Date Placeholder 3">
            <a:extLst>
              <a:ext uri="{FF2B5EF4-FFF2-40B4-BE49-F238E27FC236}">
                <a16:creationId xmlns:a16="http://schemas.microsoft.com/office/drawing/2014/main" xmlns="" id="{6A1C5C44-416C-4B90-BE68-E0FECCD1BEF7}"/>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0AE5B8D5-1DC3-43CF-976E-F1C7F690F72F}"/>
              </a:ext>
            </a:extLst>
          </p:cNvPr>
          <p:cNvSpPr>
            <a:spLocks noGrp="1"/>
          </p:cNvSpPr>
          <p:nvPr>
            <p:ph type="sldNum" sz="quarter" idx="11"/>
          </p:nvPr>
        </p:nvSpPr>
        <p:spPr/>
        <p:txBody>
          <a:bodyPr/>
          <a:lstStyle/>
          <a:p>
            <a:pPr>
              <a:defRPr/>
            </a:pPr>
            <a:fld id="{5F4B234B-ADCF-47EA-94FA-1884F3D26864}" type="slidenum">
              <a:rPr lang="en-US" altLang="en-US" smtClean="0"/>
              <a:pPr>
                <a:defRPr/>
              </a:pPr>
              <a:t>7</a:t>
            </a:fld>
            <a:endParaRPr lang="en-US" altLang="en-US"/>
          </a:p>
        </p:txBody>
      </p:sp>
      <p:sp>
        <p:nvSpPr>
          <p:cNvPr id="3" name="Content Placeholder 2">
            <a:extLst>
              <a:ext uri="{FF2B5EF4-FFF2-40B4-BE49-F238E27FC236}">
                <a16:creationId xmlns:a16="http://schemas.microsoft.com/office/drawing/2014/main" xmlns="" id="{0AC0FD27-9B1C-4285-ADFF-60A44FCC33EE}"/>
              </a:ext>
            </a:extLst>
          </p:cNvPr>
          <p:cNvSpPr>
            <a:spLocks noGrp="1"/>
          </p:cNvSpPr>
          <p:nvPr>
            <p:ph idx="1"/>
          </p:nvPr>
        </p:nvSpPr>
        <p:spPr/>
        <p:txBody>
          <a:bodyPr/>
          <a:lstStyle/>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Đơn giản (Simple)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Hướng đối tượng (Object Oriented)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Độc lập nền tảng (Platform Independent)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Bảo mật (Secured)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Robust (Mạnh mẽ)</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Kiến trúc - tập trung (Architecture-neutral</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Khả chuyển (Portable)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Năng động (Dynamic)</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Thông dịch (Interpreted)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Hiệu suất cao (High Performance)</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Đa luồng (Multi-thread)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spcAft>
                <a:spcPts val="600"/>
              </a:spcAft>
              <a:buFont typeface="+mj-lt"/>
              <a:buAutoNum type="arabicParenR"/>
              <a:tabLst>
                <a:tab pos="457200" algn="l"/>
              </a:tabLst>
            </a:pPr>
            <a:r>
              <a:rPr lang="en-US" sz="1800">
                <a:solidFill>
                  <a:srgbClr val="333333"/>
                </a:solidFill>
                <a:effectLst/>
                <a:latin typeface="Arial" panose="020B0604020202020204" pitchFamily="34" charset="0"/>
                <a:ea typeface="Times New Roman" panose="02020603050405020304" pitchFamily="18" charset="0"/>
                <a:cs typeface="Times New Roman" panose="02020603050405020304" pitchFamily="18" charset="0"/>
              </a:rPr>
              <a:t>Phân tán (Distributed)</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Font typeface="+mj-lt"/>
              <a:buAutoNum type="arabicParenR"/>
            </a:pPr>
            <a:endParaRPr lang="en-GB"/>
          </a:p>
        </p:txBody>
      </p:sp>
    </p:spTree>
    <p:extLst>
      <p:ext uri="{BB962C8B-B14F-4D97-AF65-F5344CB8AC3E}">
        <p14:creationId xmlns:p14="http://schemas.microsoft.com/office/powerpoint/2010/main" val="2465911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FCB9-9D03-46DE-A0AF-B6A971F5549B}"/>
              </a:ext>
            </a:extLst>
          </p:cNvPr>
          <p:cNvSpPr>
            <a:spLocks noGrp="1"/>
          </p:cNvSpPr>
          <p:nvPr>
            <p:ph type="title"/>
          </p:nvPr>
        </p:nvSpPr>
        <p:spPr/>
        <p:txBody>
          <a:bodyPr/>
          <a:lstStyle/>
          <a:p>
            <a:r>
              <a:rPr lang="en-US"/>
              <a:t>Biến và kiểu dữ liệu trong Java</a:t>
            </a:r>
            <a:endParaRPr lang="en-GB"/>
          </a:p>
        </p:txBody>
      </p:sp>
      <p:sp>
        <p:nvSpPr>
          <p:cNvPr id="3" name="Content Placeholder 2">
            <a:extLst>
              <a:ext uri="{FF2B5EF4-FFF2-40B4-BE49-F238E27FC236}">
                <a16:creationId xmlns:a16="http://schemas.microsoft.com/office/drawing/2014/main" xmlns="" id="{765AFE60-DA38-486B-9740-078E9BDB625B}"/>
              </a:ext>
            </a:extLst>
          </p:cNvPr>
          <p:cNvSpPr>
            <a:spLocks noGrp="1"/>
          </p:cNvSpPr>
          <p:nvPr>
            <p:ph idx="1"/>
          </p:nvPr>
        </p:nvSpPr>
        <p:spPr/>
        <p:txBody>
          <a:bodyPr/>
          <a:lstStyle/>
          <a:p>
            <a:r>
              <a:rPr lang="en-US"/>
              <a:t>Biến trong Java</a:t>
            </a:r>
          </a:p>
          <a:p>
            <a:pPr lvl="1"/>
            <a:r>
              <a:rPr lang="en-US"/>
              <a:t>Biến là một </a:t>
            </a:r>
            <a:r>
              <a:rPr lang="en-US">
                <a:solidFill>
                  <a:srgbClr val="00B050"/>
                </a:solidFill>
              </a:rPr>
              <a:t>vị trí </a:t>
            </a:r>
            <a:r>
              <a:rPr lang="en-US"/>
              <a:t>trong bộ nhớ(vùng lưu trữ) để chứa dữ liệu</a:t>
            </a:r>
          </a:p>
          <a:p>
            <a:pPr lvl="1"/>
            <a:r>
              <a:rPr lang="en-US"/>
              <a:t>Mỗi biến phải đặt một </a:t>
            </a:r>
            <a:r>
              <a:rPr lang="en-US">
                <a:solidFill>
                  <a:srgbClr val="00B050"/>
                </a:solidFill>
              </a:rPr>
              <a:t>tên duy nhất </a:t>
            </a:r>
            <a:r>
              <a:rPr lang="en-US"/>
              <a:t>(định danh) để chỉ ra vùng lưu trữ</a:t>
            </a:r>
          </a:p>
          <a:p>
            <a:r>
              <a:rPr lang="en-US"/>
              <a:t>Cách để khai báo biến</a:t>
            </a:r>
          </a:p>
          <a:p>
            <a:endParaRPr lang="en-US"/>
          </a:p>
          <a:p>
            <a:endParaRPr lang="en-US"/>
          </a:p>
          <a:p>
            <a:endParaRPr lang="en-US"/>
          </a:p>
          <a:p>
            <a:r>
              <a:rPr lang="en-US"/>
              <a:t>Ví dụ:	</a:t>
            </a:r>
            <a:r>
              <a:rPr lang="en-US">
                <a:solidFill>
                  <a:srgbClr val="FF0000"/>
                </a:solidFill>
              </a:rPr>
              <a:t>int</a:t>
            </a:r>
            <a:r>
              <a:rPr lang="en-US">
                <a:solidFill>
                  <a:srgbClr val="00B050"/>
                </a:solidFill>
              </a:rPr>
              <a:t> a;		</a:t>
            </a:r>
            <a:r>
              <a:rPr lang="en-US">
                <a:solidFill>
                  <a:srgbClr val="FF0000"/>
                </a:solidFill>
              </a:rPr>
              <a:t>double</a:t>
            </a:r>
            <a:r>
              <a:rPr lang="en-US">
                <a:solidFill>
                  <a:srgbClr val="00B050"/>
                </a:solidFill>
              </a:rPr>
              <a:t> b=5;</a:t>
            </a:r>
          </a:p>
          <a:p>
            <a:endParaRPr lang="en-US"/>
          </a:p>
          <a:p>
            <a:pPr lvl="1"/>
            <a:endParaRPr lang="en-US"/>
          </a:p>
        </p:txBody>
      </p:sp>
      <p:sp>
        <p:nvSpPr>
          <p:cNvPr id="4" name="Date Placeholder 3">
            <a:extLst>
              <a:ext uri="{FF2B5EF4-FFF2-40B4-BE49-F238E27FC236}">
                <a16:creationId xmlns:a16="http://schemas.microsoft.com/office/drawing/2014/main" xmlns="" id="{E26F2182-5CAD-4C6F-92B8-9588F9BC312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0A76E56-1B09-4EF8-89B0-96183F78FF54}"/>
              </a:ext>
            </a:extLst>
          </p:cNvPr>
          <p:cNvSpPr>
            <a:spLocks noGrp="1"/>
          </p:cNvSpPr>
          <p:nvPr>
            <p:ph type="sldNum" sz="quarter" idx="11"/>
          </p:nvPr>
        </p:nvSpPr>
        <p:spPr/>
        <p:txBody>
          <a:bodyPr/>
          <a:lstStyle/>
          <a:p>
            <a:pPr>
              <a:defRPr/>
            </a:pPr>
            <a:fld id="{812A3249-7FF3-4311-A461-F791DB37E44E}" type="slidenum">
              <a:rPr lang="en-US" altLang="en-US" smtClean="0"/>
              <a:pPr>
                <a:defRPr/>
              </a:pPr>
              <a:t>70</a:t>
            </a:fld>
            <a:endParaRPr lang="en-US" altLang="en-US"/>
          </a:p>
        </p:txBody>
      </p:sp>
      <p:sp>
        <p:nvSpPr>
          <p:cNvPr id="8" name="TextBox 7">
            <a:extLst>
              <a:ext uri="{FF2B5EF4-FFF2-40B4-BE49-F238E27FC236}">
                <a16:creationId xmlns:a16="http://schemas.microsoft.com/office/drawing/2014/main" xmlns="" id="{1D5150C5-ECFE-4529-8EE3-9E76DCBE4652}"/>
              </a:ext>
            </a:extLst>
          </p:cNvPr>
          <p:cNvSpPr txBox="1"/>
          <p:nvPr/>
        </p:nvSpPr>
        <p:spPr>
          <a:xfrm>
            <a:off x="1251558" y="4041068"/>
            <a:ext cx="7052315" cy="55399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3000" b="1" u="sng">
                <a:solidFill>
                  <a:srgbClr val="FF0000"/>
                </a:solidFill>
              </a:rPr>
              <a:t>DataType</a:t>
            </a:r>
            <a:r>
              <a:rPr lang="en-US" sz="3000"/>
              <a:t> </a:t>
            </a:r>
            <a:r>
              <a:rPr lang="en-US" sz="3000" u="sng">
                <a:solidFill>
                  <a:srgbClr val="00B050"/>
                </a:solidFill>
              </a:rPr>
              <a:t>varName</a:t>
            </a:r>
            <a:r>
              <a:rPr lang="en-US" sz="3000"/>
              <a:t>  [=value] [, varName2]</a:t>
            </a:r>
            <a:endParaRPr lang="en-GB" sz="3000"/>
          </a:p>
        </p:txBody>
      </p:sp>
      <p:sp>
        <p:nvSpPr>
          <p:cNvPr id="9" name="Speech Bubble: Rectangle 8">
            <a:extLst>
              <a:ext uri="{FF2B5EF4-FFF2-40B4-BE49-F238E27FC236}">
                <a16:creationId xmlns:a16="http://schemas.microsoft.com/office/drawing/2014/main" xmlns="" id="{22834D19-6721-4BF0-B524-65EE9368C479}"/>
              </a:ext>
            </a:extLst>
          </p:cNvPr>
          <p:cNvSpPr/>
          <p:nvPr/>
        </p:nvSpPr>
        <p:spPr>
          <a:xfrm>
            <a:off x="616699" y="5153352"/>
            <a:ext cx="2270736" cy="363880"/>
          </a:xfrm>
          <a:prstGeom prst="wedgeRectCallout">
            <a:avLst>
              <a:gd name="adj1" fmla="val -3876"/>
              <a:gd name="adj2" fmla="val -3710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FF0000"/>
                </a:solidFill>
              </a:rPr>
              <a:t>Kiểu dữ liệu của biến</a:t>
            </a:r>
            <a:endParaRPr lang="en-GB">
              <a:solidFill>
                <a:srgbClr val="FF0000"/>
              </a:solidFill>
            </a:endParaRPr>
          </a:p>
        </p:txBody>
      </p:sp>
      <p:cxnSp>
        <p:nvCxnSpPr>
          <p:cNvPr id="10" name="Straight Arrow Connector 9">
            <a:extLst>
              <a:ext uri="{FF2B5EF4-FFF2-40B4-BE49-F238E27FC236}">
                <a16:creationId xmlns:a16="http://schemas.microsoft.com/office/drawing/2014/main" xmlns="" id="{69042430-200F-41EB-853F-570B22DD8C7C}"/>
              </a:ext>
            </a:extLst>
          </p:cNvPr>
          <p:cNvCxnSpPr>
            <a:cxnSpLocks/>
            <a:stCxn id="9" idx="0"/>
          </p:cNvCxnSpPr>
          <p:nvPr/>
        </p:nvCxnSpPr>
        <p:spPr>
          <a:xfrm flipV="1">
            <a:off x="1752067" y="4595066"/>
            <a:ext cx="335657" cy="55828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1" name="Rectangle 10">
            <a:extLst>
              <a:ext uri="{FF2B5EF4-FFF2-40B4-BE49-F238E27FC236}">
                <a16:creationId xmlns:a16="http://schemas.microsoft.com/office/drawing/2014/main" xmlns="" id="{23F927EF-5F31-4197-A34D-EBCF0965860E}"/>
              </a:ext>
            </a:extLst>
          </p:cNvPr>
          <p:cNvSpPr/>
          <p:nvPr/>
        </p:nvSpPr>
        <p:spPr>
          <a:xfrm>
            <a:off x="3095836" y="5153352"/>
            <a:ext cx="1476164" cy="363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solidFill>
                  <a:srgbClr val="00B050"/>
                </a:solidFill>
              </a:rPr>
              <a:t>Tên biến</a:t>
            </a:r>
            <a:endParaRPr lang="en-GB">
              <a:solidFill>
                <a:srgbClr val="00B050"/>
              </a:solidFill>
            </a:endParaRPr>
          </a:p>
        </p:txBody>
      </p:sp>
      <p:cxnSp>
        <p:nvCxnSpPr>
          <p:cNvPr id="12" name="Straight Arrow Connector 11">
            <a:extLst>
              <a:ext uri="{FF2B5EF4-FFF2-40B4-BE49-F238E27FC236}">
                <a16:creationId xmlns:a16="http://schemas.microsoft.com/office/drawing/2014/main" xmlns="" id="{7C7FB1E9-F98D-42DC-B85A-2026E1DBCCA2}"/>
              </a:ext>
            </a:extLst>
          </p:cNvPr>
          <p:cNvCxnSpPr>
            <a:cxnSpLocks/>
            <a:stCxn id="11" idx="0"/>
          </p:cNvCxnSpPr>
          <p:nvPr/>
        </p:nvCxnSpPr>
        <p:spPr>
          <a:xfrm flipH="1" flipV="1">
            <a:off x="3599892" y="4509120"/>
            <a:ext cx="234026" cy="64423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6" name="TextBox 5">
            <a:extLst>
              <a:ext uri="{FF2B5EF4-FFF2-40B4-BE49-F238E27FC236}">
                <a16:creationId xmlns:a16="http://schemas.microsoft.com/office/drawing/2014/main" xmlns="" id="{3AA427B4-6E1E-4E20-9AF6-143070646BF2}"/>
              </a:ext>
            </a:extLst>
          </p:cNvPr>
          <p:cNvSpPr txBox="1"/>
          <p:nvPr/>
        </p:nvSpPr>
        <p:spPr>
          <a:xfrm>
            <a:off x="4643914" y="4690599"/>
            <a:ext cx="4185761" cy="92333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t>Nếu giá trị của biến mà không thay đổi </a:t>
            </a:r>
          </a:p>
          <a:p>
            <a:r>
              <a:rPr lang="en-US"/>
              <a:t>trong suốt quá trình hoạt động</a:t>
            </a:r>
          </a:p>
          <a:p>
            <a:r>
              <a:rPr lang="en-US"/>
              <a:t>thì gọi là hằng</a:t>
            </a:r>
            <a:endParaRPr lang="en-GB"/>
          </a:p>
        </p:txBody>
      </p:sp>
      <p:cxnSp>
        <p:nvCxnSpPr>
          <p:cNvPr id="13" name="Straight Arrow Connector 12">
            <a:extLst>
              <a:ext uri="{FF2B5EF4-FFF2-40B4-BE49-F238E27FC236}">
                <a16:creationId xmlns:a16="http://schemas.microsoft.com/office/drawing/2014/main" xmlns="" id="{9AA70428-89F8-4DA8-AD1C-CAF6A388B298}"/>
              </a:ext>
            </a:extLst>
          </p:cNvPr>
          <p:cNvCxnSpPr/>
          <p:nvPr/>
        </p:nvCxnSpPr>
        <p:spPr>
          <a:xfrm>
            <a:off x="1752067" y="5517232"/>
            <a:ext cx="983729" cy="3600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xmlns="" id="{6BF578CB-9A87-40B8-9093-B4C65F5F375B}"/>
              </a:ext>
            </a:extLst>
          </p:cNvPr>
          <p:cNvCxnSpPr>
            <a:cxnSpLocks/>
          </p:cNvCxnSpPr>
          <p:nvPr/>
        </p:nvCxnSpPr>
        <p:spPr>
          <a:xfrm flipH="1">
            <a:off x="3203848" y="5542403"/>
            <a:ext cx="630070" cy="3348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369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par>
                                <p:cTn id="24" presetID="16" presetClass="entr" presetSubtype="2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E8CC6-AB30-4B01-A659-085F3547081E}"/>
              </a:ext>
            </a:extLst>
          </p:cNvPr>
          <p:cNvSpPr>
            <a:spLocks noGrp="1"/>
          </p:cNvSpPr>
          <p:nvPr>
            <p:ph type="title"/>
          </p:nvPr>
        </p:nvSpPr>
        <p:spPr/>
        <p:txBody>
          <a:bodyPr/>
          <a:lstStyle/>
          <a:p>
            <a:r>
              <a:rPr lang="en-US"/>
              <a:t>Biến và kiểu dữ liệu trong Java</a:t>
            </a:r>
            <a:endParaRPr lang="en-GB"/>
          </a:p>
        </p:txBody>
      </p:sp>
      <p:sp>
        <p:nvSpPr>
          <p:cNvPr id="3" name="Content Placeholder 2">
            <a:extLst>
              <a:ext uri="{FF2B5EF4-FFF2-40B4-BE49-F238E27FC236}">
                <a16:creationId xmlns:a16="http://schemas.microsoft.com/office/drawing/2014/main" xmlns="" id="{FFB6D8F1-F67B-4328-915C-ECD854CC3EA7}"/>
              </a:ext>
            </a:extLst>
          </p:cNvPr>
          <p:cNvSpPr>
            <a:spLocks noGrp="1"/>
          </p:cNvSpPr>
          <p:nvPr>
            <p:ph idx="1"/>
          </p:nvPr>
        </p:nvSpPr>
        <p:spPr/>
        <p:txBody>
          <a:bodyPr/>
          <a:lstStyle/>
          <a:p>
            <a:r>
              <a:rPr lang="en-US"/>
              <a:t>Khai báo hằng số</a:t>
            </a:r>
          </a:p>
          <a:p>
            <a:pPr lvl="1"/>
            <a:r>
              <a:rPr lang="en-US"/>
              <a:t>Hằng số sẽ không bị đổi giá trị trong suốt quá trình thực thi</a:t>
            </a:r>
          </a:p>
          <a:p>
            <a:pPr lvl="1"/>
            <a:r>
              <a:rPr lang="en-US"/>
              <a:t>VÍ DỤ: </a:t>
            </a:r>
            <a:r>
              <a:rPr lang="en-US">
                <a:solidFill>
                  <a:srgbClr val="FF0000"/>
                </a:solidFill>
              </a:rPr>
              <a:t>final</a:t>
            </a:r>
            <a:r>
              <a:rPr lang="en-US"/>
              <a:t> double </a:t>
            </a:r>
            <a:r>
              <a:rPr lang="en-US" u="sng">
                <a:solidFill>
                  <a:srgbClr val="00B050"/>
                </a:solidFill>
              </a:rPr>
              <a:t>PI</a:t>
            </a:r>
            <a:r>
              <a:rPr lang="en-US" u="sng"/>
              <a:t>=3.14</a:t>
            </a:r>
            <a:r>
              <a:rPr lang="en-US"/>
              <a:t>;</a:t>
            </a:r>
            <a:endParaRPr lang="en-GB"/>
          </a:p>
        </p:txBody>
      </p:sp>
      <p:sp>
        <p:nvSpPr>
          <p:cNvPr id="4" name="Date Placeholder 3">
            <a:extLst>
              <a:ext uri="{FF2B5EF4-FFF2-40B4-BE49-F238E27FC236}">
                <a16:creationId xmlns:a16="http://schemas.microsoft.com/office/drawing/2014/main" xmlns="" id="{C83B0AE1-0827-4CA6-9BEF-665065646DCD}"/>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4A988B3A-52A5-4B82-B2BE-52691B15CB30}"/>
              </a:ext>
            </a:extLst>
          </p:cNvPr>
          <p:cNvSpPr>
            <a:spLocks noGrp="1"/>
          </p:cNvSpPr>
          <p:nvPr>
            <p:ph type="sldNum" sz="quarter" idx="11"/>
          </p:nvPr>
        </p:nvSpPr>
        <p:spPr/>
        <p:txBody>
          <a:bodyPr/>
          <a:lstStyle/>
          <a:p>
            <a:pPr>
              <a:defRPr/>
            </a:pPr>
            <a:fld id="{812A3249-7FF3-4311-A461-F791DB37E44E}" type="slidenum">
              <a:rPr lang="en-US" altLang="en-US" smtClean="0"/>
              <a:pPr>
                <a:defRPr/>
              </a:pPr>
              <a:t>71</a:t>
            </a:fld>
            <a:endParaRPr lang="en-US" altLang="en-US"/>
          </a:p>
        </p:txBody>
      </p:sp>
    </p:spTree>
    <p:extLst>
      <p:ext uri="{BB962C8B-B14F-4D97-AF65-F5344CB8AC3E}">
        <p14:creationId xmlns:p14="http://schemas.microsoft.com/office/powerpoint/2010/main" val="39235118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FCB9-9D03-46DE-A0AF-B6A971F5549B}"/>
              </a:ext>
            </a:extLst>
          </p:cNvPr>
          <p:cNvSpPr>
            <a:spLocks noGrp="1"/>
          </p:cNvSpPr>
          <p:nvPr>
            <p:ph type="title"/>
          </p:nvPr>
        </p:nvSpPr>
        <p:spPr/>
        <p:txBody>
          <a:bodyPr/>
          <a:lstStyle/>
          <a:p>
            <a:r>
              <a:rPr lang="en-US"/>
              <a:t>Biến và kiểu dữ liệu trong Java</a:t>
            </a:r>
            <a:endParaRPr lang="en-GB"/>
          </a:p>
        </p:txBody>
      </p:sp>
      <p:sp>
        <p:nvSpPr>
          <p:cNvPr id="3" name="Content Placeholder 2">
            <a:extLst>
              <a:ext uri="{FF2B5EF4-FFF2-40B4-BE49-F238E27FC236}">
                <a16:creationId xmlns:a16="http://schemas.microsoft.com/office/drawing/2014/main" xmlns="" id="{765AFE60-DA38-486B-9740-078E9BDB625B}"/>
              </a:ext>
            </a:extLst>
          </p:cNvPr>
          <p:cNvSpPr>
            <a:spLocks noGrp="1"/>
          </p:cNvSpPr>
          <p:nvPr>
            <p:ph idx="1"/>
          </p:nvPr>
        </p:nvSpPr>
        <p:spPr/>
        <p:txBody>
          <a:bodyPr/>
          <a:lstStyle/>
          <a:p>
            <a:r>
              <a:rPr lang="en-US"/>
              <a:t>Quy tắc đặc tên biến</a:t>
            </a:r>
          </a:p>
          <a:p>
            <a:pPr lvl="1"/>
            <a:r>
              <a:rPr lang="en-US">
                <a:solidFill>
                  <a:srgbClr val="FF0000"/>
                </a:solidFill>
              </a:rPr>
              <a:t>Phân biệt </a:t>
            </a:r>
            <a:r>
              <a:rPr lang="en-US"/>
              <a:t>chữ </a:t>
            </a:r>
            <a:r>
              <a:rPr lang="en-US">
                <a:solidFill>
                  <a:srgbClr val="00B050"/>
                </a:solidFill>
              </a:rPr>
              <a:t>hoa</a:t>
            </a:r>
            <a:r>
              <a:rPr lang="en-US"/>
              <a:t>, chữ </a:t>
            </a:r>
            <a:r>
              <a:rPr lang="en-US">
                <a:solidFill>
                  <a:srgbClr val="00B050"/>
                </a:solidFill>
              </a:rPr>
              <a:t>thường</a:t>
            </a:r>
            <a:r>
              <a:rPr lang="en-US"/>
              <a:t>.</a:t>
            </a:r>
          </a:p>
          <a:p>
            <a:pPr lvl="1"/>
            <a:r>
              <a:rPr lang="en-US"/>
              <a:t>Chỉ được </a:t>
            </a:r>
            <a:r>
              <a:rPr lang="en-US">
                <a:solidFill>
                  <a:srgbClr val="00B050"/>
                </a:solidFill>
              </a:rPr>
              <a:t>bắt đầu </a:t>
            </a:r>
            <a:r>
              <a:rPr lang="en-US"/>
              <a:t>bằng một ký tự </a:t>
            </a:r>
            <a:r>
              <a:rPr lang="en-US">
                <a:solidFill>
                  <a:srgbClr val="00B050"/>
                </a:solidFill>
              </a:rPr>
              <a:t>chữ</a:t>
            </a:r>
            <a:r>
              <a:rPr lang="en-US"/>
              <a:t>, hoặc dấu </a:t>
            </a:r>
            <a:r>
              <a:rPr lang="en-US">
                <a:solidFill>
                  <a:srgbClr val="00B050"/>
                </a:solidFill>
              </a:rPr>
              <a:t>gạch dưới</a:t>
            </a:r>
            <a:r>
              <a:rPr lang="en-US"/>
              <a:t>(_), hoặc một dấu </a:t>
            </a:r>
            <a:r>
              <a:rPr lang="en-US">
                <a:solidFill>
                  <a:srgbClr val="00B050"/>
                </a:solidFill>
              </a:rPr>
              <a:t>$</a:t>
            </a:r>
          </a:p>
          <a:p>
            <a:pPr lvl="1"/>
            <a:r>
              <a:rPr lang="en-US">
                <a:solidFill>
                  <a:srgbClr val="FF0000"/>
                </a:solidFill>
              </a:rPr>
              <a:t>Không</a:t>
            </a:r>
            <a:r>
              <a:rPr lang="en-US"/>
              <a:t> được chứa </a:t>
            </a:r>
            <a:r>
              <a:rPr lang="en-US">
                <a:solidFill>
                  <a:srgbClr val="FF0000"/>
                </a:solidFill>
              </a:rPr>
              <a:t>khoảng trắng</a:t>
            </a:r>
            <a:r>
              <a:rPr lang="en-US"/>
              <a:t>, </a:t>
            </a:r>
            <a:r>
              <a:rPr lang="en-US">
                <a:solidFill>
                  <a:srgbClr val="FF0000"/>
                </a:solidFill>
              </a:rPr>
              <a:t>không trùng </a:t>
            </a:r>
            <a:r>
              <a:rPr lang="en-US"/>
              <a:t>với các </a:t>
            </a:r>
            <a:r>
              <a:rPr lang="en-US">
                <a:solidFill>
                  <a:srgbClr val="FF0000"/>
                </a:solidFill>
              </a:rPr>
              <a:t>từ khóa</a:t>
            </a:r>
            <a:r>
              <a:rPr lang="en-US"/>
              <a:t>.</a:t>
            </a:r>
          </a:p>
          <a:p>
            <a:pPr lvl="1"/>
            <a:r>
              <a:rPr lang="en-US"/>
              <a:t>Nếu tên biến </a:t>
            </a:r>
            <a:r>
              <a:rPr lang="en-US">
                <a:solidFill>
                  <a:srgbClr val="00B050"/>
                </a:solidFill>
              </a:rPr>
              <a:t>chỉ có một từ</a:t>
            </a:r>
            <a:r>
              <a:rPr lang="en-US"/>
              <a:t>, nên sử dụng </a:t>
            </a:r>
            <a:r>
              <a:rPr lang="en-US">
                <a:solidFill>
                  <a:srgbClr val="C00000"/>
                </a:solidFill>
              </a:rPr>
              <a:t>chữ thường</a:t>
            </a:r>
            <a:r>
              <a:rPr lang="en-US"/>
              <a:t>. Vd: int </a:t>
            </a:r>
            <a:r>
              <a:rPr lang="en-US">
                <a:solidFill>
                  <a:srgbClr val="C00000"/>
                </a:solidFill>
              </a:rPr>
              <a:t>d</a:t>
            </a:r>
            <a:r>
              <a:rPr lang="en-US"/>
              <a:t>em, int </a:t>
            </a:r>
            <a:r>
              <a:rPr lang="en-US">
                <a:solidFill>
                  <a:srgbClr val="C00000"/>
                </a:solidFill>
              </a:rPr>
              <a:t>s</a:t>
            </a:r>
            <a:r>
              <a:rPr lang="en-US"/>
              <a:t>peed,…</a:t>
            </a:r>
          </a:p>
          <a:p>
            <a:pPr lvl="1"/>
            <a:r>
              <a:rPr lang="en-US"/>
              <a:t>Nếu tên biến nhiều hơn một từ thì sử dụng </a:t>
            </a:r>
            <a:r>
              <a:rPr lang="en-US">
                <a:solidFill>
                  <a:srgbClr val="00B050"/>
                </a:solidFill>
              </a:rPr>
              <a:t>chữ thường cho từ đầu tiên</a:t>
            </a:r>
            <a:r>
              <a:rPr lang="en-US"/>
              <a:t>, </a:t>
            </a:r>
            <a:r>
              <a:rPr lang="en-US">
                <a:solidFill>
                  <a:srgbClr val="00B050"/>
                </a:solidFill>
              </a:rPr>
              <a:t>viết hoa </a:t>
            </a:r>
            <a:r>
              <a:rPr lang="en-US"/>
              <a:t>chữ đầu tiên của </a:t>
            </a:r>
            <a:r>
              <a:rPr lang="en-US">
                <a:solidFill>
                  <a:srgbClr val="00B050"/>
                </a:solidFill>
              </a:rPr>
              <a:t>từ tiếp theo</a:t>
            </a:r>
            <a:r>
              <a:rPr lang="en-US"/>
              <a:t>. Vd: int </a:t>
            </a:r>
            <a:r>
              <a:rPr lang="en-US">
                <a:solidFill>
                  <a:srgbClr val="00B050"/>
                </a:solidFill>
              </a:rPr>
              <a:t>s</a:t>
            </a:r>
            <a:r>
              <a:rPr lang="en-US"/>
              <a:t>peed</a:t>
            </a:r>
            <a:r>
              <a:rPr lang="en-US">
                <a:solidFill>
                  <a:srgbClr val="00B050"/>
                </a:solidFill>
              </a:rPr>
              <a:t>L</a:t>
            </a:r>
            <a:r>
              <a:rPr lang="en-US"/>
              <a:t>imit; double </a:t>
            </a:r>
            <a:r>
              <a:rPr lang="en-US">
                <a:solidFill>
                  <a:srgbClr val="00B050"/>
                </a:solidFill>
              </a:rPr>
              <a:t>t</a:t>
            </a:r>
            <a:r>
              <a:rPr lang="en-US"/>
              <a:t>inh</a:t>
            </a:r>
            <a:r>
              <a:rPr lang="en-US">
                <a:solidFill>
                  <a:srgbClr val="00B050"/>
                </a:solidFill>
              </a:rPr>
              <a:t>T</a:t>
            </a:r>
            <a:r>
              <a:rPr lang="en-US"/>
              <a:t>ong;</a:t>
            </a:r>
          </a:p>
          <a:p>
            <a:endParaRPr lang="en-GB"/>
          </a:p>
        </p:txBody>
      </p:sp>
      <p:sp>
        <p:nvSpPr>
          <p:cNvPr id="4" name="Date Placeholder 3">
            <a:extLst>
              <a:ext uri="{FF2B5EF4-FFF2-40B4-BE49-F238E27FC236}">
                <a16:creationId xmlns:a16="http://schemas.microsoft.com/office/drawing/2014/main" xmlns="" id="{E26F2182-5CAD-4C6F-92B8-9588F9BC312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0A76E56-1B09-4EF8-89B0-96183F78FF54}"/>
              </a:ext>
            </a:extLst>
          </p:cNvPr>
          <p:cNvSpPr>
            <a:spLocks noGrp="1"/>
          </p:cNvSpPr>
          <p:nvPr>
            <p:ph type="sldNum" sz="quarter" idx="11"/>
          </p:nvPr>
        </p:nvSpPr>
        <p:spPr/>
        <p:txBody>
          <a:bodyPr/>
          <a:lstStyle/>
          <a:p>
            <a:pPr>
              <a:defRPr/>
            </a:pPr>
            <a:fld id="{812A3249-7FF3-4311-A461-F791DB37E44E}" type="slidenum">
              <a:rPr lang="en-US" altLang="en-US" smtClean="0"/>
              <a:pPr>
                <a:defRPr/>
              </a:pPr>
              <a:t>72</a:t>
            </a:fld>
            <a:endParaRPr lang="en-US" altLang="en-US"/>
          </a:p>
        </p:txBody>
      </p:sp>
    </p:spTree>
    <p:extLst>
      <p:ext uri="{BB962C8B-B14F-4D97-AF65-F5344CB8AC3E}">
        <p14:creationId xmlns:p14="http://schemas.microsoft.com/office/powerpoint/2010/main" val="10130436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FCB9-9D03-46DE-A0AF-B6A971F5549B}"/>
              </a:ext>
            </a:extLst>
          </p:cNvPr>
          <p:cNvSpPr>
            <a:spLocks noGrp="1"/>
          </p:cNvSpPr>
          <p:nvPr>
            <p:ph type="title"/>
          </p:nvPr>
        </p:nvSpPr>
        <p:spPr/>
        <p:txBody>
          <a:bodyPr/>
          <a:lstStyle/>
          <a:p>
            <a:r>
              <a:rPr lang="en-US"/>
              <a:t>Biến và kiểu dữ liệu trong Java</a:t>
            </a:r>
            <a:endParaRPr lang="en-GB"/>
          </a:p>
        </p:txBody>
      </p:sp>
      <p:sp>
        <p:nvSpPr>
          <p:cNvPr id="3" name="Content Placeholder 2">
            <a:extLst>
              <a:ext uri="{FF2B5EF4-FFF2-40B4-BE49-F238E27FC236}">
                <a16:creationId xmlns:a16="http://schemas.microsoft.com/office/drawing/2014/main" xmlns="" id="{765AFE60-DA38-486B-9740-078E9BDB625B}"/>
              </a:ext>
            </a:extLst>
          </p:cNvPr>
          <p:cNvSpPr>
            <a:spLocks noGrp="1"/>
          </p:cNvSpPr>
          <p:nvPr>
            <p:ph idx="1"/>
          </p:nvPr>
        </p:nvSpPr>
        <p:spPr/>
        <p:txBody>
          <a:bodyPr/>
          <a:lstStyle/>
          <a:p>
            <a:r>
              <a:rPr lang="en-US"/>
              <a:t>Từ khóa (Keywords)</a:t>
            </a:r>
          </a:p>
          <a:p>
            <a:pPr lvl="1"/>
            <a:r>
              <a:rPr lang="en-US"/>
              <a:t>Là các từ được Java quy định sẵn</a:t>
            </a:r>
          </a:p>
          <a:p>
            <a:pPr lvl="1"/>
            <a:endParaRPr lang="en-US"/>
          </a:p>
          <a:p>
            <a:endParaRPr lang="en-GB"/>
          </a:p>
        </p:txBody>
      </p:sp>
      <p:sp>
        <p:nvSpPr>
          <p:cNvPr id="4" name="Date Placeholder 3">
            <a:extLst>
              <a:ext uri="{FF2B5EF4-FFF2-40B4-BE49-F238E27FC236}">
                <a16:creationId xmlns:a16="http://schemas.microsoft.com/office/drawing/2014/main" xmlns="" id="{E26F2182-5CAD-4C6F-92B8-9588F9BC312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0A76E56-1B09-4EF8-89B0-96183F78FF54}"/>
              </a:ext>
            </a:extLst>
          </p:cNvPr>
          <p:cNvSpPr>
            <a:spLocks noGrp="1"/>
          </p:cNvSpPr>
          <p:nvPr>
            <p:ph type="sldNum" sz="quarter" idx="11"/>
          </p:nvPr>
        </p:nvSpPr>
        <p:spPr/>
        <p:txBody>
          <a:bodyPr/>
          <a:lstStyle/>
          <a:p>
            <a:pPr>
              <a:defRPr/>
            </a:pPr>
            <a:fld id="{812A3249-7FF3-4311-A461-F791DB37E44E}" type="slidenum">
              <a:rPr lang="en-US" altLang="en-US" smtClean="0"/>
              <a:pPr>
                <a:defRPr/>
              </a:pPr>
              <a:t>73</a:t>
            </a:fld>
            <a:endParaRPr lang="en-US" altLang="en-US"/>
          </a:p>
        </p:txBody>
      </p:sp>
      <p:pic>
        <p:nvPicPr>
          <p:cNvPr id="8" name="Picture 4" descr="Java keywords list – BytesofGigabytes">
            <a:extLst>
              <a:ext uri="{FF2B5EF4-FFF2-40B4-BE49-F238E27FC236}">
                <a16:creationId xmlns:a16="http://schemas.microsoft.com/office/drawing/2014/main" xmlns="" id="{70ECE535-9136-423D-B49B-4569F2647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8" y="2168860"/>
            <a:ext cx="8143873" cy="417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0417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FCB9-9D03-46DE-A0AF-B6A971F5549B}"/>
              </a:ext>
            </a:extLst>
          </p:cNvPr>
          <p:cNvSpPr>
            <a:spLocks noGrp="1"/>
          </p:cNvSpPr>
          <p:nvPr>
            <p:ph type="title"/>
          </p:nvPr>
        </p:nvSpPr>
        <p:spPr/>
        <p:txBody>
          <a:bodyPr/>
          <a:lstStyle/>
          <a:p>
            <a:r>
              <a:rPr lang="en-US"/>
              <a:t>Biến và kiểu dữ liệu trong Java</a:t>
            </a:r>
            <a:endParaRPr lang="en-GB"/>
          </a:p>
        </p:txBody>
      </p:sp>
      <p:sp>
        <p:nvSpPr>
          <p:cNvPr id="3" name="Content Placeholder 2">
            <a:extLst>
              <a:ext uri="{FF2B5EF4-FFF2-40B4-BE49-F238E27FC236}">
                <a16:creationId xmlns:a16="http://schemas.microsoft.com/office/drawing/2014/main" xmlns="" id="{765AFE60-DA38-486B-9740-078E9BDB625B}"/>
              </a:ext>
            </a:extLst>
          </p:cNvPr>
          <p:cNvSpPr>
            <a:spLocks noGrp="1"/>
          </p:cNvSpPr>
          <p:nvPr>
            <p:ph idx="1"/>
          </p:nvPr>
        </p:nvSpPr>
        <p:spPr/>
        <p:txBody>
          <a:bodyPr/>
          <a:lstStyle/>
          <a:p>
            <a:r>
              <a:rPr lang="en-US"/>
              <a:t>Các loại biến trong Java</a:t>
            </a:r>
          </a:p>
        </p:txBody>
      </p:sp>
      <p:sp>
        <p:nvSpPr>
          <p:cNvPr id="4" name="Date Placeholder 3">
            <a:extLst>
              <a:ext uri="{FF2B5EF4-FFF2-40B4-BE49-F238E27FC236}">
                <a16:creationId xmlns:a16="http://schemas.microsoft.com/office/drawing/2014/main" xmlns="" id="{E26F2182-5CAD-4C6F-92B8-9588F9BC312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0A76E56-1B09-4EF8-89B0-96183F78FF54}"/>
              </a:ext>
            </a:extLst>
          </p:cNvPr>
          <p:cNvSpPr>
            <a:spLocks noGrp="1"/>
          </p:cNvSpPr>
          <p:nvPr>
            <p:ph type="sldNum" sz="quarter" idx="11"/>
          </p:nvPr>
        </p:nvSpPr>
        <p:spPr/>
        <p:txBody>
          <a:bodyPr/>
          <a:lstStyle/>
          <a:p>
            <a:pPr>
              <a:defRPr/>
            </a:pPr>
            <a:fld id="{812A3249-7FF3-4311-A461-F791DB37E44E}" type="slidenum">
              <a:rPr lang="en-US" altLang="en-US" smtClean="0"/>
              <a:pPr>
                <a:defRPr/>
              </a:pPr>
              <a:t>74</a:t>
            </a:fld>
            <a:endParaRPr lang="en-US" altLang="en-US"/>
          </a:p>
        </p:txBody>
      </p:sp>
      <p:sp>
        <p:nvSpPr>
          <p:cNvPr id="7" name="Rectangle: Rounded Corners 6">
            <a:extLst>
              <a:ext uri="{FF2B5EF4-FFF2-40B4-BE49-F238E27FC236}">
                <a16:creationId xmlns:a16="http://schemas.microsoft.com/office/drawing/2014/main" xmlns="" id="{BD8B6EB3-088F-4C78-93E0-93591E1B32E1}"/>
              </a:ext>
            </a:extLst>
          </p:cNvPr>
          <p:cNvSpPr/>
          <p:nvPr/>
        </p:nvSpPr>
        <p:spPr>
          <a:xfrm>
            <a:off x="2591780" y="1592796"/>
            <a:ext cx="3888432" cy="432048"/>
          </a:xfrm>
          <a:prstGeom prst="roundRect">
            <a:avLst/>
          </a:prstGeom>
          <a:solidFill>
            <a:schemeClr val="accent6">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t>Các loại biến trong Java</a:t>
            </a:r>
            <a:endParaRPr lang="en-GB"/>
          </a:p>
        </p:txBody>
      </p:sp>
      <p:sp>
        <p:nvSpPr>
          <p:cNvPr id="8" name="Rectangle 7">
            <a:extLst>
              <a:ext uri="{FF2B5EF4-FFF2-40B4-BE49-F238E27FC236}">
                <a16:creationId xmlns:a16="http://schemas.microsoft.com/office/drawing/2014/main" xmlns="" id="{9CB827BE-E65D-40A9-B029-488AB6443A4C}"/>
              </a:ext>
            </a:extLst>
          </p:cNvPr>
          <p:cNvSpPr/>
          <p:nvPr/>
        </p:nvSpPr>
        <p:spPr>
          <a:xfrm>
            <a:off x="107504" y="2636912"/>
            <a:ext cx="2926668" cy="3703333"/>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endParaRPr lang="en-US"/>
          </a:p>
          <a:p>
            <a:endParaRPr lang="en-GB"/>
          </a:p>
          <a:p>
            <a:pPr marL="285750" indent="-285750">
              <a:buFontTx/>
              <a:buChar char="-"/>
            </a:pPr>
            <a:r>
              <a:rPr lang="en-GB"/>
              <a:t>được khai báo trong các </a:t>
            </a:r>
            <a:r>
              <a:rPr lang="en-GB">
                <a:solidFill>
                  <a:srgbClr val="00B050"/>
                </a:solidFill>
              </a:rPr>
              <a:t>phương thức, hàm, constructor hoặc các blook;</a:t>
            </a:r>
            <a:r>
              <a:rPr lang="en-GB"/>
              <a:t> Bị phá hủy khi các phương thức này kết thúc</a:t>
            </a:r>
          </a:p>
          <a:p>
            <a:pPr marL="285750" indent="-285750">
              <a:buFontTx/>
              <a:buChar char="-"/>
            </a:pPr>
            <a:r>
              <a:rPr lang="en-GB"/>
              <a:t>Không được sử dụng “access modifier” khi khai báo</a:t>
            </a:r>
          </a:p>
          <a:p>
            <a:pPr marL="285750" indent="-285750">
              <a:buFontTx/>
              <a:buChar char="-"/>
            </a:pPr>
            <a:r>
              <a:rPr lang="en-GB"/>
              <a:t>Nằm trong vùng nhớ stack</a:t>
            </a:r>
          </a:p>
          <a:p>
            <a:pPr marL="285750" indent="-285750">
              <a:buFontTx/>
              <a:buChar char="-"/>
            </a:pPr>
            <a:r>
              <a:rPr lang="en-GB"/>
              <a:t>Cần khởi tạo giá trị mặc định trước khi sử dụng</a:t>
            </a:r>
          </a:p>
        </p:txBody>
      </p:sp>
      <p:sp>
        <p:nvSpPr>
          <p:cNvPr id="11" name="Rectangle: Rounded Corners 10">
            <a:extLst>
              <a:ext uri="{FF2B5EF4-FFF2-40B4-BE49-F238E27FC236}">
                <a16:creationId xmlns:a16="http://schemas.microsoft.com/office/drawing/2014/main" xmlns="" id="{8DDE174E-9849-4EBD-BBF4-83E82C5FA178}"/>
              </a:ext>
            </a:extLst>
          </p:cNvPr>
          <p:cNvSpPr/>
          <p:nvPr/>
        </p:nvSpPr>
        <p:spPr>
          <a:xfrm>
            <a:off x="287523" y="2842543"/>
            <a:ext cx="2525289" cy="33442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Biến local (cục bộ)</a:t>
            </a:r>
            <a:endParaRPr lang="en-GB"/>
          </a:p>
        </p:txBody>
      </p:sp>
      <p:sp>
        <p:nvSpPr>
          <p:cNvPr id="12" name="Rectangle 11">
            <a:extLst>
              <a:ext uri="{FF2B5EF4-FFF2-40B4-BE49-F238E27FC236}">
                <a16:creationId xmlns:a16="http://schemas.microsoft.com/office/drawing/2014/main" xmlns="" id="{028DF32F-F70A-4EC6-8FD1-1A924CA0DB16}"/>
              </a:ext>
            </a:extLst>
          </p:cNvPr>
          <p:cNvSpPr/>
          <p:nvPr/>
        </p:nvSpPr>
        <p:spPr>
          <a:xfrm>
            <a:off x="3088178" y="2636912"/>
            <a:ext cx="2965158" cy="369083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endParaRPr lang="en-US"/>
          </a:p>
          <a:p>
            <a:endParaRPr lang="en-GB"/>
          </a:p>
          <a:p>
            <a:pPr marL="285750" indent="-285750">
              <a:buFontTx/>
              <a:buChar char="-"/>
            </a:pPr>
            <a:r>
              <a:rPr lang="en-GB"/>
              <a:t>được khai báo trong lớp (class), bên ngoài </a:t>
            </a:r>
            <a:r>
              <a:rPr lang="en-GB">
                <a:solidFill>
                  <a:srgbClr val="00B050"/>
                </a:solidFill>
              </a:rPr>
              <a:t>phương thức, constructor và các blook</a:t>
            </a:r>
            <a:r>
              <a:rPr lang="en-GB"/>
              <a:t>. Được tạo bằng việc sử dụng từ khóa “new” và bị phá hủy cùng đối tượng.</a:t>
            </a:r>
          </a:p>
          <a:p>
            <a:pPr marL="285750" indent="-285750">
              <a:buFontTx/>
              <a:buChar char="-"/>
            </a:pPr>
            <a:endParaRPr lang="en-GB"/>
          </a:p>
        </p:txBody>
      </p:sp>
      <p:sp>
        <p:nvSpPr>
          <p:cNvPr id="13" name="Rectangle: Rounded Corners 12">
            <a:extLst>
              <a:ext uri="{FF2B5EF4-FFF2-40B4-BE49-F238E27FC236}">
                <a16:creationId xmlns:a16="http://schemas.microsoft.com/office/drawing/2014/main" xmlns="" id="{D5A1CE47-597C-409A-8F31-1480F8434A5A}"/>
              </a:ext>
            </a:extLst>
          </p:cNvPr>
          <p:cNvSpPr/>
          <p:nvPr/>
        </p:nvSpPr>
        <p:spPr>
          <a:xfrm>
            <a:off x="3306687" y="2831177"/>
            <a:ext cx="2525289" cy="3333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Biến instance (toàn cục)</a:t>
            </a:r>
            <a:endParaRPr lang="en-GB"/>
          </a:p>
        </p:txBody>
      </p:sp>
      <p:sp>
        <p:nvSpPr>
          <p:cNvPr id="14" name="Rectangle 13">
            <a:extLst>
              <a:ext uri="{FF2B5EF4-FFF2-40B4-BE49-F238E27FC236}">
                <a16:creationId xmlns:a16="http://schemas.microsoft.com/office/drawing/2014/main" xmlns="" id="{E1B5E0CD-A3B0-4DA8-A11C-8A63CC0A7D8B}"/>
              </a:ext>
            </a:extLst>
          </p:cNvPr>
          <p:cNvSpPr/>
          <p:nvPr/>
        </p:nvSpPr>
        <p:spPr>
          <a:xfrm>
            <a:off x="6145832" y="2642330"/>
            <a:ext cx="2926668" cy="3690839"/>
          </a:xfrm>
          <a:prstGeom prst="rect">
            <a:avLst/>
          </a:prstGeom>
        </p:spPr>
        <p:style>
          <a:lnRef idx="2">
            <a:schemeClr val="accent6"/>
          </a:lnRef>
          <a:fillRef idx="1">
            <a:schemeClr val="lt1"/>
          </a:fillRef>
          <a:effectRef idx="0">
            <a:schemeClr val="accent6"/>
          </a:effectRef>
          <a:fontRef idx="minor">
            <a:schemeClr val="dk1"/>
          </a:fontRef>
        </p:style>
        <p:txBody>
          <a:bodyPr rtlCol="0" anchor="t"/>
          <a:lstStyle/>
          <a:p>
            <a:endParaRPr lang="en-GB"/>
          </a:p>
        </p:txBody>
      </p:sp>
      <p:sp>
        <p:nvSpPr>
          <p:cNvPr id="15" name="Rectangle: Rounded Corners 14">
            <a:extLst>
              <a:ext uri="{FF2B5EF4-FFF2-40B4-BE49-F238E27FC236}">
                <a16:creationId xmlns:a16="http://schemas.microsoft.com/office/drawing/2014/main" xmlns="" id="{21EEAEE0-D120-4864-8841-E1860DCFDBDC}"/>
              </a:ext>
            </a:extLst>
          </p:cNvPr>
          <p:cNvSpPr/>
          <p:nvPr/>
        </p:nvSpPr>
        <p:spPr>
          <a:xfrm>
            <a:off x="6325851" y="2836595"/>
            <a:ext cx="2525289" cy="3333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Biến static (tĩnh)</a:t>
            </a:r>
            <a:endParaRPr lang="en-GB"/>
          </a:p>
        </p:txBody>
      </p:sp>
      <p:cxnSp>
        <p:nvCxnSpPr>
          <p:cNvPr id="17" name="Connector: Elbow 16">
            <a:extLst>
              <a:ext uri="{FF2B5EF4-FFF2-40B4-BE49-F238E27FC236}">
                <a16:creationId xmlns:a16="http://schemas.microsoft.com/office/drawing/2014/main" xmlns="" id="{35E9E267-1BF1-44F4-8D4D-D50B780D6725}"/>
              </a:ext>
            </a:extLst>
          </p:cNvPr>
          <p:cNvCxnSpPr>
            <a:stCxn id="7" idx="2"/>
            <a:endCxn id="14" idx="0"/>
          </p:cNvCxnSpPr>
          <p:nvPr/>
        </p:nvCxnSpPr>
        <p:spPr>
          <a:xfrm rot="16200000" flipH="1">
            <a:off x="5763838" y="797002"/>
            <a:ext cx="617486" cy="307317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xmlns="" id="{80AB6CA4-7464-4F2A-8F95-D8F5A124B286}"/>
              </a:ext>
            </a:extLst>
          </p:cNvPr>
          <p:cNvCxnSpPr>
            <a:stCxn id="7" idx="2"/>
            <a:endCxn id="8" idx="0"/>
          </p:cNvCxnSpPr>
          <p:nvPr/>
        </p:nvCxnSpPr>
        <p:spPr>
          <a:xfrm rot="5400000">
            <a:off x="2747383" y="848299"/>
            <a:ext cx="612068" cy="2965158"/>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xmlns="" id="{2174F8B4-021B-420A-84DE-EC08D181EEF6}"/>
              </a:ext>
            </a:extLst>
          </p:cNvPr>
          <p:cNvCxnSpPr>
            <a:stCxn id="7" idx="2"/>
          </p:cNvCxnSpPr>
          <p:nvPr/>
        </p:nvCxnSpPr>
        <p:spPr>
          <a:xfrm>
            <a:off x="4535996" y="2024844"/>
            <a:ext cx="0" cy="6407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2771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arn(inVertical)">
                                      <p:cBhvr>
                                        <p:cTn id="11" dur="500"/>
                                        <p:tgtEl>
                                          <p:spTgt spid="23"/>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randombar(horizontal)">
                                      <p:cBhvr>
                                        <p:cTn id="23" dur="500"/>
                                        <p:tgtEl>
                                          <p:spTgt spid="11"/>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barn(inVertical)">
                                      <p:cBhvr>
                                        <p:cTn id="35" dur="500"/>
                                        <p:tgtEl>
                                          <p:spTgt spid="14"/>
                                        </p:tgtEl>
                                      </p:cBhvr>
                                    </p:animEffect>
                                  </p:childTnLst>
                                </p:cTn>
                              </p:par>
                            </p:childTnLst>
                          </p:cTn>
                        </p:par>
                        <p:par>
                          <p:cTn id="36" fill="hold">
                            <p:stCondLst>
                              <p:cond delay="4000"/>
                            </p:stCondLst>
                            <p:childTnLst>
                              <p:par>
                                <p:cTn id="37" presetID="14" presetClass="entr" presetSubtype="1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randombar(horizontal)">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FFCB9-9D03-46DE-A0AF-B6A971F5549B}"/>
              </a:ext>
            </a:extLst>
          </p:cNvPr>
          <p:cNvSpPr>
            <a:spLocks noGrp="1"/>
          </p:cNvSpPr>
          <p:nvPr>
            <p:ph type="title"/>
          </p:nvPr>
        </p:nvSpPr>
        <p:spPr/>
        <p:txBody>
          <a:bodyPr/>
          <a:lstStyle/>
          <a:p>
            <a:r>
              <a:rPr lang="en-US"/>
              <a:t>Biến và kiểu dữ liệu trong Java</a:t>
            </a:r>
            <a:endParaRPr lang="en-GB"/>
          </a:p>
        </p:txBody>
      </p:sp>
      <p:sp>
        <p:nvSpPr>
          <p:cNvPr id="3" name="Content Placeholder 2">
            <a:extLst>
              <a:ext uri="{FF2B5EF4-FFF2-40B4-BE49-F238E27FC236}">
                <a16:creationId xmlns:a16="http://schemas.microsoft.com/office/drawing/2014/main" xmlns="" id="{765AFE60-DA38-486B-9740-078E9BDB625B}"/>
              </a:ext>
            </a:extLst>
          </p:cNvPr>
          <p:cNvSpPr>
            <a:spLocks noGrp="1"/>
          </p:cNvSpPr>
          <p:nvPr>
            <p:ph idx="1"/>
          </p:nvPr>
        </p:nvSpPr>
        <p:spPr>
          <a:xfrm>
            <a:off x="323528" y="1091971"/>
            <a:ext cx="8820472" cy="5248275"/>
          </a:xfrm>
        </p:spPr>
        <p:txBody>
          <a:bodyPr/>
          <a:lstStyle/>
          <a:p>
            <a:r>
              <a:rPr lang="en-US"/>
              <a:t>Các kiểu dữ liệu cơ bản của Java </a:t>
            </a:r>
            <a:r>
              <a:rPr lang="en-US" b="0"/>
              <a:t>(4 nhóm – 8 kiểu)</a:t>
            </a:r>
            <a:endParaRPr lang="en-GB" b="0"/>
          </a:p>
        </p:txBody>
      </p:sp>
      <p:sp>
        <p:nvSpPr>
          <p:cNvPr id="4" name="Date Placeholder 3">
            <a:extLst>
              <a:ext uri="{FF2B5EF4-FFF2-40B4-BE49-F238E27FC236}">
                <a16:creationId xmlns:a16="http://schemas.microsoft.com/office/drawing/2014/main" xmlns="" id="{E26F2182-5CAD-4C6F-92B8-9588F9BC312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0A76E56-1B09-4EF8-89B0-96183F78FF54}"/>
              </a:ext>
            </a:extLst>
          </p:cNvPr>
          <p:cNvSpPr>
            <a:spLocks noGrp="1"/>
          </p:cNvSpPr>
          <p:nvPr>
            <p:ph type="sldNum" sz="quarter" idx="11"/>
          </p:nvPr>
        </p:nvSpPr>
        <p:spPr/>
        <p:txBody>
          <a:bodyPr/>
          <a:lstStyle/>
          <a:p>
            <a:pPr>
              <a:defRPr/>
            </a:pPr>
            <a:fld id="{812A3249-7FF3-4311-A461-F791DB37E44E}" type="slidenum">
              <a:rPr lang="en-US" altLang="en-US" smtClean="0"/>
              <a:pPr>
                <a:defRPr/>
              </a:pPr>
              <a:t>75</a:t>
            </a:fld>
            <a:endParaRPr lang="en-US" altLang="en-US"/>
          </a:p>
        </p:txBody>
      </p:sp>
      <p:pic>
        <p:nvPicPr>
          <p:cNvPr id="6" name="Picture 1">
            <a:extLst>
              <a:ext uri="{FF2B5EF4-FFF2-40B4-BE49-F238E27FC236}">
                <a16:creationId xmlns:a16="http://schemas.microsoft.com/office/drawing/2014/main" xmlns="" id="{DC0732DB-D636-418A-836D-AE161C32651C}"/>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609600" y="1644208"/>
            <a:ext cx="7401472" cy="473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xmlns="" id="{7B0D6A55-A19F-4BFA-AB09-E62787322895}"/>
              </a:ext>
            </a:extLst>
          </p:cNvPr>
          <p:cNvSpPr txBox="1"/>
          <p:nvPr/>
        </p:nvSpPr>
        <p:spPr>
          <a:xfrm>
            <a:off x="8011811" y="5210668"/>
            <a:ext cx="569388" cy="369332"/>
          </a:xfrm>
          <a:prstGeom prst="rect">
            <a:avLst/>
          </a:prstGeom>
          <a:noFill/>
        </p:spPr>
        <p:txBody>
          <a:bodyPr wrap="square" rtlCol="0">
            <a:spAutoFit/>
          </a:bodyPr>
          <a:lstStyle/>
          <a:p>
            <a:r>
              <a:rPr lang="en-US"/>
              <a:t>3.5f</a:t>
            </a:r>
            <a:endParaRPr lang="en-GB"/>
          </a:p>
        </p:txBody>
      </p:sp>
      <p:sp>
        <p:nvSpPr>
          <p:cNvPr id="8" name="TextBox 7">
            <a:extLst>
              <a:ext uri="{FF2B5EF4-FFF2-40B4-BE49-F238E27FC236}">
                <a16:creationId xmlns:a16="http://schemas.microsoft.com/office/drawing/2014/main" xmlns="" id="{D8C61530-7B88-49BF-A1E9-F95D94E515BC}"/>
              </a:ext>
            </a:extLst>
          </p:cNvPr>
          <p:cNvSpPr txBox="1"/>
          <p:nvPr/>
        </p:nvSpPr>
        <p:spPr>
          <a:xfrm>
            <a:off x="8041212" y="5913266"/>
            <a:ext cx="569388" cy="369332"/>
          </a:xfrm>
          <a:prstGeom prst="rect">
            <a:avLst/>
          </a:prstGeom>
          <a:noFill/>
        </p:spPr>
        <p:txBody>
          <a:bodyPr wrap="square" rtlCol="0">
            <a:spAutoFit/>
          </a:bodyPr>
          <a:lstStyle/>
          <a:p>
            <a:r>
              <a:rPr lang="en-US"/>
              <a:t>3.5</a:t>
            </a:r>
            <a:endParaRPr lang="en-GB"/>
          </a:p>
        </p:txBody>
      </p:sp>
    </p:spTree>
    <p:extLst>
      <p:ext uri="{BB962C8B-B14F-4D97-AF65-F5344CB8AC3E}">
        <p14:creationId xmlns:p14="http://schemas.microsoft.com/office/powerpoint/2010/main" val="1994471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5B3DF5-750A-4E22-B1AE-54133F83ABE9}"/>
              </a:ext>
            </a:extLst>
          </p:cNvPr>
          <p:cNvSpPr>
            <a:spLocks noGrp="1"/>
          </p:cNvSpPr>
          <p:nvPr>
            <p:ph type="title"/>
          </p:nvPr>
        </p:nvSpPr>
        <p:spPr/>
        <p:txBody>
          <a:bodyPr/>
          <a:lstStyle/>
          <a:p>
            <a:r>
              <a:rPr lang="en-US"/>
              <a:t>Ép kiểu dữ liệu trong Java</a:t>
            </a:r>
            <a:endParaRPr lang="en-GB"/>
          </a:p>
        </p:txBody>
      </p:sp>
      <p:sp>
        <p:nvSpPr>
          <p:cNvPr id="3" name="Content Placeholder 2">
            <a:extLst>
              <a:ext uri="{FF2B5EF4-FFF2-40B4-BE49-F238E27FC236}">
                <a16:creationId xmlns:a16="http://schemas.microsoft.com/office/drawing/2014/main" xmlns="" id="{6039F471-A43C-421A-A512-1F52A58B98A9}"/>
              </a:ext>
            </a:extLst>
          </p:cNvPr>
          <p:cNvSpPr>
            <a:spLocks noGrp="1"/>
          </p:cNvSpPr>
          <p:nvPr>
            <p:ph idx="1"/>
          </p:nvPr>
        </p:nvSpPr>
        <p:spPr/>
        <p:txBody>
          <a:bodyPr/>
          <a:lstStyle/>
          <a:p>
            <a:r>
              <a:rPr lang="en-US"/>
              <a:t>Ép kiểu</a:t>
            </a:r>
          </a:p>
          <a:p>
            <a:pPr lvl="1"/>
            <a:r>
              <a:rPr lang="en-US"/>
              <a:t>Là việc gán giá trị của một biến có kiểu dữ liệu này tới biến khác có kiểu dữ liệu khác</a:t>
            </a:r>
          </a:p>
          <a:p>
            <a:pPr lvl="1"/>
            <a:r>
              <a:rPr lang="en-US"/>
              <a:t>Ví dụ: float c = 35.8f;	int b = (int)c +1;</a:t>
            </a:r>
          </a:p>
          <a:p>
            <a:r>
              <a:rPr lang="en-US"/>
              <a:t>Ép kiểu rộng</a:t>
            </a:r>
          </a:p>
          <a:p>
            <a:pPr lvl="1"/>
            <a:r>
              <a:rPr lang="en-US"/>
              <a:t>Đưa từ kiểu có vùng </a:t>
            </a:r>
            <a:r>
              <a:rPr lang="en-US">
                <a:solidFill>
                  <a:srgbClr val="FF0000"/>
                </a:solidFill>
              </a:rPr>
              <a:t>lưu trữ nhỏ </a:t>
            </a:r>
            <a:r>
              <a:rPr lang="en-US"/>
              <a:t>lên kiểu có vùng </a:t>
            </a:r>
            <a:r>
              <a:rPr lang="en-US">
                <a:solidFill>
                  <a:srgbClr val="FF0000"/>
                </a:solidFill>
              </a:rPr>
              <a:t>lưu trữ lớn </a:t>
            </a:r>
            <a:r>
              <a:rPr lang="en-US">
                <a:sym typeface="Wingdings" panose="05000000000000000000" pitchFamily="2" charset="2"/>
              </a:rPr>
              <a:t> không sợ mất mát dữ liệu</a:t>
            </a:r>
          </a:p>
          <a:p>
            <a:pPr lvl="1"/>
            <a:r>
              <a:rPr lang="en-US">
                <a:sym typeface="Wingdings" panose="05000000000000000000" pitchFamily="2" charset="2"/>
              </a:rPr>
              <a:t>Ví dụ: </a:t>
            </a:r>
            <a:r>
              <a:rPr lang="en-US" b="1">
                <a:solidFill>
                  <a:srgbClr val="C00000"/>
                </a:solidFill>
                <a:sym typeface="Wingdings" panose="05000000000000000000" pitchFamily="2" charset="2"/>
              </a:rPr>
              <a:t>intlongfloatdouble</a:t>
            </a:r>
          </a:p>
          <a:p>
            <a:pPr lvl="1"/>
            <a:r>
              <a:rPr lang="en-US">
                <a:sym typeface="Wingdings" panose="05000000000000000000" pitchFamily="2" charset="2"/>
              </a:rPr>
              <a:t>Ví dụ: double x = (double)1/2;	</a:t>
            </a:r>
          </a:p>
          <a:p>
            <a:pPr marL="457200" lvl="1" indent="0">
              <a:buNone/>
            </a:pPr>
            <a:r>
              <a:rPr lang="en-US">
                <a:sym typeface="Wingdings" panose="05000000000000000000" pitchFamily="2" charset="2"/>
              </a:rPr>
              <a:t>double x = 1.0/2;  double/int  double</a:t>
            </a:r>
            <a:endParaRPr lang="en-GB"/>
          </a:p>
        </p:txBody>
      </p:sp>
      <p:sp>
        <p:nvSpPr>
          <p:cNvPr id="4" name="Date Placeholder 3">
            <a:extLst>
              <a:ext uri="{FF2B5EF4-FFF2-40B4-BE49-F238E27FC236}">
                <a16:creationId xmlns:a16="http://schemas.microsoft.com/office/drawing/2014/main" xmlns="" id="{1DB35DE9-58E8-4B2E-A54D-DA26AE04144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5276A3E-DFE5-4048-B405-FC1B892BBAC5}"/>
              </a:ext>
            </a:extLst>
          </p:cNvPr>
          <p:cNvSpPr>
            <a:spLocks noGrp="1"/>
          </p:cNvSpPr>
          <p:nvPr>
            <p:ph type="sldNum" sz="quarter" idx="11"/>
          </p:nvPr>
        </p:nvSpPr>
        <p:spPr/>
        <p:txBody>
          <a:bodyPr/>
          <a:lstStyle/>
          <a:p>
            <a:pPr>
              <a:defRPr/>
            </a:pPr>
            <a:fld id="{812A3249-7FF3-4311-A461-F791DB37E44E}" type="slidenum">
              <a:rPr lang="en-US" altLang="en-US" smtClean="0"/>
              <a:pPr>
                <a:defRPr/>
              </a:pPr>
              <a:t>76</a:t>
            </a:fld>
            <a:endParaRPr lang="en-US" altLang="en-US"/>
          </a:p>
        </p:txBody>
      </p:sp>
    </p:spTree>
    <p:extLst>
      <p:ext uri="{BB962C8B-B14F-4D97-AF65-F5344CB8AC3E}">
        <p14:creationId xmlns:p14="http://schemas.microsoft.com/office/powerpoint/2010/main" val="20532177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5B3DF5-750A-4E22-B1AE-54133F83ABE9}"/>
              </a:ext>
            </a:extLst>
          </p:cNvPr>
          <p:cNvSpPr>
            <a:spLocks noGrp="1"/>
          </p:cNvSpPr>
          <p:nvPr>
            <p:ph type="title"/>
          </p:nvPr>
        </p:nvSpPr>
        <p:spPr/>
        <p:txBody>
          <a:bodyPr/>
          <a:lstStyle/>
          <a:p>
            <a:r>
              <a:rPr lang="en-US"/>
              <a:t>Ép kiểu dữ liệu trong Java</a:t>
            </a:r>
            <a:endParaRPr lang="en-GB"/>
          </a:p>
        </p:txBody>
      </p:sp>
      <p:sp>
        <p:nvSpPr>
          <p:cNvPr id="3" name="Content Placeholder 2">
            <a:extLst>
              <a:ext uri="{FF2B5EF4-FFF2-40B4-BE49-F238E27FC236}">
                <a16:creationId xmlns:a16="http://schemas.microsoft.com/office/drawing/2014/main" xmlns="" id="{6039F471-A43C-421A-A512-1F52A58B98A9}"/>
              </a:ext>
            </a:extLst>
          </p:cNvPr>
          <p:cNvSpPr>
            <a:spLocks noGrp="1"/>
          </p:cNvSpPr>
          <p:nvPr>
            <p:ph idx="1"/>
          </p:nvPr>
        </p:nvSpPr>
        <p:spPr/>
        <p:txBody>
          <a:bodyPr/>
          <a:lstStyle/>
          <a:p>
            <a:r>
              <a:rPr lang="en-US"/>
              <a:t>Ép kiểu hẹp</a:t>
            </a:r>
          </a:p>
          <a:p>
            <a:pPr lvl="1"/>
            <a:r>
              <a:rPr lang="en-US"/>
              <a:t>Đưa từ kiểu có vùng </a:t>
            </a:r>
            <a:r>
              <a:rPr lang="en-US">
                <a:solidFill>
                  <a:srgbClr val="FF0000"/>
                </a:solidFill>
              </a:rPr>
              <a:t>lưu trữ lớn hơn về</a:t>
            </a:r>
            <a:r>
              <a:rPr lang="en-US"/>
              <a:t> kiểu có vùng </a:t>
            </a:r>
            <a:r>
              <a:rPr lang="en-US">
                <a:solidFill>
                  <a:srgbClr val="FF0000"/>
                </a:solidFill>
              </a:rPr>
              <a:t>lưu trữ nhỏ hơn </a:t>
            </a:r>
            <a:r>
              <a:rPr lang="en-US">
                <a:sym typeface="Wingdings" panose="05000000000000000000" pitchFamily="2" charset="2"/>
              </a:rPr>
              <a:t> có thể bị mất mát dữ liệu</a:t>
            </a:r>
          </a:p>
          <a:p>
            <a:pPr lvl="1"/>
            <a:r>
              <a:rPr lang="en-US">
                <a:sym typeface="Wingdings" panose="05000000000000000000" pitchFamily="2" charset="2"/>
              </a:rPr>
              <a:t>Ví dụ: </a:t>
            </a:r>
            <a:r>
              <a:rPr lang="en-US" b="1">
                <a:solidFill>
                  <a:srgbClr val="C00000"/>
                </a:solidFill>
                <a:sym typeface="Wingdings" panose="05000000000000000000" pitchFamily="2" charset="2"/>
              </a:rPr>
              <a:t>doublefloatlongint</a:t>
            </a:r>
          </a:p>
          <a:p>
            <a:pPr lvl="1"/>
            <a:r>
              <a:rPr lang="en-US">
                <a:sym typeface="Wingdings" panose="05000000000000000000" pitchFamily="2" charset="2"/>
              </a:rPr>
              <a:t>Ví dụ: int x = (int)1.0/2 </a:t>
            </a:r>
          </a:p>
        </p:txBody>
      </p:sp>
      <p:sp>
        <p:nvSpPr>
          <p:cNvPr id="4" name="Date Placeholder 3">
            <a:extLst>
              <a:ext uri="{FF2B5EF4-FFF2-40B4-BE49-F238E27FC236}">
                <a16:creationId xmlns:a16="http://schemas.microsoft.com/office/drawing/2014/main" xmlns="" id="{1DB35DE9-58E8-4B2E-A54D-DA26AE041448}"/>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15276A3E-DFE5-4048-B405-FC1B892BBAC5}"/>
              </a:ext>
            </a:extLst>
          </p:cNvPr>
          <p:cNvSpPr>
            <a:spLocks noGrp="1"/>
          </p:cNvSpPr>
          <p:nvPr>
            <p:ph type="sldNum" sz="quarter" idx="11"/>
          </p:nvPr>
        </p:nvSpPr>
        <p:spPr/>
        <p:txBody>
          <a:bodyPr/>
          <a:lstStyle/>
          <a:p>
            <a:pPr>
              <a:defRPr/>
            </a:pPr>
            <a:fld id="{812A3249-7FF3-4311-A461-F791DB37E44E}" type="slidenum">
              <a:rPr lang="en-US" altLang="en-US" smtClean="0"/>
              <a:pPr>
                <a:defRPr/>
              </a:pPr>
              <a:t>77</a:t>
            </a:fld>
            <a:endParaRPr lang="en-US" altLang="en-US"/>
          </a:p>
        </p:txBody>
      </p:sp>
    </p:spTree>
    <p:extLst>
      <p:ext uri="{BB962C8B-B14F-4D97-AF65-F5344CB8AC3E}">
        <p14:creationId xmlns:p14="http://schemas.microsoft.com/office/powerpoint/2010/main" val="334964108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554C03-7611-4727-9264-486A73F38139}"/>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07AA85E8-505B-4A9A-BE7C-C1DA9D2B1FE8}"/>
              </a:ext>
            </a:extLst>
          </p:cNvPr>
          <p:cNvSpPr>
            <a:spLocks noGrp="1"/>
          </p:cNvSpPr>
          <p:nvPr>
            <p:ph idx="1"/>
          </p:nvPr>
        </p:nvSpPr>
        <p:spPr/>
        <p:txBody>
          <a:bodyPr/>
          <a:lstStyle/>
          <a:p>
            <a:r>
              <a:rPr lang="en-US"/>
              <a:t>Phép gán</a:t>
            </a:r>
          </a:p>
          <a:p>
            <a:r>
              <a:rPr lang="en-US"/>
              <a:t>Phép toán học cơ bản</a:t>
            </a:r>
          </a:p>
          <a:p>
            <a:endParaRPr lang="en-US"/>
          </a:p>
          <a:p>
            <a:r>
              <a:rPr lang="en-US"/>
              <a:t>Phép toán so sánh</a:t>
            </a:r>
          </a:p>
          <a:p>
            <a:endParaRPr lang="en-US"/>
          </a:p>
          <a:p>
            <a:r>
              <a:rPr lang="en-US"/>
              <a:t>Phép toán logic</a:t>
            </a:r>
          </a:p>
          <a:p>
            <a:endParaRPr lang="en-US"/>
          </a:p>
          <a:p>
            <a:r>
              <a:rPr lang="en-US"/>
              <a:t>Phép toán tăng dần ++, giảm dần --</a:t>
            </a:r>
          </a:p>
          <a:p>
            <a:endParaRPr lang="en-US"/>
          </a:p>
          <a:p>
            <a:pPr marL="0" indent="0">
              <a:buNone/>
            </a:pPr>
            <a:endParaRPr lang="en-US"/>
          </a:p>
          <a:p>
            <a:pPr marL="0" indent="0">
              <a:buNone/>
            </a:pPr>
            <a:r>
              <a:rPr lang="en-US"/>
              <a:t>	</a:t>
            </a:r>
          </a:p>
        </p:txBody>
      </p:sp>
      <p:sp>
        <p:nvSpPr>
          <p:cNvPr id="4" name="Date Placeholder 3">
            <a:extLst>
              <a:ext uri="{FF2B5EF4-FFF2-40B4-BE49-F238E27FC236}">
                <a16:creationId xmlns:a16="http://schemas.microsoft.com/office/drawing/2014/main" xmlns="" id="{7CF30D22-2C2B-4897-8D86-328F596B693F}"/>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4E47D07A-A7AD-4626-B705-789F92CA57E6}"/>
              </a:ext>
            </a:extLst>
          </p:cNvPr>
          <p:cNvSpPr>
            <a:spLocks noGrp="1"/>
          </p:cNvSpPr>
          <p:nvPr>
            <p:ph type="sldNum" sz="quarter" idx="11"/>
          </p:nvPr>
        </p:nvSpPr>
        <p:spPr/>
        <p:txBody>
          <a:bodyPr/>
          <a:lstStyle/>
          <a:p>
            <a:pPr>
              <a:defRPr/>
            </a:pPr>
            <a:fld id="{812A3249-7FF3-4311-A461-F791DB37E44E}" type="slidenum">
              <a:rPr lang="en-US" altLang="en-US" smtClean="0"/>
              <a:pPr>
                <a:defRPr/>
              </a:pPr>
              <a:t>78</a:t>
            </a:fld>
            <a:endParaRPr lang="en-US" altLang="en-US"/>
          </a:p>
        </p:txBody>
      </p:sp>
      <p:sp>
        <p:nvSpPr>
          <p:cNvPr id="6" name="TextBox 5">
            <a:extLst>
              <a:ext uri="{FF2B5EF4-FFF2-40B4-BE49-F238E27FC236}">
                <a16:creationId xmlns:a16="http://schemas.microsoft.com/office/drawing/2014/main" xmlns="" id="{CDFD6A78-0E9D-4BB7-87B8-DBEA01C64A24}"/>
              </a:ext>
            </a:extLst>
          </p:cNvPr>
          <p:cNvSpPr txBox="1"/>
          <p:nvPr/>
        </p:nvSpPr>
        <p:spPr>
          <a:xfrm>
            <a:off x="2735796" y="1160748"/>
            <a:ext cx="4148893"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effectLst>
                  <a:outerShdw blurRad="38100" dist="38100" dir="2700000" algn="tl">
                    <a:srgbClr val="000000">
                      <a:alpha val="43137"/>
                    </a:srgbClr>
                  </a:outerShdw>
                </a:effectLst>
              </a:rPr>
              <a:t>=	+=	-=	*=	/=</a:t>
            </a:r>
            <a:endParaRPr lang="en-GB" sz="2500" b="1">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xmlns="" id="{C8063DBB-00A9-44F7-AEB8-C6583F75BE21}"/>
              </a:ext>
            </a:extLst>
          </p:cNvPr>
          <p:cNvSpPr txBox="1"/>
          <p:nvPr/>
        </p:nvSpPr>
        <p:spPr>
          <a:xfrm>
            <a:off x="2735796" y="2200988"/>
            <a:ext cx="4198585"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effectLst>
                  <a:outerShdw blurRad="38100" dist="38100" dir="2700000" algn="tl">
                    <a:srgbClr val="000000">
                      <a:alpha val="43137"/>
                    </a:srgbClr>
                  </a:outerShdw>
                </a:effectLst>
              </a:rPr>
              <a:t>+	-	*	/	%</a:t>
            </a:r>
            <a:endParaRPr lang="en-GB" sz="2500" b="1">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xmlns="" id="{425B2ED5-D262-4D4C-ADBF-98264FBABAE4}"/>
              </a:ext>
            </a:extLst>
          </p:cNvPr>
          <p:cNvSpPr txBox="1"/>
          <p:nvPr/>
        </p:nvSpPr>
        <p:spPr>
          <a:xfrm>
            <a:off x="2735796" y="3274401"/>
            <a:ext cx="5166799"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effectLst>
                  <a:outerShdw blurRad="38100" dist="38100" dir="2700000" algn="tl">
                    <a:srgbClr val="000000">
                      <a:alpha val="43137"/>
                    </a:srgbClr>
                  </a:outerShdw>
                </a:effectLst>
              </a:rPr>
              <a:t>==	&gt;	&lt;	!=	&gt;=	&lt;=</a:t>
            </a:r>
            <a:endParaRPr lang="en-GB" sz="2500" b="1">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xmlns="" id="{38D0907D-1797-4FCE-B7F5-F4526771EEA4}"/>
              </a:ext>
            </a:extLst>
          </p:cNvPr>
          <p:cNvSpPr txBox="1"/>
          <p:nvPr/>
        </p:nvSpPr>
        <p:spPr>
          <a:xfrm>
            <a:off x="2735796" y="4387335"/>
            <a:ext cx="2172390"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effectLst>
                  <a:outerShdw blurRad="38100" dist="38100" dir="2700000" algn="tl">
                    <a:srgbClr val="000000">
                      <a:alpha val="43137"/>
                    </a:srgbClr>
                  </a:outerShdw>
                </a:effectLst>
              </a:rPr>
              <a:t>!	&amp;&amp;	||</a:t>
            </a:r>
            <a:endParaRPr lang="en-GB" sz="2500" b="1">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45526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F6903-4084-47ED-A57A-16913E2CA11F}"/>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74EE79E4-3518-4B71-94E3-5B91BCB140A9}"/>
              </a:ext>
            </a:extLst>
          </p:cNvPr>
          <p:cNvSpPr>
            <a:spLocks noGrp="1"/>
          </p:cNvSpPr>
          <p:nvPr>
            <p:ph idx="1"/>
          </p:nvPr>
        </p:nvSpPr>
        <p:spPr/>
        <p:txBody>
          <a:bodyPr/>
          <a:lstStyle/>
          <a:p>
            <a:r>
              <a:rPr lang="en-US"/>
              <a:t>Phép gán</a:t>
            </a:r>
          </a:p>
          <a:p>
            <a:pPr marL="0" indent="0">
              <a:buNone/>
            </a:pPr>
            <a:endParaRPr lang="en-GB"/>
          </a:p>
        </p:txBody>
      </p:sp>
      <p:sp>
        <p:nvSpPr>
          <p:cNvPr id="4" name="Date Placeholder 3">
            <a:extLst>
              <a:ext uri="{FF2B5EF4-FFF2-40B4-BE49-F238E27FC236}">
                <a16:creationId xmlns:a16="http://schemas.microsoft.com/office/drawing/2014/main" xmlns="" id="{ED62AAFD-487F-4519-839A-49573E9AF1B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96DF752-E165-43C8-9CE1-4B0FFED151BC}"/>
              </a:ext>
            </a:extLst>
          </p:cNvPr>
          <p:cNvSpPr>
            <a:spLocks noGrp="1"/>
          </p:cNvSpPr>
          <p:nvPr>
            <p:ph type="sldNum" sz="quarter" idx="11"/>
          </p:nvPr>
        </p:nvSpPr>
        <p:spPr/>
        <p:txBody>
          <a:bodyPr/>
          <a:lstStyle/>
          <a:p>
            <a:pPr>
              <a:defRPr/>
            </a:pPr>
            <a:fld id="{812A3249-7FF3-4311-A461-F791DB37E44E}" type="slidenum">
              <a:rPr lang="en-US" altLang="en-US" smtClean="0"/>
              <a:pPr>
                <a:defRPr/>
              </a:pPr>
              <a:t>79</a:t>
            </a:fld>
            <a:endParaRPr lang="en-US" altLang="en-US"/>
          </a:p>
        </p:txBody>
      </p:sp>
      <p:pic>
        <p:nvPicPr>
          <p:cNvPr id="7" name="Picture 6">
            <a:extLst>
              <a:ext uri="{FF2B5EF4-FFF2-40B4-BE49-F238E27FC236}">
                <a16:creationId xmlns:a16="http://schemas.microsoft.com/office/drawing/2014/main" xmlns="" id="{A6E0AA6A-91CC-4C9C-BD6A-2414F3C7FAFE}"/>
              </a:ext>
            </a:extLst>
          </p:cNvPr>
          <p:cNvPicPr>
            <a:picLocks noChangeAspect="1"/>
          </p:cNvPicPr>
          <p:nvPr/>
        </p:nvPicPr>
        <p:blipFill>
          <a:blip r:embed="rId2"/>
          <a:stretch>
            <a:fillRect/>
          </a:stretch>
        </p:blipFill>
        <p:spPr>
          <a:xfrm>
            <a:off x="681374" y="1597637"/>
            <a:ext cx="8121005" cy="4714340"/>
          </a:xfrm>
          <a:prstGeom prst="rect">
            <a:avLst/>
          </a:prstGeom>
        </p:spPr>
      </p:pic>
    </p:spTree>
    <p:extLst>
      <p:ext uri="{BB962C8B-B14F-4D97-AF65-F5344CB8AC3E}">
        <p14:creationId xmlns:p14="http://schemas.microsoft.com/office/powerpoint/2010/main" val="3188832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67301" y="1143000"/>
            <a:ext cx="7041620" cy="990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Cambria" panose="02040503050406030204" pitchFamily="18" charset="0"/>
                <a:ea typeface="+mn-ea"/>
                <a:cs typeface="+mn-cs"/>
              </a:rPr>
              <a:t>Học Java xong sẽ đi theo những hướng nào?</a:t>
            </a:r>
          </a:p>
        </p:txBody>
      </p:sp>
      <p:sp>
        <p:nvSpPr>
          <p:cNvPr id="12" name="Rectangle 11"/>
          <p:cNvSpPr/>
          <p:nvPr/>
        </p:nvSpPr>
        <p:spPr>
          <a:xfrm>
            <a:off x="295701" y="4191000"/>
            <a:ext cx="1371600" cy="990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Cambria" panose="02040503050406030204" pitchFamily="18" charset="0"/>
                <a:ea typeface="+mn-ea"/>
                <a:cs typeface="+mn-cs"/>
              </a:rPr>
              <a:t>Từ Java</a:t>
            </a:r>
          </a:p>
        </p:txBody>
      </p:sp>
      <p:sp>
        <p:nvSpPr>
          <p:cNvPr id="13" name="Rectangle 12"/>
          <p:cNvSpPr/>
          <p:nvPr/>
        </p:nvSpPr>
        <p:spPr>
          <a:xfrm>
            <a:off x="2895600" y="5029200"/>
            <a:ext cx="1371600" cy="990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Cambria" panose="02040503050406030204" pitchFamily="18" charset="0"/>
                <a:ea typeface="+mn-ea"/>
                <a:cs typeface="+mn-cs"/>
              </a:rPr>
              <a:t>Di động</a:t>
            </a:r>
          </a:p>
        </p:txBody>
      </p:sp>
      <p:sp>
        <p:nvSpPr>
          <p:cNvPr id="14" name="Rectangle 13"/>
          <p:cNvSpPr/>
          <p:nvPr/>
        </p:nvSpPr>
        <p:spPr>
          <a:xfrm>
            <a:off x="2700791" y="3009900"/>
            <a:ext cx="1371600" cy="990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Cambria" panose="02040503050406030204" pitchFamily="18" charset="0"/>
                <a:ea typeface="+mn-ea"/>
                <a:cs typeface="+mn-cs"/>
              </a:rPr>
              <a:t>Truyền thống</a:t>
            </a:r>
          </a:p>
        </p:txBody>
      </p:sp>
      <p:cxnSp>
        <p:nvCxnSpPr>
          <p:cNvPr id="16" name="Straight Arrow Connector 15"/>
          <p:cNvCxnSpPr>
            <a:endCxn id="13" idx="1"/>
          </p:cNvCxnSpPr>
          <p:nvPr/>
        </p:nvCxnSpPr>
        <p:spPr>
          <a:xfrm>
            <a:off x="1447800" y="4800600"/>
            <a:ext cx="1447800" cy="7239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14639" y="5339834"/>
            <a:ext cx="9528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a:ea typeface="+mn-ea"/>
                <a:cs typeface="+mn-cs"/>
              </a:rPr>
              <a:t>Android</a:t>
            </a:r>
          </a:p>
        </p:txBody>
      </p:sp>
      <p:cxnSp>
        <p:nvCxnSpPr>
          <p:cNvPr id="18" name="Straight Arrow Connector 17"/>
          <p:cNvCxnSpPr>
            <a:endCxn id="14" idx="1"/>
          </p:cNvCxnSpPr>
          <p:nvPr/>
        </p:nvCxnSpPr>
        <p:spPr>
          <a:xfrm flipV="1">
            <a:off x="1557551" y="3505200"/>
            <a:ext cx="1143240" cy="746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442284" y="2362200"/>
            <a:ext cx="2634915" cy="990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Cambria" panose="02040503050406030204" pitchFamily="18" charset="0"/>
                <a:ea typeface="+mn-ea"/>
                <a:cs typeface="+mn-cs"/>
              </a:rPr>
              <a:t>Web</a:t>
            </a:r>
          </a:p>
        </p:txBody>
      </p:sp>
      <p:sp>
        <p:nvSpPr>
          <p:cNvPr id="21" name="Rectangle 20"/>
          <p:cNvSpPr/>
          <p:nvPr/>
        </p:nvSpPr>
        <p:spPr>
          <a:xfrm>
            <a:off x="5601930" y="3640467"/>
            <a:ext cx="2634915" cy="9906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i="0" u="none" strike="noStrike" kern="1200" normalizeH="0" baseline="0" noProof="0">
                <a:ln w="0"/>
                <a:solidFill>
                  <a:schemeClr val="tx1"/>
                </a:solidFill>
                <a:effectLst>
                  <a:outerShdw blurRad="38100" dist="19050" dir="2700000" algn="tl" rotWithShape="0">
                    <a:schemeClr val="dk1">
                      <a:alpha val="40000"/>
                    </a:schemeClr>
                  </a:outerShdw>
                </a:effectLst>
                <a:uLnTx/>
                <a:uFillTx/>
                <a:latin typeface="Cambria" panose="02040503050406030204" pitchFamily="18" charset="0"/>
                <a:ea typeface="+mn-ea"/>
                <a:cs typeface="+mn-cs"/>
              </a:rPr>
              <a:t>Desktop application</a:t>
            </a:r>
          </a:p>
        </p:txBody>
      </p:sp>
      <p:cxnSp>
        <p:nvCxnSpPr>
          <p:cNvPr id="22" name="Straight Arrow Connector 21"/>
          <p:cNvCxnSpPr/>
          <p:nvPr/>
        </p:nvCxnSpPr>
        <p:spPr>
          <a:xfrm flipV="1">
            <a:off x="4070683" y="2739788"/>
            <a:ext cx="1143240" cy="7460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124289" y="3729177"/>
            <a:ext cx="1371601" cy="5221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xmlns="" id="{A03FBB56-061A-4DC5-9D9E-52381E3E0504}"/>
              </a:ext>
            </a:extLst>
          </p:cNvPr>
          <p:cNvSpPr>
            <a:spLocks noGrp="1"/>
          </p:cNvSpPr>
          <p:nvPr>
            <p:ph type="title"/>
          </p:nvPr>
        </p:nvSpPr>
        <p:spPr/>
        <p:txBody>
          <a:bodyPr/>
          <a:lstStyle/>
          <a:p>
            <a:r>
              <a:rPr lang="en-US"/>
              <a:t>Tại sao nên học java? </a:t>
            </a:r>
            <a:r>
              <a:rPr lang="en-US" baseline="30000">
                <a:solidFill>
                  <a:schemeClr val="bg1">
                    <a:lumMod val="65000"/>
                  </a:schemeClr>
                </a:solidFill>
              </a:rPr>
              <a:t>[3]</a:t>
            </a:r>
            <a:endParaRPr lang="en-GB"/>
          </a:p>
        </p:txBody>
      </p:sp>
      <p:sp>
        <p:nvSpPr>
          <p:cNvPr id="24" name="Date Placeholder 23">
            <a:extLst>
              <a:ext uri="{FF2B5EF4-FFF2-40B4-BE49-F238E27FC236}">
                <a16:creationId xmlns:a16="http://schemas.microsoft.com/office/drawing/2014/main" xmlns="" id="{6339D4D8-CA9C-4A50-9224-1E11F6DC04E5}"/>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25" name="Slide Number Placeholder 24">
            <a:extLst>
              <a:ext uri="{FF2B5EF4-FFF2-40B4-BE49-F238E27FC236}">
                <a16:creationId xmlns:a16="http://schemas.microsoft.com/office/drawing/2014/main" xmlns="" id="{191F9A6E-02DA-4F92-AD5C-FD8AB044A7FA}"/>
              </a:ext>
            </a:extLst>
          </p:cNvPr>
          <p:cNvSpPr>
            <a:spLocks noGrp="1"/>
          </p:cNvSpPr>
          <p:nvPr>
            <p:ph type="sldNum" sz="quarter" idx="11"/>
          </p:nvPr>
        </p:nvSpPr>
        <p:spPr/>
        <p:txBody>
          <a:bodyPr/>
          <a:lstStyle/>
          <a:p>
            <a:pPr>
              <a:defRPr/>
            </a:pPr>
            <a:fld id="{5F4B234B-ADCF-47EA-94FA-1884F3D26864}" type="slidenum">
              <a:rPr lang="en-US" altLang="en-US" smtClean="0"/>
              <a:pPr>
                <a:defRPr/>
              </a:pPr>
              <a:t>8</a:t>
            </a:fld>
            <a:endParaRPr lang="en-US" altLang="en-US"/>
          </a:p>
        </p:txBody>
      </p:sp>
    </p:spTree>
    <p:extLst>
      <p:ext uri="{BB962C8B-B14F-4D97-AF65-F5344CB8AC3E}">
        <p14:creationId xmlns:p14="http://schemas.microsoft.com/office/powerpoint/2010/main" val="9025092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F6903-4084-47ED-A57A-16913E2CA11F}"/>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74EE79E4-3518-4B71-94E3-5B91BCB140A9}"/>
              </a:ext>
            </a:extLst>
          </p:cNvPr>
          <p:cNvSpPr>
            <a:spLocks noGrp="1"/>
          </p:cNvSpPr>
          <p:nvPr>
            <p:ph idx="1"/>
          </p:nvPr>
        </p:nvSpPr>
        <p:spPr/>
        <p:txBody>
          <a:bodyPr/>
          <a:lstStyle/>
          <a:p>
            <a:r>
              <a:rPr lang="en-US"/>
              <a:t>Phép toán học cơ bản</a:t>
            </a:r>
          </a:p>
          <a:p>
            <a:pPr marL="0" indent="0">
              <a:buNone/>
            </a:pPr>
            <a:endParaRPr lang="en-GB"/>
          </a:p>
        </p:txBody>
      </p:sp>
      <p:sp>
        <p:nvSpPr>
          <p:cNvPr id="4" name="Date Placeholder 3">
            <a:extLst>
              <a:ext uri="{FF2B5EF4-FFF2-40B4-BE49-F238E27FC236}">
                <a16:creationId xmlns:a16="http://schemas.microsoft.com/office/drawing/2014/main" xmlns="" id="{ED62AAFD-487F-4519-839A-49573E9AF1B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96DF752-E165-43C8-9CE1-4B0FFED151BC}"/>
              </a:ext>
            </a:extLst>
          </p:cNvPr>
          <p:cNvSpPr>
            <a:spLocks noGrp="1"/>
          </p:cNvSpPr>
          <p:nvPr>
            <p:ph type="sldNum" sz="quarter" idx="11"/>
          </p:nvPr>
        </p:nvSpPr>
        <p:spPr/>
        <p:txBody>
          <a:bodyPr/>
          <a:lstStyle/>
          <a:p>
            <a:pPr>
              <a:defRPr/>
            </a:pPr>
            <a:fld id="{812A3249-7FF3-4311-A461-F791DB37E44E}" type="slidenum">
              <a:rPr lang="en-US" altLang="en-US" smtClean="0"/>
              <a:pPr>
                <a:defRPr/>
              </a:pPr>
              <a:t>80</a:t>
            </a:fld>
            <a:endParaRPr lang="en-US" altLang="en-US"/>
          </a:p>
        </p:txBody>
      </p:sp>
      <p:pic>
        <p:nvPicPr>
          <p:cNvPr id="7" name="Picture 6">
            <a:extLst>
              <a:ext uri="{FF2B5EF4-FFF2-40B4-BE49-F238E27FC236}">
                <a16:creationId xmlns:a16="http://schemas.microsoft.com/office/drawing/2014/main" xmlns="" id="{BF8F4DD1-462C-4D8B-8ED0-254C32E43AFB}"/>
              </a:ext>
            </a:extLst>
          </p:cNvPr>
          <p:cNvPicPr>
            <a:picLocks noChangeAspect="1"/>
          </p:cNvPicPr>
          <p:nvPr/>
        </p:nvPicPr>
        <p:blipFill>
          <a:blip r:embed="rId3"/>
          <a:stretch>
            <a:fillRect/>
          </a:stretch>
        </p:blipFill>
        <p:spPr>
          <a:xfrm>
            <a:off x="935596" y="1772816"/>
            <a:ext cx="7589234" cy="3096344"/>
          </a:xfrm>
          <a:prstGeom prst="rect">
            <a:avLst/>
          </a:prstGeom>
        </p:spPr>
      </p:pic>
    </p:spTree>
    <p:extLst>
      <p:ext uri="{BB962C8B-B14F-4D97-AF65-F5344CB8AC3E}">
        <p14:creationId xmlns:p14="http://schemas.microsoft.com/office/powerpoint/2010/main" val="7674865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F6903-4084-47ED-A57A-16913E2CA11F}"/>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74EE79E4-3518-4B71-94E3-5B91BCB140A9}"/>
              </a:ext>
            </a:extLst>
          </p:cNvPr>
          <p:cNvSpPr>
            <a:spLocks noGrp="1"/>
          </p:cNvSpPr>
          <p:nvPr>
            <p:ph idx="1"/>
          </p:nvPr>
        </p:nvSpPr>
        <p:spPr/>
        <p:txBody>
          <a:bodyPr/>
          <a:lstStyle/>
          <a:p>
            <a:r>
              <a:rPr lang="en-US"/>
              <a:t>Toán tử 1 ngôi</a:t>
            </a:r>
            <a:endParaRPr lang="en-GB"/>
          </a:p>
        </p:txBody>
      </p:sp>
      <p:sp>
        <p:nvSpPr>
          <p:cNvPr id="4" name="Date Placeholder 3">
            <a:extLst>
              <a:ext uri="{FF2B5EF4-FFF2-40B4-BE49-F238E27FC236}">
                <a16:creationId xmlns:a16="http://schemas.microsoft.com/office/drawing/2014/main" xmlns="" id="{ED62AAFD-487F-4519-839A-49573E9AF1B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96DF752-E165-43C8-9CE1-4B0FFED151BC}"/>
              </a:ext>
            </a:extLst>
          </p:cNvPr>
          <p:cNvSpPr>
            <a:spLocks noGrp="1"/>
          </p:cNvSpPr>
          <p:nvPr>
            <p:ph type="sldNum" sz="quarter" idx="11"/>
          </p:nvPr>
        </p:nvSpPr>
        <p:spPr/>
        <p:txBody>
          <a:bodyPr/>
          <a:lstStyle/>
          <a:p>
            <a:pPr>
              <a:defRPr/>
            </a:pPr>
            <a:fld id="{812A3249-7FF3-4311-A461-F791DB37E44E}" type="slidenum">
              <a:rPr lang="en-US" altLang="en-US" smtClean="0"/>
              <a:pPr>
                <a:defRPr/>
              </a:pPr>
              <a:t>81</a:t>
            </a:fld>
            <a:endParaRPr lang="en-US" altLang="en-US"/>
          </a:p>
        </p:txBody>
      </p:sp>
      <p:pic>
        <p:nvPicPr>
          <p:cNvPr id="7" name="Picture 6">
            <a:extLst>
              <a:ext uri="{FF2B5EF4-FFF2-40B4-BE49-F238E27FC236}">
                <a16:creationId xmlns:a16="http://schemas.microsoft.com/office/drawing/2014/main" xmlns="" id="{389AF31A-17A8-439F-99C2-8A7C4E4D7962}"/>
              </a:ext>
            </a:extLst>
          </p:cNvPr>
          <p:cNvPicPr>
            <a:picLocks noChangeAspect="1"/>
          </p:cNvPicPr>
          <p:nvPr/>
        </p:nvPicPr>
        <p:blipFill>
          <a:blip r:embed="rId2"/>
          <a:stretch>
            <a:fillRect/>
          </a:stretch>
        </p:blipFill>
        <p:spPr>
          <a:xfrm>
            <a:off x="683568" y="1628800"/>
            <a:ext cx="8012926" cy="3240360"/>
          </a:xfrm>
          <a:prstGeom prst="rect">
            <a:avLst/>
          </a:prstGeom>
        </p:spPr>
      </p:pic>
    </p:spTree>
    <p:extLst>
      <p:ext uri="{BB962C8B-B14F-4D97-AF65-F5344CB8AC3E}">
        <p14:creationId xmlns:p14="http://schemas.microsoft.com/office/powerpoint/2010/main" val="34261293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F6903-4084-47ED-A57A-16913E2CA11F}"/>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74EE79E4-3518-4B71-94E3-5B91BCB140A9}"/>
              </a:ext>
            </a:extLst>
          </p:cNvPr>
          <p:cNvSpPr>
            <a:spLocks noGrp="1"/>
          </p:cNvSpPr>
          <p:nvPr>
            <p:ph idx="1"/>
          </p:nvPr>
        </p:nvSpPr>
        <p:spPr/>
        <p:txBody>
          <a:bodyPr/>
          <a:lstStyle/>
          <a:p>
            <a:r>
              <a:rPr lang="en-US"/>
              <a:t>Phép toán so sánh</a:t>
            </a:r>
            <a:endParaRPr lang="en-GB"/>
          </a:p>
        </p:txBody>
      </p:sp>
      <p:sp>
        <p:nvSpPr>
          <p:cNvPr id="4" name="Date Placeholder 3">
            <a:extLst>
              <a:ext uri="{FF2B5EF4-FFF2-40B4-BE49-F238E27FC236}">
                <a16:creationId xmlns:a16="http://schemas.microsoft.com/office/drawing/2014/main" xmlns="" id="{ED62AAFD-487F-4519-839A-49573E9AF1B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96DF752-E165-43C8-9CE1-4B0FFED151BC}"/>
              </a:ext>
            </a:extLst>
          </p:cNvPr>
          <p:cNvSpPr>
            <a:spLocks noGrp="1"/>
          </p:cNvSpPr>
          <p:nvPr>
            <p:ph type="sldNum" sz="quarter" idx="11"/>
          </p:nvPr>
        </p:nvSpPr>
        <p:spPr/>
        <p:txBody>
          <a:bodyPr/>
          <a:lstStyle/>
          <a:p>
            <a:pPr>
              <a:defRPr/>
            </a:pPr>
            <a:fld id="{812A3249-7FF3-4311-A461-F791DB37E44E}" type="slidenum">
              <a:rPr lang="en-US" altLang="en-US" smtClean="0"/>
              <a:pPr>
                <a:defRPr/>
              </a:pPr>
              <a:t>82</a:t>
            </a:fld>
            <a:endParaRPr lang="en-US" altLang="en-US"/>
          </a:p>
        </p:txBody>
      </p:sp>
      <p:pic>
        <p:nvPicPr>
          <p:cNvPr id="6" name="Picture 5">
            <a:extLst>
              <a:ext uri="{FF2B5EF4-FFF2-40B4-BE49-F238E27FC236}">
                <a16:creationId xmlns:a16="http://schemas.microsoft.com/office/drawing/2014/main" xmlns="" id="{727E74EA-1254-4CDC-B530-9EB6DD587067}"/>
              </a:ext>
            </a:extLst>
          </p:cNvPr>
          <p:cNvPicPr>
            <a:picLocks noChangeAspect="1"/>
          </p:cNvPicPr>
          <p:nvPr/>
        </p:nvPicPr>
        <p:blipFill>
          <a:blip r:embed="rId2"/>
          <a:stretch>
            <a:fillRect/>
          </a:stretch>
        </p:blipFill>
        <p:spPr>
          <a:xfrm>
            <a:off x="670729" y="1664804"/>
            <a:ext cx="8082746" cy="3356726"/>
          </a:xfrm>
          <a:prstGeom prst="rect">
            <a:avLst/>
          </a:prstGeom>
        </p:spPr>
      </p:pic>
    </p:spTree>
    <p:extLst>
      <p:ext uri="{BB962C8B-B14F-4D97-AF65-F5344CB8AC3E}">
        <p14:creationId xmlns:p14="http://schemas.microsoft.com/office/powerpoint/2010/main" val="338206391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F6903-4084-47ED-A57A-16913E2CA11F}"/>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74EE79E4-3518-4B71-94E3-5B91BCB140A9}"/>
              </a:ext>
            </a:extLst>
          </p:cNvPr>
          <p:cNvSpPr>
            <a:spLocks noGrp="1"/>
          </p:cNvSpPr>
          <p:nvPr>
            <p:ph idx="1"/>
          </p:nvPr>
        </p:nvSpPr>
        <p:spPr/>
        <p:txBody>
          <a:bodyPr/>
          <a:lstStyle/>
          <a:p>
            <a:r>
              <a:rPr lang="en-US"/>
              <a:t>Phép toán logic</a:t>
            </a:r>
            <a:endParaRPr lang="en-GB"/>
          </a:p>
        </p:txBody>
      </p:sp>
      <p:sp>
        <p:nvSpPr>
          <p:cNvPr id="4" name="Date Placeholder 3">
            <a:extLst>
              <a:ext uri="{FF2B5EF4-FFF2-40B4-BE49-F238E27FC236}">
                <a16:creationId xmlns:a16="http://schemas.microsoft.com/office/drawing/2014/main" xmlns="" id="{ED62AAFD-487F-4519-839A-49573E9AF1B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96DF752-E165-43C8-9CE1-4B0FFED151BC}"/>
              </a:ext>
            </a:extLst>
          </p:cNvPr>
          <p:cNvSpPr>
            <a:spLocks noGrp="1"/>
          </p:cNvSpPr>
          <p:nvPr>
            <p:ph type="sldNum" sz="quarter" idx="11"/>
          </p:nvPr>
        </p:nvSpPr>
        <p:spPr/>
        <p:txBody>
          <a:bodyPr/>
          <a:lstStyle/>
          <a:p>
            <a:pPr>
              <a:defRPr/>
            </a:pPr>
            <a:fld id="{812A3249-7FF3-4311-A461-F791DB37E44E}" type="slidenum">
              <a:rPr lang="en-US" altLang="en-US" smtClean="0"/>
              <a:pPr>
                <a:defRPr/>
              </a:pPr>
              <a:t>83</a:t>
            </a:fld>
            <a:endParaRPr lang="en-US" altLang="en-US"/>
          </a:p>
        </p:txBody>
      </p:sp>
      <p:pic>
        <p:nvPicPr>
          <p:cNvPr id="8" name="Picture 7">
            <a:extLst>
              <a:ext uri="{FF2B5EF4-FFF2-40B4-BE49-F238E27FC236}">
                <a16:creationId xmlns:a16="http://schemas.microsoft.com/office/drawing/2014/main" xmlns="" id="{83656EEF-143C-49C2-BD19-329477E5C9D2}"/>
              </a:ext>
            </a:extLst>
          </p:cNvPr>
          <p:cNvPicPr>
            <a:picLocks noChangeAspect="1"/>
          </p:cNvPicPr>
          <p:nvPr/>
        </p:nvPicPr>
        <p:blipFill>
          <a:blip r:embed="rId3"/>
          <a:stretch>
            <a:fillRect/>
          </a:stretch>
        </p:blipFill>
        <p:spPr>
          <a:xfrm>
            <a:off x="620733" y="1617179"/>
            <a:ext cx="8145569" cy="4116077"/>
          </a:xfrm>
          <a:prstGeom prst="rect">
            <a:avLst/>
          </a:prstGeom>
        </p:spPr>
      </p:pic>
    </p:spTree>
    <p:extLst>
      <p:ext uri="{BB962C8B-B14F-4D97-AF65-F5344CB8AC3E}">
        <p14:creationId xmlns:p14="http://schemas.microsoft.com/office/powerpoint/2010/main" val="23364051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6F6903-4084-47ED-A57A-16913E2CA11F}"/>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74EE79E4-3518-4B71-94E3-5B91BCB140A9}"/>
              </a:ext>
            </a:extLst>
          </p:cNvPr>
          <p:cNvSpPr>
            <a:spLocks noGrp="1"/>
          </p:cNvSpPr>
          <p:nvPr>
            <p:ph idx="1"/>
          </p:nvPr>
        </p:nvSpPr>
        <p:spPr/>
        <p:txBody>
          <a:bodyPr/>
          <a:lstStyle/>
          <a:p>
            <a:r>
              <a:rPr lang="en-US"/>
              <a:t>Phép toán tăng dần++, giảm dần --</a:t>
            </a:r>
            <a:endParaRPr lang="en-GB"/>
          </a:p>
        </p:txBody>
      </p:sp>
      <p:sp>
        <p:nvSpPr>
          <p:cNvPr id="4" name="Date Placeholder 3">
            <a:extLst>
              <a:ext uri="{FF2B5EF4-FFF2-40B4-BE49-F238E27FC236}">
                <a16:creationId xmlns:a16="http://schemas.microsoft.com/office/drawing/2014/main" xmlns="" id="{ED62AAFD-487F-4519-839A-49573E9AF1B4}"/>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96DF752-E165-43C8-9CE1-4B0FFED151BC}"/>
              </a:ext>
            </a:extLst>
          </p:cNvPr>
          <p:cNvSpPr>
            <a:spLocks noGrp="1"/>
          </p:cNvSpPr>
          <p:nvPr>
            <p:ph type="sldNum" sz="quarter" idx="11"/>
          </p:nvPr>
        </p:nvSpPr>
        <p:spPr/>
        <p:txBody>
          <a:bodyPr/>
          <a:lstStyle/>
          <a:p>
            <a:pPr>
              <a:defRPr/>
            </a:pPr>
            <a:fld id="{812A3249-7FF3-4311-A461-F791DB37E44E}" type="slidenum">
              <a:rPr lang="en-US" altLang="en-US" smtClean="0"/>
              <a:pPr>
                <a:defRPr/>
              </a:pPr>
              <a:t>84</a:t>
            </a:fld>
            <a:endParaRPr lang="en-US" altLang="en-US"/>
          </a:p>
        </p:txBody>
      </p:sp>
      <p:graphicFrame>
        <p:nvGraphicFramePr>
          <p:cNvPr id="6" name="Table 5">
            <a:extLst>
              <a:ext uri="{FF2B5EF4-FFF2-40B4-BE49-F238E27FC236}">
                <a16:creationId xmlns:a16="http://schemas.microsoft.com/office/drawing/2014/main" xmlns="" id="{0F09F502-7C56-4BC6-B9C2-163049C99D30}"/>
              </a:ext>
            </a:extLst>
          </p:cNvPr>
          <p:cNvGraphicFramePr>
            <a:graphicFrameLocks noGrp="1"/>
          </p:cNvGraphicFramePr>
          <p:nvPr>
            <p:extLst>
              <p:ext uri="{D42A27DB-BD31-4B8C-83A1-F6EECF244321}">
                <p14:modId xmlns:p14="http://schemas.microsoft.com/office/powerpoint/2010/main" val="3265393736"/>
              </p:ext>
            </p:extLst>
          </p:nvPr>
        </p:nvGraphicFramePr>
        <p:xfrm>
          <a:off x="914400" y="1981200"/>
          <a:ext cx="7272338" cy="1871664"/>
        </p:xfrm>
        <a:graphic>
          <a:graphicData uri="http://schemas.openxmlformats.org/drawingml/2006/table">
            <a:tbl>
              <a:tblPr firstRow="1" firstCol="1" bandRow="1">
                <a:tableStyleId>{5C22544A-7EE6-4342-B048-85BDC9FD1C3A}</a:tableStyleId>
              </a:tblPr>
              <a:tblGrid>
                <a:gridCol w="3636169">
                  <a:extLst>
                    <a:ext uri="{9D8B030D-6E8A-4147-A177-3AD203B41FA5}">
                      <a16:colId xmlns:a16="http://schemas.microsoft.com/office/drawing/2014/main" xmlns="" val="20000"/>
                    </a:ext>
                  </a:extLst>
                </a:gridCol>
                <a:gridCol w="3636169">
                  <a:extLst>
                    <a:ext uri="{9D8B030D-6E8A-4147-A177-3AD203B41FA5}">
                      <a16:colId xmlns:a16="http://schemas.microsoft.com/office/drawing/2014/main" xmlns="" val="20001"/>
                    </a:ext>
                  </a:extLst>
                </a:gridCol>
              </a:tblGrid>
              <a:tr h="623888">
                <a:tc>
                  <a:txBody>
                    <a:bodyPr/>
                    <a:lstStyle/>
                    <a:p>
                      <a:pPr algn="ctr">
                        <a:lnSpc>
                          <a:spcPct val="107000"/>
                        </a:lnSpc>
                        <a:spcAft>
                          <a:spcPts val="0"/>
                        </a:spcAft>
                      </a:pPr>
                      <a:r>
                        <a:rPr lang="en-US" sz="2000" dirty="0" err="1">
                          <a:effectLst/>
                        </a:rPr>
                        <a:t>Toán</a:t>
                      </a:r>
                      <a:r>
                        <a:rPr lang="en-US" sz="2000" dirty="0">
                          <a:effectLst/>
                        </a:rPr>
                        <a:t> </a:t>
                      </a:r>
                      <a:r>
                        <a:rPr lang="en-US" sz="2000" dirty="0" err="1">
                          <a:effectLst/>
                        </a:rPr>
                        <a:t>tử</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76" marR="68576" marT="0" marB="0"/>
                </a:tc>
                <a:tc>
                  <a:txBody>
                    <a:bodyPr/>
                    <a:lstStyle/>
                    <a:p>
                      <a:pPr algn="ctr">
                        <a:lnSpc>
                          <a:spcPct val="107000"/>
                        </a:lnSpc>
                        <a:spcAft>
                          <a:spcPts val="0"/>
                        </a:spcAft>
                      </a:pPr>
                      <a:r>
                        <a:rPr lang="en-US" sz="2000">
                          <a:effectLst/>
                        </a:rPr>
                        <a:t>Mô tả</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6" marR="68576" marT="0" marB="0"/>
                </a:tc>
                <a:extLst>
                  <a:ext uri="{0D108BD9-81ED-4DB2-BD59-A6C34878D82A}">
                    <a16:rowId xmlns:a16="http://schemas.microsoft.com/office/drawing/2014/main" xmlns="" val="10000"/>
                  </a:ext>
                </a:extLst>
              </a:tr>
              <a:tr h="623888">
                <a:tc>
                  <a:txBody>
                    <a:bodyPr/>
                    <a:lstStyle/>
                    <a:p>
                      <a:pPr algn="ctr">
                        <a:lnSpc>
                          <a:spcPct val="107000"/>
                        </a:lnSpc>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6" marR="68576" marT="0" marB="0"/>
                </a:tc>
                <a:tc>
                  <a:txBody>
                    <a:bodyPr/>
                    <a:lstStyle/>
                    <a:p>
                      <a:pPr algn="just">
                        <a:lnSpc>
                          <a:spcPct val="107000"/>
                        </a:lnSpc>
                        <a:spcAft>
                          <a:spcPts val="0"/>
                        </a:spcAft>
                      </a:pPr>
                      <a:r>
                        <a:rPr lang="en-US" sz="2000">
                          <a:effectLst/>
                        </a:rPr>
                        <a:t>Tăng một giá trị</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6" marR="68576" marT="0" marB="0"/>
                </a:tc>
                <a:extLst>
                  <a:ext uri="{0D108BD9-81ED-4DB2-BD59-A6C34878D82A}">
                    <a16:rowId xmlns:a16="http://schemas.microsoft.com/office/drawing/2014/main" xmlns="" val="10001"/>
                  </a:ext>
                </a:extLst>
              </a:tr>
              <a:tr h="623888">
                <a:tc>
                  <a:txBody>
                    <a:bodyPr/>
                    <a:lstStyle/>
                    <a:p>
                      <a:pPr algn="ctr">
                        <a:lnSpc>
                          <a:spcPct val="107000"/>
                        </a:lnSpc>
                        <a:spcAft>
                          <a:spcPts val="0"/>
                        </a:spcAft>
                      </a:pPr>
                      <a:r>
                        <a:rPr lang="en-US" sz="2000">
                          <a:effectLst/>
                        </a:rPr>
                        <a: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76" marR="68576" marT="0" marB="0"/>
                </a:tc>
                <a:tc>
                  <a:txBody>
                    <a:bodyPr/>
                    <a:lstStyle/>
                    <a:p>
                      <a:pPr algn="just">
                        <a:lnSpc>
                          <a:spcPct val="107000"/>
                        </a:lnSpc>
                        <a:spcAft>
                          <a:spcPts val="0"/>
                        </a:spcAft>
                      </a:pPr>
                      <a:r>
                        <a:rPr lang="en-US" sz="2000" dirty="0" err="1">
                          <a:effectLst/>
                        </a:rPr>
                        <a:t>Giảm</a:t>
                      </a:r>
                      <a:r>
                        <a:rPr lang="en-US" sz="2000" dirty="0">
                          <a:effectLst/>
                        </a:rPr>
                        <a:t> </a:t>
                      </a:r>
                      <a:r>
                        <a:rPr lang="en-US" sz="2000" dirty="0" err="1">
                          <a:effectLst/>
                        </a:rPr>
                        <a:t>một</a:t>
                      </a:r>
                      <a:r>
                        <a:rPr lang="en-US" sz="2000" dirty="0">
                          <a:effectLst/>
                        </a:rPr>
                        <a:t> </a:t>
                      </a:r>
                      <a:r>
                        <a:rPr lang="en-US" sz="2000" dirty="0" err="1">
                          <a:effectLst/>
                        </a:rPr>
                        <a:t>giá</a:t>
                      </a:r>
                      <a:r>
                        <a:rPr lang="en-US" sz="2000" dirty="0">
                          <a:effectLst/>
                        </a:rPr>
                        <a:t> </a:t>
                      </a:r>
                      <a:r>
                        <a:rPr lang="en-US" sz="2000" dirty="0" err="1">
                          <a:effectLst/>
                        </a:rPr>
                        <a:t>trị</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76" marR="68576"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1313554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5B07BB-D5FB-4FAB-8A95-A2ABE433668B}"/>
              </a:ext>
            </a:extLst>
          </p:cNvPr>
          <p:cNvSpPr>
            <a:spLocks noGrp="1"/>
          </p:cNvSpPr>
          <p:nvPr>
            <p:ph type="title"/>
          </p:nvPr>
        </p:nvSpPr>
        <p:spPr/>
        <p:txBody>
          <a:bodyPr/>
          <a:lstStyle/>
          <a:p>
            <a:r>
              <a:rPr lang="en-US"/>
              <a:t>Các phép toán trong Java</a:t>
            </a:r>
            <a:endParaRPr lang="en-GB"/>
          </a:p>
        </p:txBody>
      </p:sp>
      <p:sp>
        <p:nvSpPr>
          <p:cNvPr id="3" name="Content Placeholder 2">
            <a:extLst>
              <a:ext uri="{FF2B5EF4-FFF2-40B4-BE49-F238E27FC236}">
                <a16:creationId xmlns:a16="http://schemas.microsoft.com/office/drawing/2014/main" xmlns="" id="{E0680ACC-1F1C-4F94-A135-6E0001FBA06C}"/>
              </a:ext>
            </a:extLst>
          </p:cNvPr>
          <p:cNvSpPr>
            <a:spLocks noGrp="1"/>
          </p:cNvSpPr>
          <p:nvPr>
            <p:ph idx="1"/>
          </p:nvPr>
        </p:nvSpPr>
        <p:spPr/>
        <p:txBody>
          <a:bodyPr/>
          <a:lstStyle/>
          <a:p>
            <a:r>
              <a:rPr lang="en-US"/>
              <a:t>Độ ưu tiên giữa các toán tử</a:t>
            </a:r>
          </a:p>
          <a:p>
            <a:pPr marL="0" indent="0">
              <a:buNone/>
            </a:pPr>
            <a:endParaRPr lang="en-GB"/>
          </a:p>
        </p:txBody>
      </p:sp>
      <p:sp>
        <p:nvSpPr>
          <p:cNvPr id="4" name="Date Placeholder 3">
            <a:extLst>
              <a:ext uri="{FF2B5EF4-FFF2-40B4-BE49-F238E27FC236}">
                <a16:creationId xmlns:a16="http://schemas.microsoft.com/office/drawing/2014/main" xmlns="" id="{15B45FAA-8827-4D7B-B70F-788E31C4492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98C948-A5CA-40E6-876E-4244C809092E}"/>
              </a:ext>
            </a:extLst>
          </p:cNvPr>
          <p:cNvSpPr>
            <a:spLocks noGrp="1"/>
          </p:cNvSpPr>
          <p:nvPr>
            <p:ph type="sldNum" sz="quarter" idx="11"/>
          </p:nvPr>
        </p:nvSpPr>
        <p:spPr/>
        <p:txBody>
          <a:bodyPr/>
          <a:lstStyle/>
          <a:p>
            <a:pPr>
              <a:defRPr/>
            </a:pPr>
            <a:fld id="{812A3249-7FF3-4311-A461-F791DB37E44E}" type="slidenum">
              <a:rPr lang="en-US" altLang="en-US" smtClean="0"/>
              <a:pPr>
                <a:defRPr/>
              </a:pPr>
              <a:t>85</a:t>
            </a:fld>
            <a:endParaRPr lang="en-US" altLang="en-US"/>
          </a:p>
        </p:txBody>
      </p:sp>
      <p:pic>
        <p:nvPicPr>
          <p:cNvPr id="7" name="Picture 6">
            <a:extLst>
              <a:ext uri="{FF2B5EF4-FFF2-40B4-BE49-F238E27FC236}">
                <a16:creationId xmlns:a16="http://schemas.microsoft.com/office/drawing/2014/main" xmlns="" id="{E578CEC7-89FB-4973-B678-F3FB430C2C2C}"/>
              </a:ext>
            </a:extLst>
          </p:cNvPr>
          <p:cNvPicPr>
            <a:picLocks noChangeAspect="1"/>
          </p:cNvPicPr>
          <p:nvPr/>
        </p:nvPicPr>
        <p:blipFill>
          <a:blip r:embed="rId2"/>
          <a:stretch>
            <a:fillRect/>
          </a:stretch>
        </p:blipFill>
        <p:spPr>
          <a:xfrm>
            <a:off x="609600" y="1585756"/>
            <a:ext cx="8220075" cy="3823845"/>
          </a:xfrm>
          <a:prstGeom prst="rect">
            <a:avLst/>
          </a:prstGeom>
        </p:spPr>
      </p:pic>
    </p:spTree>
    <p:extLst>
      <p:ext uri="{BB962C8B-B14F-4D97-AF65-F5344CB8AC3E}">
        <p14:creationId xmlns:p14="http://schemas.microsoft.com/office/powerpoint/2010/main" val="6916730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EE972F-0606-4BBD-BE64-D7FFD5CC8AE5}"/>
              </a:ext>
            </a:extLst>
          </p:cNvPr>
          <p:cNvSpPr>
            <a:spLocks noGrp="1"/>
          </p:cNvSpPr>
          <p:nvPr>
            <p:ph type="title"/>
          </p:nvPr>
        </p:nvSpPr>
        <p:spPr/>
        <p:txBody>
          <a:bodyPr/>
          <a:lstStyle/>
          <a:p>
            <a:r>
              <a:rPr lang="en-US"/>
              <a:t>Nhập dữ liệu từ bàn phím với Scanner</a:t>
            </a:r>
            <a:endParaRPr lang="en-GB"/>
          </a:p>
        </p:txBody>
      </p:sp>
      <p:sp>
        <p:nvSpPr>
          <p:cNvPr id="3" name="Content Placeholder 2">
            <a:extLst>
              <a:ext uri="{FF2B5EF4-FFF2-40B4-BE49-F238E27FC236}">
                <a16:creationId xmlns:a16="http://schemas.microsoft.com/office/drawing/2014/main" xmlns="" id="{48C0E7BF-474E-4281-93B5-8B7161B14FFC}"/>
              </a:ext>
            </a:extLst>
          </p:cNvPr>
          <p:cNvSpPr>
            <a:spLocks noGrp="1"/>
          </p:cNvSpPr>
          <p:nvPr>
            <p:ph idx="1"/>
          </p:nvPr>
        </p:nvSpPr>
        <p:spPr/>
        <p:txBody>
          <a:bodyPr/>
          <a:lstStyle/>
          <a:p>
            <a:r>
              <a:rPr lang="en-US"/>
              <a:t>Cách import thủ viện để sử dụng Scanner</a:t>
            </a:r>
          </a:p>
          <a:p>
            <a:pPr lvl="1"/>
            <a:r>
              <a:rPr lang="en-US"/>
              <a:t>Gõ vài ký tự: Scan </a:t>
            </a:r>
            <a:r>
              <a:rPr lang="en-US">
                <a:sym typeface="Wingdings" panose="05000000000000000000" pitchFamily="2" charset="2"/>
              </a:rPr>
              <a:t> Ctl+Space Eclipse sẽ hiển thị ra danh mục các lớp tương ứngchọn </a:t>
            </a:r>
            <a:r>
              <a:rPr lang="en-US" b="1">
                <a:effectLst>
                  <a:outerShdw blurRad="38100" dist="38100" dir="2700000" algn="tl">
                    <a:srgbClr val="000000">
                      <a:alpha val="43137"/>
                    </a:srgbClr>
                  </a:outerShdw>
                </a:effectLst>
                <a:sym typeface="Wingdings" panose="05000000000000000000" pitchFamily="2" charset="2"/>
              </a:rPr>
              <a:t>Scanner </a:t>
            </a:r>
            <a:r>
              <a:rPr lang="en-US">
                <a:sym typeface="Wingdings" panose="05000000000000000000" pitchFamily="2" charset="2"/>
              </a:rPr>
              <a:t>của </a:t>
            </a:r>
            <a:r>
              <a:rPr lang="en-US">
                <a:solidFill>
                  <a:srgbClr val="00B050"/>
                </a:solidFill>
                <a:sym typeface="Wingdings" panose="05000000000000000000" pitchFamily="2" charset="2"/>
              </a:rPr>
              <a:t>java.until</a:t>
            </a:r>
          </a:p>
          <a:p>
            <a:pPr lvl="1"/>
            <a:endParaRPr lang="en-US"/>
          </a:p>
        </p:txBody>
      </p:sp>
      <p:sp>
        <p:nvSpPr>
          <p:cNvPr id="4" name="Date Placeholder 3">
            <a:extLst>
              <a:ext uri="{FF2B5EF4-FFF2-40B4-BE49-F238E27FC236}">
                <a16:creationId xmlns:a16="http://schemas.microsoft.com/office/drawing/2014/main" xmlns="" id="{890104E2-F63D-4EE1-97F8-C73A01B5CF06}"/>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2A91FD4-A161-4C6E-BEC7-78DA37242335}"/>
              </a:ext>
            </a:extLst>
          </p:cNvPr>
          <p:cNvSpPr>
            <a:spLocks noGrp="1"/>
          </p:cNvSpPr>
          <p:nvPr>
            <p:ph type="sldNum" sz="quarter" idx="11"/>
          </p:nvPr>
        </p:nvSpPr>
        <p:spPr/>
        <p:txBody>
          <a:bodyPr/>
          <a:lstStyle/>
          <a:p>
            <a:pPr>
              <a:defRPr/>
            </a:pPr>
            <a:fld id="{812A3249-7FF3-4311-A461-F791DB37E44E}" type="slidenum">
              <a:rPr lang="en-US" altLang="en-US" smtClean="0"/>
              <a:pPr>
                <a:defRPr/>
              </a:pPr>
              <a:t>86</a:t>
            </a:fld>
            <a:endParaRPr lang="en-US" altLang="en-US"/>
          </a:p>
        </p:txBody>
      </p:sp>
      <p:pic>
        <p:nvPicPr>
          <p:cNvPr id="7" name="Picture 6">
            <a:extLst>
              <a:ext uri="{FF2B5EF4-FFF2-40B4-BE49-F238E27FC236}">
                <a16:creationId xmlns:a16="http://schemas.microsoft.com/office/drawing/2014/main" xmlns="" id="{07860710-605B-42C0-A44A-F62FF6DAFFEB}"/>
              </a:ext>
            </a:extLst>
          </p:cNvPr>
          <p:cNvPicPr>
            <a:picLocks noChangeAspect="1"/>
          </p:cNvPicPr>
          <p:nvPr/>
        </p:nvPicPr>
        <p:blipFill rotWithShape="1">
          <a:blip r:embed="rId3"/>
          <a:srcRect l="30000" b="54200"/>
          <a:stretch/>
        </p:blipFill>
        <p:spPr>
          <a:xfrm>
            <a:off x="827584" y="2996952"/>
            <a:ext cx="5368900" cy="3140968"/>
          </a:xfrm>
          <a:prstGeom prst="rect">
            <a:avLst/>
          </a:prstGeom>
        </p:spPr>
      </p:pic>
      <p:sp>
        <p:nvSpPr>
          <p:cNvPr id="8" name="Arrow: Left 7">
            <a:extLst>
              <a:ext uri="{FF2B5EF4-FFF2-40B4-BE49-F238E27FC236}">
                <a16:creationId xmlns:a16="http://schemas.microsoft.com/office/drawing/2014/main" xmlns="" id="{176F4E5F-851B-422E-86BF-39FEBB81A45C}"/>
              </a:ext>
            </a:extLst>
          </p:cNvPr>
          <p:cNvSpPr/>
          <p:nvPr/>
        </p:nvSpPr>
        <p:spPr>
          <a:xfrm>
            <a:off x="3419872" y="5589240"/>
            <a:ext cx="1368152" cy="252028"/>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9706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EE972F-0606-4BBD-BE64-D7FFD5CC8AE5}"/>
              </a:ext>
            </a:extLst>
          </p:cNvPr>
          <p:cNvSpPr>
            <a:spLocks noGrp="1"/>
          </p:cNvSpPr>
          <p:nvPr>
            <p:ph type="title"/>
          </p:nvPr>
        </p:nvSpPr>
        <p:spPr/>
        <p:txBody>
          <a:bodyPr/>
          <a:lstStyle/>
          <a:p>
            <a:r>
              <a:rPr lang="en-US"/>
              <a:t>Nhập dữ liệu từ bàn phím với Scanner</a:t>
            </a:r>
            <a:endParaRPr lang="en-GB"/>
          </a:p>
        </p:txBody>
      </p:sp>
      <p:sp>
        <p:nvSpPr>
          <p:cNvPr id="3" name="Content Placeholder 2">
            <a:extLst>
              <a:ext uri="{FF2B5EF4-FFF2-40B4-BE49-F238E27FC236}">
                <a16:creationId xmlns:a16="http://schemas.microsoft.com/office/drawing/2014/main" xmlns="" id="{48C0E7BF-474E-4281-93B5-8B7161B14FFC}"/>
              </a:ext>
            </a:extLst>
          </p:cNvPr>
          <p:cNvSpPr>
            <a:spLocks noGrp="1"/>
          </p:cNvSpPr>
          <p:nvPr>
            <p:ph idx="1"/>
          </p:nvPr>
        </p:nvSpPr>
        <p:spPr/>
        <p:txBody>
          <a:bodyPr/>
          <a:lstStyle/>
          <a:p>
            <a:r>
              <a:rPr lang="en-US"/>
              <a:t>Cách import thủ viện để sử dụng Scanner</a:t>
            </a:r>
          </a:p>
          <a:p>
            <a:pPr lvl="1"/>
            <a:r>
              <a:rPr lang="en-US"/>
              <a:t>Eclipse sẽ tự động inport thư viện</a:t>
            </a:r>
          </a:p>
          <a:p>
            <a:pPr marL="457200" lvl="1" indent="0">
              <a:buNone/>
            </a:pPr>
            <a:endParaRPr lang="en-US">
              <a:solidFill>
                <a:srgbClr val="00B050"/>
              </a:solidFill>
              <a:sym typeface="Wingdings" panose="05000000000000000000" pitchFamily="2" charset="2"/>
            </a:endParaRPr>
          </a:p>
          <a:p>
            <a:pPr lvl="1"/>
            <a:endParaRPr lang="en-US"/>
          </a:p>
        </p:txBody>
      </p:sp>
      <p:sp>
        <p:nvSpPr>
          <p:cNvPr id="4" name="Date Placeholder 3">
            <a:extLst>
              <a:ext uri="{FF2B5EF4-FFF2-40B4-BE49-F238E27FC236}">
                <a16:creationId xmlns:a16="http://schemas.microsoft.com/office/drawing/2014/main" xmlns="" id="{890104E2-F63D-4EE1-97F8-C73A01B5CF06}"/>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2A91FD4-A161-4C6E-BEC7-78DA37242335}"/>
              </a:ext>
            </a:extLst>
          </p:cNvPr>
          <p:cNvSpPr>
            <a:spLocks noGrp="1"/>
          </p:cNvSpPr>
          <p:nvPr>
            <p:ph type="sldNum" sz="quarter" idx="11"/>
          </p:nvPr>
        </p:nvSpPr>
        <p:spPr/>
        <p:txBody>
          <a:bodyPr/>
          <a:lstStyle/>
          <a:p>
            <a:pPr>
              <a:defRPr/>
            </a:pPr>
            <a:fld id="{812A3249-7FF3-4311-A461-F791DB37E44E}" type="slidenum">
              <a:rPr lang="en-US" altLang="en-US" smtClean="0"/>
              <a:pPr>
                <a:defRPr/>
              </a:pPr>
              <a:t>87</a:t>
            </a:fld>
            <a:endParaRPr lang="en-US" altLang="en-US"/>
          </a:p>
        </p:txBody>
      </p:sp>
      <p:pic>
        <p:nvPicPr>
          <p:cNvPr id="9" name="Picture 8">
            <a:extLst>
              <a:ext uri="{FF2B5EF4-FFF2-40B4-BE49-F238E27FC236}">
                <a16:creationId xmlns:a16="http://schemas.microsoft.com/office/drawing/2014/main" xmlns="" id="{F43856EF-2CE6-4599-AA84-130799F7A016}"/>
              </a:ext>
            </a:extLst>
          </p:cNvPr>
          <p:cNvPicPr>
            <a:picLocks noChangeAspect="1"/>
          </p:cNvPicPr>
          <p:nvPr/>
        </p:nvPicPr>
        <p:blipFill>
          <a:blip r:embed="rId3"/>
          <a:stretch>
            <a:fillRect/>
          </a:stretch>
        </p:blipFill>
        <p:spPr>
          <a:xfrm>
            <a:off x="1259632" y="2214562"/>
            <a:ext cx="5648325" cy="3114675"/>
          </a:xfrm>
          <a:prstGeom prst="rect">
            <a:avLst/>
          </a:prstGeom>
        </p:spPr>
      </p:pic>
      <p:sp>
        <p:nvSpPr>
          <p:cNvPr id="10" name="Rectangle 9">
            <a:extLst>
              <a:ext uri="{FF2B5EF4-FFF2-40B4-BE49-F238E27FC236}">
                <a16:creationId xmlns:a16="http://schemas.microsoft.com/office/drawing/2014/main" xmlns="" id="{46467356-6A0F-4019-B5E4-D6CDE5E03B81}"/>
              </a:ext>
            </a:extLst>
          </p:cNvPr>
          <p:cNvSpPr/>
          <p:nvPr/>
        </p:nvSpPr>
        <p:spPr>
          <a:xfrm>
            <a:off x="1583668" y="2600908"/>
            <a:ext cx="2988332" cy="4320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406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EE972F-0606-4BBD-BE64-D7FFD5CC8AE5}"/>
              </a:ext>
            </a:extLst>
          </p:cNvPr>
          <p:cNvSpPr>
            <a:spLocks noGrp="1"/>
          </p:cNvSpPr>
          <p:nvPr>
            <p:ph type="title"/>
          </p:nvPr>
        </p:nvSpPr>
        <p:spPr/>
        <p:txBody>
          <a:bodyPr/>
          <a:lstStyle/>
          <a:p>
            <a:r>
              <a:rPr lang="en-US"/>
              <a:t>Nhập dữ liệu từ bàn phím với Scanner</a:t>
            </a:r>
            <a:endParaRPr lang="en-GB"/>
          </a:p>
        </p:txBody>
      </p:sp>
      <p:sp>
        <p:nvSpPr>
          <p:cNvPr id="3" name="Content Placeholder 2">
            <a:extLst>
              <a:ext uri="{FF2B5EF4-FFF2-40B4-BE49-F238E27FC236}">
                <a16:creationId xmlns:a16="http://schemas.microsoft.com/office/drawing/2014/main" xmlns="" id="{48C0E7BF-474E-4281-93B5-8B7161B14FFC}"/>
              </a:ext>
            </a:extLst>
          </p:cNvPr>
          <p:cNvSpPr>
            <a:spLocks noGrp="1"/>
          </p:cNvSpPr>
          <p:nvPr>
            <p:ph idx="1"/>
          </p:nvPr>
        </p:nvSpPr>
        <p:spPr/>
        <p:txBody>
          <a:bodyPr/>
          <a:lstStyle/>
          <a:p>
            <a:r>
              <a:rPr lang="en-US"/>
              <a:t>Tạo đối tượng Scanner để nhập liệu</a:t>
            </a:r>
          </a:p>
          <a:p>
            <a:pPr marL="0" indent="0">
              <a:buNone/>
            </a:pPr>
            <a:endParaRPr lang="en-GB"/>
          </a:p>
        </p:txBody>
      </p:sp>
      <p:sp>
        <p:nvSpPr>
          <p:cNvPr id="4" name="Date Placeholder 3">
            <a:extLst>
              <a:ext uri="{FF2B5EF4-FFF2-40B4-BE49-F238E27FC236}">
                <a16:creationId xmlns:a16="http://schemas.microsoft.com/office/drawing/2014/main" xmlns="" id="{890104E2-F63D-4EE1-97F8-C73A01B5CF06}"/>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2A91FD4-A161-4C6E-BEC7-78DA37242335}"/>
              </a:ext>
            </a:extLst>
          </p:cNvPr>
          <p:cNvSpPr>
            <a:spLocks noGrp="1"/>
          </p:cNvSpPr>
          <p:nvPr>
            <p:ph type="sldNum" sz="quarter" idx="11"/>
          </p:nvPr>
        </p:nvSpPr>
        <p:spPr/>
        <p:txBody>
          <a:bodyPr/>
          <a:lstStyle/>
          <a:p>
            <a:pPr>
              <a:defRPr/>
            </a:pPr>
            <a:fld id="{812A3249-7FF3-4311-A461-F791DB37E44E}" type="slidenum">
              <a:rPr lang="en-US" altLang="en-US" smtClean="0"/>
              <a:pPr>
                <a:defRPr/>
              </a:pPr>
              <a:t>88</a:t>
            </a:fld>
            <a:endParaRPr lang="en-US" altLang="en-US"/>
          </a:p>
        </p:txBody>
      </p:sp>
      <p:pic>
        <p:nvPicPr>
          <p:cNvPr id="7" name="Picture 6">
            <a:extLst>
              <a:ext uri="{FF2B5EF4-FFF2-40B4-BE49-F238E27FC236}">
                <a16:creationId xmlns:a16="http://schemas.microsoft.com/office/drawing/2014/main" xmlns="" id="{8CD26DC1-20F9-4515-994B-99447459EB64}"/>
              </a:ext>
            </a:extLst>
          </p:cNvPr>
          <p:cNvPicPr>
            <a:picLocks noChangeAspect="1"/>
          </p:cNvPicPr>
          <p:nvPr/>
        </p:nvPicPr>
        <p:blipFill>
          <a:blip r:embed="rId3"/>
          <a:stretch>
            <a:fillRect/>
          </a:stretch>
        </p:blipFill>
        <p:spPr>
          <a:xfrm>
            <a:off x="463568" y="1787730"/>
            <a:ext cx="7006119" cy="4160282"/>
          </a:xfrm>
          <a:prstGeom prst="rect">
            <a:avLst/>
          </a:prstGeom>
        </p:spPr>
      </p:pic>
      <p:sp>
        <p:nvSpPr>
          <p:cNvPr id="8" name="Speech Bubble: Rectangle 7">
            <a:extLst>
              <a:ext uri="{FF2B5EF4-FFF2-40B4-BE49-F238E27FC236}">
                <a16:creationId xmlns:a16="http://schemas.microsoft.com/office/drawing/2014/main" xmlns="" id="{ECBD390E-3414-44CB-9A21-613F8EE18661}"/>
              </a:ext>
            </a:extLst>
          </p:cNvPr>
          <p:cNvSpPr/>
          <p:nvPr/>
        </p:nvSpPr>
        <p:spPr>
          <a:xfrm>
            <a:off x="1871700" y="4811714"/>
            <a:ext cx="1548172" cy="345478"/>
          </a:xfrm>
          <a:prstGeom prst="wedgeRectCallout">
            <a:avLst>
              <a:gd name="adj1" fmla="val 48074"/>
              <a:gd name="adj2" fmla="val -153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Tên biến</a:t>
            </a:r>
            <a:endParaRPr lang="en-GB"/>
          </a:p>
        </p:txBody>
      </p:sp>
      <p:sp>
        <p:nvSpPr>
          <p:cNvPr id="9" name="Speech Bubble: Rectangle 8">
            <a:extLst>
              <a:ext uri="{FF2B5EF4-FFF2-40B4-BE49-F238E27FC236}">
                <a16:creationId xmlns:a16="http://schemas.microsoft.com/office/drawing/2014/main" xmlns="" id="{CE471158-D235-455F-891B-03D0806F4B68}"/>
              </a:ext>
            </a:extLst>
          </p:cNvPr>
          <p:cNvSpPr/>
          <p:nvPr/>
        </p:nvSpPr>
        <p:spPr>
          <a:xfrm>
            <a:off x="3707904" y="4811713"/>
            <a:ext cx="2952328" cy="345479"/>
          </a:xfrm>
          <a:prstGeom prst="wedgeRectCallout">
            <a:avLst>
              <a:gd name="adj1" fmla="val -34682"/>
              <a:gd name="adj2" fmla="val -145628"/>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Khởi tạo một đối tượng</a:t>
            </a:r>
            <a:endParaRPr lang="en-GB"/>
          </a:p>
        </p:txBody>
      </p:sp>
    </p:spTree>
    <p:extLst>
      <p:ext uri="{BB962C8B-B14F-4D97-AF65-F5344CB8AC3E}">
        <p14:creationId xmlns:p14="http://schemas.microsoft.com/office/powerpoint/2010/main" val="429376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EE972F-0606-4BBD-BE64-D7FFD5CC8AE5}"/>
              </a:ext>
            </a:extLst>
          </p:cNvPr>
          <p:cNvSpPr>
            <a:spLocks noGrp="1"/>
          </p:cNvSpPr>
          <p:nvPr>
            <p:ph type="title"/>
          </p:nvPr>
        </p:nvSpPr>
        <p:spPr/>
        <p:txBody>
          <a:bodyPr/>
          <a:lstStyle/>
          <a:p>
            <a:r>
              <a:rPr lang="en-US"/>
              <a:t>Nhập dữ liệu từ bàn phím với Scanner</a:t>
            </a:r>
            <a:endParaRPr lang="en-GB"/>
          </a:p>
        </p:txBody>
      </p:sp>
      <p:sp>
        <p:nvSpPr>
          <p:cNvPr id="3" name="Content Placeholder 2">
            <a:extLst>
              <a:ext uri="{FF2B5EF4-FFF2-40B4-BE49-F238E27FC236}">
                <a16:creationId xmlns:a16="http://schemas.microsoft.com/office/drawing/2014/main" xmlns="" id="{48C0E7BF-474E-4281-93B5-8B7161B14FFC}"/>
              </a:ext>
            </a:extLst>
          </p:cNvPr>
          <p:cNvSpPr>
            <a:spLocks noGrp="1"/>
          </p:cNvSpPr>
          <p:nvPr>
            <p:ph idx="1"/>
          </p:nvPr>
        </p:nvSpPr>
        <p:spPr/>
        <p:txBody>
          <a:bodyPr/>
          <a:lstStyle/>
          <a:p>
            <a:r>
              <a:rPr lang="en-US"/>
              <a:t>Nhập số nguyên</a:t>
            </a:r>
          </a:p>
          <a:p>
            <a:endParaRPr lang="en-US"/>
          </a:p>
          <a:p>
            <a:endParaRPr lang="en-US"/>
          </a:p>
          <a:p>
            <a:r>
              <a:rPr lang="en-US"/>
              <a:t>Nhập số thực, double </a:t>
            </a:r>
          </a:p>
          <a:p>
            <a:pPr marL="0" indent="0">
              <a:buNone/>
            </a:pPr>
            <a:endParaRPr lang="en-US"/>
          </a:p>
          <a:p>
            <a:endParaRPr lang="en-US"/>
          </a:p>
          <a:p>
            <a:pPr marL="0" indent="0">
              <a:buNone/>
            </a:pPr>
            <a:endParaRPr lang="en-US"/>
          </a:p>
          <a:p>
            <a:r>
              <a:rPr lang="en-US"/>
              <a:t>Nhập chuỗi</a:t>
            </a:r>
            <a:endParaRPr lang="en-GB"/>
          </a:p>
        </p:txBody>
      </p:sp>
      <p:sp>
        <p:nvSpPr>
          <p:cNvPr id="4" name="Date Placeholder 3">
            <a:extLst>
              <a:ext uri="{FF2B5EF4-FFF2-40B4-BE49-F238E27FC236}">
                <a16:creationId xmlns:a16="http://schemas.microsoft.com/office/drawing/2014/main" xmlns="" id="{890104E2-F63D-4EE1-97F8-C73A01B5CF06}"/>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B2A91FD4-A161-4C6E-BEC7-78DA37242335}"/>
              </a:ext>
            </a:extLst>
          </p:cNvPr>
          <p:cNvSpPr>
            <a:spLocks noGrp="1"/>
          </p:cNvSpPr>
          <p:nvPr>
            <p:ph type="sldNum" sz="quarter" idx="11"/>
          </p:nvPr>
        </p:nvSpPr>
        <p:spPr/>
        <p:txBody>
          <a:bodyPr/>
          <a:lstStyle/>
          <a:p>
            <a:pPr>
              <a:defRPr/>
            </a:pPr>
            <a:fld id="{812A3249-7FF3-4311-A461-F791DB37E44E}" type="slidenum">
              <a:rPr lang="en-US" altLang="en-US" smtClean="0"/>
              <a:pPr>
                <a:defRPr/>
              </a:pPr>
              <a:t>89</a:t>
            </a:fld>
            <a:endParaRPr lang="en-US" altLang="en-US"/>
          </a:p>
        </p:txBody>
      </p:sp>
      <p:sp>
        <p:nvSpPr>
          <p:cNvPr id="8" name="TextBox 7">
            <a:extLst>
              <a:ext uri="{FF2B5EF4-FFF2-40B4-BE49-F238E27FC236}">
                <a16:creationId xmlns:a16="http://schemas.microsoft.com/office/drawing/2014/main" xmlns="" id="{ED0E07B9-7A82-4475-A636-D241272FDD3E}"/>
              </a:ext>
            </a:extLst>
          </p:cNvPr>
          <p:cNvSpPr txBox="1"/>
          <p:nvPr/>
        </p:nvSpPr>
        <p:spPr>
          <a:xfrm>
            <a:off x="1475656" y="3275324"/>
            <a:ext cx="7524836" cy="1631216"/>
          </a:xfrm>
          <a:prstGeom prst="rect">
            <a:avLst/>
          </a:prstGeom>
          <a:noFill/>
        </p:spPr>
        <p:txBody>
          <a:bodyPr wrap="square" rtlCol="0">
            <a:spAutoFit/>
          </a:bodyPr>
          <a:lstStyle/>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b="1" i="1">
                <a:solidFill>
                  <a:srgbClr val="2A00FF"/>
                </a:solidFill>
                <a:latin typeface="Consolas" panose="020B0609020204030204" pitchFamily="49" charset="0"/>
              </a:rPr>
              <a:t>"Nhập số thực: "</a:t>
            </a:r>
            <a:r>
              <a:rPr lang="en-GB" sz="2500" b="1" i="1">
                <a:solidFill>
                  <a:srgbClr val="000000"/>
                </a:solidFill>
                <a:latin typeface="Consolas" panose="020B0609020204030204" pitchFamily="49" charset="0"/>
              </a:rPr>
              <a:t>);</a:t>
            </a:r>
          </a:p>
          <a:p>
            <a:pPr algn="l"/>
            <a:r>
              <a:rPr lang="en-GB" sz="2500" b="1">
                <a:solidFill>
                  <a:srgbClr val="7F0055"/>
                </a:solidFill>
                <a:latin typeface="Consolas" panose="020B0609020204030204" pitchFamily="49" charset="0"/>
              </a:rPr>
              <a:t>float</a:t>
            </a:r>
            <a:r>
              <a:rPr lang="en-GB" sz="2500" b="1">
                <a:solidFill>
                  <a:srgbClr val="000000"/>
                </a:solidFill>
                <a:latin typeface="Consolas" panose="020B0609020204030204" pitchFamily="49" charset="0"/>
              </a:rPr>
              <a:t> </a:t>
            </a:r>
            <a:r>
              <a:rPr lang="en-GB" sz="2500" b="1" u="sng">
                <a:solidFill>
                  <a:srgbClr val="6A3E3E"/>
                </a:solidFill>
                <a:latin typeface="Consolas" panose="020B0609020204030204" pitchFamily="49" charset="0"/>
              </a:rPr>
              <a:t>b</a:t>
            </a:r>
            <a:r>
              <a:rPr lang="en-GB" sz="2500" b="1" u="sng">
                <a:solidFill>
                  <a:srgbClr val="000000"/>
                </a:solidFill>
                <a:latin typeface="Consolas" panose="020B0609020204030204" pitchFamily="49" charset="0"/>
              </a:rPr>
              <a:t>=</a:t>
            </a:r>
            <a:r>
              <a:rPr lang="en-GB" sz="2500" b="1" u="sng">
                <a:solidFill>
                  <a:srgbClr val="6A3E3E"/>
                </a:solidFill>
                <a:latin typeface="Consolas" panose="020B0609020204030204" pitchFamily="49" charset="0"/>
              </a:rPr>
              <a:t>sc</a:t>
            </a:r>
            <a:r>
              <a:rPr lang="en-GB" sz="2500" b="1" u="sng">
                <a:solidFill>
                  <a:srgbClr val="000000"/>
                </a:solidFill>
                <a:latin typeface="Consolas" panose="020B0609020204030204" pitchFamily="49" charset="0"/>
              </a:rPr>
              <a:t>.nextFloat();</a:t>
            </a:r>
          </a:p>
          <a:p>
            <a:pPr algn="l"/>
            <a:r>
              <a:rPr lang="en-CA" sz="2500">
                <a:solidFill>
                  <a:srgbClr val="000000"/>
                </a:solidFill>
                <a:latin typeface="Consolas" panose="020B0609020204030204" pitchFamily="49" charset="0"/>
              </a:rPr>
              <a:t>System.</a:t>
            </a:r>
            <a:r>
              <a:rPr lang="en-CA" sz="2500" b="1" i="1">
                <a:solidFill>
                  <a:srgbClr val="0000C0"/>
                </a:solidFill>
                <a:latin typeface="Consolas" panose="020B0609020204030204" pitchFamily="49" charset="0"/>
              </a:rPr>
              <a:t>out</a:t>
            </a:r>
            <a:r>
              <a:rPr lang="en-CA" sz="2500" b="1" i="1">
                <a:solidFill>
                  <a:srgbClr val="000000"/>
                </a:solidFill>
                <a:latin typeface="Consolas" panose="020B0609020204030204" pitchFamily="49" charset="0"/>
              </a:rPr>
              <a:t>.println(</a:t>
            </a:r>
            <a:r>
              <a:rPr lang="en-CA" sz="2500" b="1" i="1">
                <a:solidFill>
                  <a:srgbClr val="2A00FF"/>
                </a:solidFill>
                <a:latin typeface="Consolas" panose="020B0609020204030204" pitchFamily="49" charset="0"/>
              </a:rPr>
              <a:t>"Nhập số double: "</a:t>
            </a:r>
            <a:r>
              <a:rPr lang="en-CA" sz="2500" b="1" i="1">
                <a:solidFill>
                  <a:srgbClr val="000000"/>
                </a:solidFill>
                <a:latin typeface="Consolas" panose="020B0609020204030204" pitchFamily="49" charset="0"/>
              </a:rPr>
              <a:t>);</a:t>
            </a:r>
          </a:p>
          <a:p>
            <a:pPr algn="l"/>
            <a:r>
              <a:rPr lang="en-GB" sz="2500" b="1">
                <a:solidFill>
                  <a:srgbClr val="7F0055"/>
                </a:solidFill>
                <a:latin typeface="Consolas" panose="020B0609020204030204" pitchFamily="49" charset="0"/>
              </a:rPr>
              <a:t>double</a:t>
            </a:r>
            <a:r>
              <a:rPr lang="en-GB" sz="2500" b="1">
                <a:solidFill>
                  <a:srgbClr val="000000"/>
                </a:solidFill>
                <a:latin typeface="Consolas" panose="020B0609020204030204" pitchFamily="49" charset="0"/>
              </a:rPr>
              <a:t> </a:t>
            </a:r>
            <a:r>
              <a:rPr lang="en-GB" sz="2500" b="1" u="sng">
                <a:solidFill>
                  <a:srgbClr val="6A3E3E"/>
                </a:solidFill>
                <a:latin typeface="Consolas" panose="020B0609020204030204" pitchFamily="49" charset="0"/>
              </a:rPr>
              <a:t>c</a:t>
            </a:r>
            <a:r>
              <a:rPr lang="en-GB" sz="2500" b="1" u="sng">
                <a:solidFill>
                  <a:srgbClr val="000000"/>
                </a:solidFill>
                <a:latin typeface="Consolas" panose="020B0609020204030204" pitchFamily="49" charset="0"/>
              </a:rPr>
              <a:t> = </a:t>
            </a:r>
            <a:r>
              <a:rPr lang="en-GB" sz="2500" b="1" u="sng">
                <a:solidFill>
                  <a:srgbClr val="6A3E3E"/>
                </a:solidFill>
                <a:latin typeface="Consolas" panose="020B0609020204030204" pitchFamily="49" charset="0"/>
              </a:rPr>
              <a:t>sc</a:t>
            </a:r>
            <a:r>
              <a:rPr lang="en-GB" sz="2500" b="1" u="sng">
                <a:solidFill>
                  <a:srgbClr val="000000"/>
                </a:solidFill>
                <a:latin typeface="Consolas" panose="020B0609020204030204" pitchFamily="49" charset="0"/>
              </a:rPr>
              <a:t>.nextDouble();</a:t>
            </a:r>
            <a:endParaRPr lang="en-GB" sz="2500" u="sng"/>
          </a:p>
        </p:txBody>
      </p:sp>
      <p:sp>
        <p:nvSpPr>
          <p:cNvPr id="9" name="TextBox 8">
            <a:extLst>
              <a:ext uri="{FF2B5EF4-FFF2-40B4-BE49-F238E27FC236}">
                <a16:creationId xmlns:a16="http://schemas.microsoft.com/office/drawing/2014/main" xmlns="" id="{48B8F938-8D03-4928-BA5B-5F368FC54600}"/>
              </a:ext>
            </a:extLst>
          </p:cNvPr>
          <p:cNvSpPr txBox="1"/>
          <p:nvPr/>
        </p:nvSpPr>
        <p:spPr>
          <a:xfrm>
            <a:off x="899592" y="1682805"/>
            <a:ext cx="7874271" cy="954107"/>
          </a:xfrm>
          <a:prstGeom prst="rect">
            <a:avLst/>
          </a:prstGeom>
          <a:noFill/>
        </p:spPr>
        <p:txBody>
          <a:bodyPr wrap="none" rtlCol="0">
            <a:spAutoFit/>
          </a:bodyPr>
          <a:lstStyle/>
          <a:p>
            <a:pPr algn="l"/>
            <a:r>
              <a:rPr lang="en-GB" sz="2800">
                <a:solidFill>
                  <a:srgbClr val="000000"/>
                </a:solidFill>
                <a:latin typeface="Consolas" panose="020B0609020204030204" pitchFamily="49" charset="0"/>
              </a:rPr>
              <a:t>System.</a:t>
            </a:r>
            <a:r>
              <a:rPr lang="en-GB" sz="2800" b="1" i="1">
                <a:solidFill>
                  <a:srgbClr val="0000C0"/>
                </a:solidFill>
                <a:latin typeface="Consolas" panose="020B0609020204030204" pitchFamily="49" charset="0"/>
              </a:rPr>
              <a:t>out</a:t>
            </a:r>
            <a:r>
              <a:rPr lang="en-GB" sz="2800" b="1" i="1">
                <a:solidFill>
                  <a:srgbClr val="000000"/>
                </a:solidFill>
                <a:latin typeface="Consolas" panose="020B0609020204030204" pitchFamily="49" charset="0"/>
              </a:rPr>
              <a:t>.println(</a:t>
            </a:r>
            <a:r>
              <a:rPr lang="en-GB" sz="2800" b="1" i="1">
                <a:solidFill>
                  <a:srgbClr val="2A00FF"/>
                </a:solidFill>
                <a:latin typeface="Consolas" panose="020B0609020204030204" pitchFamily="49" charset="0"/>
              </a:rPr>
              <a:t>"Nhập số nguyên: "</a:t>
            </a:r>
            <a:r>
              <a:rPr lang="en-GB" sz="2800" b="1" i="1">
                <a:solidFill>
                  <a:srgbClr val="000000"/>
                </a:solidFill>
                <a:latin typeface="Consolas" panose="020B0609020204030204" pitchFamily="49" charset="0"/>
              </a:rPr>
              <a:t>);</a:t>
            </a:r>
          </a:p>
          <a:p>
            <a:pPr algn="l"/>
            <a:r>
              <a:rPr lang="en-GB" sz="2800" b="1">
                <a:solidFill>
                  <a:srgbClr val="7F0055"/>
                </a:solidFill>
                <a:latin typeface="Consolas" panose="020B0609020204030204" pitchFamily="49" charset="0"/>
              </a:rPr>
              <a:t>int</a:t>
            </a:r>
            <a:r>
              <a:rPr lang="en-GB" sz="2800" b="1">
                <a:solidFill>
                  <a:srgbClr val="000000"/>
                </a:solidFill>
                <a:latin typeface="Consolas" panose="020B0609020204030204" pitchFamily="49" charset="0"/>
              </a:rPr>
              <a:t> </a:t>
            </a:r>
            <a:r>
              <a:rPr lang="en-GB" sz="2800" b="1" u="sng">
                <a:solidFill>
                  <a:srgbClr val="6A3E3E"/>
                </a:solidFill>
                <a:latin typeface="Consolas" panose="020B0609020204030204" pitchFamily="49" charset="0"/>
              </a:rPr>
              <a:t>a</a:t>
            </a:r>
            <a:r>
              <a:rPr lang="en-GB" sz="2800" b="1" u="sng">
                <a:solidFill>
                  <a:srgbClr val="000000"/>
                </a:solidFill>
                <a:latin typeface="Consolas" panose="020B0609020204030204" pitchFamily="49" charset="0"/>
              </a:rPr>
              <a:t>=</a:t>
            </a:r>
            <a:r>
              <a:rPr lang="en-GB" sz="2800" b="1" u="sng">
                <a:solidFill>
                  <a:srgbClr val="6A3E3E"/>
                </a:solidFill>
                <a:latin typeface="Consolas" panose="020B0609020204030204" pitchFamily="49" charset="0"/>
              </a:rPr>
              <a:t>sc</a:t>
            </a:r>
            <a:r>
              <a:rPr lang="en-GB" sz="2800" b="1" u="sng">
                <a:solidFill>
                  <a:srgbClr val="000000"/>
                </a:solidFill>
                <a:latin typeface="Consolas" panose="020B0609020204030204" pitchFamily="49" charset="0"/>
              </a:rPr>
              <a:t>.nextInt();</a:t>
            </a:r>
            <a:endParaRPr lang="en-GB" sz="2800" u="sng"/>
          </a:p>
        </p:txBody>
      </p:sp>
      <p:sp>
        <p:nvSpPr>
          <p:cNvPr id="10" name="TextBox 9">
            <a:extLst>
              <a:ext uri="{FF2B5EF4-FFF2-40B4-BE49-F238E27FC236}">
                <a16:creationId xmlns:a16="http://schemas.microsoft.com/office/drawing/2014/main" xmlns="" id="{07416D07-CDC1-4ADA-A97A-95C8FD448AA2}"/>
              </a:ext>
            </a:extLst>
          </p:cNvPr>
          <p:cNvSpPr txBox="1"/>
          <p:nvPr/>
        </p:nvSpPr>
        <p:spPr>
          <a:xfrm>
            <a:off x="1583668" y="5409220"/>
            <a:ext cx="6003567" cy="861774"/>
          </a:xfrm>
          <a:prstGeom prst="rect">
            <a:avLst/>
          </a:prstGeom>
          <a:noFill/>
        </p:spPr>
        <p:txBody>
          <a:bodyPr wrap="none" rtlCol="0">
            <a:spAutoFit/>
          </a:bodyPr>
          <a:lstStyle/>
          <a:p>
            <a:pPr algn="l"/>
            <a:r>
              <a:rPr lang="en-GB" sz="2500">
                <a:solidFill>
                  <a:srgbClr val="000000"/>
                </a:solidFill>
                <a:latin typeface="Consolas" panose="020B0609020204030204" pitchFamily="49" charset="0"/>
              </a:rPr>
              <a:t>System.</a:t>
            </a:r>
            <a:r>
              <a:rPr lang="en-GB" sz="2500" b="1" i="1">
                <a:solidFill>
                  <a:srgbClr val="0000C0"/>
                </a:solidFill>
                <a:latin typeface="Consolas" panose="020B0609020204030204" pitchFamily="49" charset="0"/>
              </a:rPr>
              <a:t>out</a:t>
            </a:r>
            <a:r>
              <a:rPr lang="en-GB" sz="2500" b="1" i="1">
                <a:solidFill>
                  <a:srgbClr val="000000"/>
                </a:solidFill>
                <a:latin typeface="Consolas" panose="020B0609020204030204" pitchFamily="49" charset="0"/>
              </a:rPr>
              <a:t>.println(</a:t>
            </a:r>
            <a:r>
              <a:rPr lang="en-GB" sz="2500" b="1" i="1">
                <a:solidFill>
                  <a:srgbClr val="2A00FF"/>
                </a:solidFill>
                <a:latin typeface="Consolas" panose="020B0609020204030204" pitchFamily="49" charset="0"/>
              </a:rPr>
              <a:t>"Nhập tên: "</a:t>
            </a:r>
            <a:r>
              <a:rPr lang="en-GB" sz="2500" b="1" i="1">
                <a:solidFill>
                  <a:srgbClr val="000000"/>
                </a:solidFill>
                <a:latin typeface="Consolas" panose="020B0609020204030204" pitchFamily="49" charset="0"/>
              </a:rPr>
              <a:t>);</a:t>
            </a:r>
          </a:p>
          <a:p>
            <a:pPr algn="l"/>
            <a:r>
              <a:rPr lang="en-GB" sz="2500">
                <a:solidFill>
                  <a:srgbClr val="000000"/>
                </a:solidFill>
                <a:latin typeface="Consolas" panose="020B0609020204030204" pitchFamily="49" charset="0"/>
              </a:rPr>
              <a:t>String </a:t>
            </a:r>
            <a:r>
              <a:rPr lang="en-GB" sz="2500" u="sng">
                <a:solidFill>
                  <a:srgbClr val="6A3E3E"/>
                </a:solidFill>
                <a:latin typeface="Consolas" panose="020B0609020204030204" pitchFamily="49" charset="0"/>
              </a:rPr>
              <a:t>ten</a:t>
            </a:r>
            <a:r>
              <a:rPr lang="en-GB" sz="2500" u="sng">
                <a:solidFill>
                  <a:srgbClr val="000000"/>
                </a:solidFill>
                <a:latin typeface="Consolas" panose="020B0609020204030204" pitchFamily="49" charset="0"/>
              </a:rPr>
              <a:t> = </a:t>
            </a:r>
            <a:r>
              <a:rPr lang="en-GB" sz="2500" u="sng">
                <a:solidFill>
                  <a:srgbClr val="6A3E3E"/>
                </a:solidFill>
                <a:latin typeface="Consolas" panose="020B0609020204030204" pitchFamily="49" charset="0"/>
              </a:rPr>
              <a:t>sc</a:t>
            </a:r>
            <a:r>
              <a:rPr lang="en-GB" sz="2500" u="sng">
                <a:solidFill>
                  <a:srgbClr val="000000"/>
                </a:solidFill>
                <a:latin typeface="Consolas" panose="020B0609020204030204" pitchFamily="49" charset="0"/>
              </a:rPr>
              <a:t>.nextLine();</a:t>
            </a:r>
            <a:endParaRPr lang="en-GB" sz="2500"/>
          </a:p>
        </p:txBody>
      </p:sp>
    </p:spTree>
    <p:extLst>
      <p:ext uri="{BB962C8B-B14F-4D97-AF65-F5344CB8AC3E}">
        <p14:creationId xmlns:p14="http://schemas.microsoft.com/office/powerpoint/2010/main" val="284070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5CF2CA-2E0E-491C-B6F6-EC18C26F4CF8}"/>
              </a:ext>
            </a:extLst>
          </p:cNvPr>
          <p:cNvSpPr>
            <a:spLocks noGrp="1"/>
          </p:cNvSpPr>
          <p:nvPr>
            <p:ph type="title"/>
          </p:nvPr>
        </p:nvSpPr>
        <p:spPr/>
        <p:txBody>
          <a:bodyPr/>
          <a:lstStyle/>
          <a:p>
            <a:r>
              <a:rPr lang="en-US"/>
              <a:t>Tại sao nên học java? </a:t>
            </a:r>
            <a:r>
              <a:rPr lang="en-US" baseline="30000">
                <a:solidFill>
                  <a:schemeClr val="bg1">
                    <a:lumMod val="65000"/>
                  </a:schemeClr>
                </a:solidFill>
              </a:rPr>
              <a:t>[3]</a:t>
            </a:r>
            <a:endParaRPr lang="en-GB"/>
          </a:p>
        </p:txBody>
      </p:sp>
      <p:sp>
        <p:nvSpPr>
          <p:cNvPr id="3" name="Content Placeholder 2">
            <a:extLst>
              <a:ext uri="{FF2B5EF4-FFF2-40B4-BE49-F238E27FC236}">
                <a16:creationId xmlns:a16="http://schemas.microsoft.com/office/drawing/2014/main" xmlns="" id="{87362083-393E-4277-A70F-E3E8B436E36D}"/>
              </a:ext>
            </a:extLst>
          </p:cNvPr>
          <p:cNvSpPr>
            <a:spLocks noGrp="1"/>
          </p:cNvSpPr>
          <p:nvPr>
            <p:ph idx="1"/>
          </p:nvPr>
        </p:nvSpPr>
        <p:spPr/>
        <p:txBody>
          <a:bodyPr/>
          <a:lstStyle/>
          <a:p>
            <a:r>
              <a:rPr lang="en-US"/>
              <a:t>Viết một lần sử dụng cho mọi nền tảng</a:t>
            </a:r>
          </a:p>
          <a:p>
            <a:r>
              <a:rPr lang="en-US"/>
              <a:t>Cộng đồng hỗ trợ Java khổng lồ</a:t>
            </a:r>
          </a:p>
          <a:p>
            <a:r>
              <a:rPr lang="en-US"/>
              <a:t>Nhu cầu tuyển dụng rất nhiều</a:t>
            </a:r>
          </a:p>
          <a:p>
            <a:r>
              <a:rPr lang="en-US"/>
              <a:t>Ngôn ngữ lập trình cho Android nổi tiếng</a:t>
            </a:r>
            <a:endParaRPr lang="en-GB"/>
          </a:p>
        </p:txBody>
      </p:sp>
      <p:sp>
        <p:nvSpPr>
          <p:cNvPr id="4" name="Date Placeholder 3">
            <a:extLst>
              <a:ext uri="{FF2B5EF4-FFF2-40B4-BE49-F238E27FC236}">
                <a16:creationId xmlns:a16="http://schemas.microsoft.com/office/drawing/2014/main" xmlns="" id="{B7C08789-40F6-4A66-8DB7-CDCE5F17873B}"/>
              </a:ext>
            </a:extLst>
          </p:cNvPr>
          <p:cNvSpPr>
            <a:spLocks noGrp="1"/>
          </p:cNvSpPr>
          <p:nvPr>
            <p:ph type="dt" sz="half" idx="10"/>
          </p:nvPr>
        </p:nvSpPr>
        <p:spPr/>
        <p:txBody>
          <a:bodyPr/>
          <a:lstStyle/>
          <a:p>
            <a:pPr>
              <a:defRPr/>
            </a:pPr>
            <a:r>
              <a:rPr lang="en-US"/>
              <a:t>Chương 1-Tổng quan về ngôn ngữ Java</a:t>
            </a:r>
            <a:endParaRPr lang="en-US" dirty="0"/>
          </a:p>
        </p:txBody>
      </p:sp>
      <p:sp>
        <p:nvSpPr>
          <p:cNvPr id="5" name="Slide Number Placeholder 4">
            <a:extLst>
              <a:ext uri="{FF2B5EF4-FFF2-40B4-BE49-F238E27FC236}">
                <a16:creationId xmlns:a16="http://schemas.microsoft.com/office/drawing/2014/main" xmlns="" id="{B95D3213-789F-45E5-B333-5EFA7FC16B27}"/>
              </a:ext>
            </a:extLst>
          </p:cNvPr>
          <p:cNvSpPr>
            <a:spLocks noGrp="1"/>
          </p:cNvSpPr>
          <p:nvPr>
            <p:ph type="sldNum" sz="quarter" idx="11"/>
          </p:nvPr>
        </p:nvSpPr>
        <p:spPr/>
        <p:txBody>
          <a:bodyPr/>
          <a:lstStyle/>
          <a:p>
            <a:pPr>
              <a:defRPr/>
            </a:pPr>
            <a:fld id="{5F4B234B-ADCF-47EA-94FA-1884F3D26864}" type="slidenum">
              <a:rPr lang="en-US" altLang="en-US" smtClean="0"/>
              <a:pPr>
                <a:defRPr/>
              </a:pPr>
              <a:t>9</a:t>
            </a:fld>
            <a:endParaRPr lang="en-US" altLang="en-US"/>
          </a:p>
        </p:txBody>
      </p:sp>
      <p:pic>
        <p:nvPicPr>
          <p:cNvPr id="9" name="Picture 8">
            <a:extLst>
              <a:ext uri="{FF2B5EF4-FFF2-40B4-BE49-F238E27FC236}">
                <a16:creationId xmlns:a16="http://schemas.microsoft.com/office/drawing/2014/main" xmlns="" id="{46578DB7-9939-4ACA-B9BE-05FC6A08BAA9}"/>
              </a:ext>
            </a:extLst>
          </p:cNvPr>
          <p:cNvPicPr>
            <a:picLocks noChangeAspect="1"/>
          </p:cNvPicPr>
          <p:nvPr/>
        </p:nvPicPr>
        <p:blipFill rotWithShape="1">
          <a:blip r:embed="rId3"/>
          <a:srcRect l="12500" t="19201" r="12988" b="16400"/>
          <a:stretch/>
        </p:blipFill>
        <p:spPr>
          <a:xfrm>
            <a:off x="0" y="1311064"/>
            <a:ext cx="9187748" cy="4710224"/>
          </a:xfrm>
          <a:prstGeom prst="rect">
            <a:avLst/>
          </a:prstGeom>
        </p:spPr>
      </p:pic>
      <p:pic>
        <p:nvPicPr>
          <p:cNvPr id="7" name="Picture 6">
            <a:extLst>
              <a:ext uri="{FF2B5EF4-FFF2-40B4-BE49-F238E27FC236}">
                <a16:creationId xmlns:a16="http://schemas.microsoft.com/office/drawing/2014/main" xmlns="" id="{F93F4F6C-C167-43D8-97FB-67C145CEAED0}"/>
              </a:ext>
            </a:extLst>
          </p:cNvPr>
          <p:cNvPicPr>
            <a:picLocks noChangeAspect="1"/>
          </p:cNvPicPr>
          <p:nvPr/>
        </p:nvPicPr>
        <p:blipFill>
          <a:blip r:embed="rId4"/>
          <a:stretch>
            <a:fillRect/>
          </a:stretch>
        </p:blipFill>
        <p:spPr>
          <a:xfrm>
            <a:off x="-1" y="1196752"/>
            <a:ext cx="9144001" cy="4967790"/>
          </a:xfrm>
          <a:prstGeom prst="rect">
            <a:avLst/>
          </a:prstGeom>
        </p:spPr>
      </p:pic>
    </p:spTree>
    <p:extLst>
      <p:ext uri="{BB962C8B-B14F-4D97-AF65-F5344CB8AC3E}">
        <p14:creationId xmlns:p14="http://schemas.microsoft.com/office/powerpoint/2010/main" val="192332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638DEA-8A29-46F3-A951-650179392FFD}"/>
              </a:ext>
            </a:extLst>
          </p:cNvPr>
          <p:cNvSpPr>
            <a:spLocks noGrp="1"/>
          </p:cNvSpPr>
          <p:nvPr>
            <p:ph type="title"/>
          </p:nvPr>
        </p:nvSpPr>
        <p:spPr/>
        <p:txBody>
          <a:bodyPr/>
          <a:lstStyle/>
          <a:p>
            <a:r>
              <a:rPr lang="en-US"/>
              <a:t>Nhập dữ liệu từ bàn phím với Scanner</a:t>
            </a:r>
            <a:endParaRPr lang="en-GB"/>
          </a:p>
        </p:txBody>
      </p:sp>
      <p:sp>
        <p:nvSpPr>
          <p:cNvPr id="3" name="Content Placeholder 2">
            <a:extLst>
              <a:ext uri="{FF2B5EF4-FFF2-40B4-BE49-F238E27FC236}">
                <a16:creationId xmlns:a16="http://schemas.microsoft.com/office/drawing/2014/main" xmlns="" id="{BE0E1E9A-62DB-490A-B56A-3A353E0C4058}"/>
              </a:ext>
            </a:extLst>
          </p:cNvPr>
          <p:cNvSpPr>
            <a:spLocks noGrp="1"/>
          </p:cNvSpPr>
          <p:nvPr>
            <p:ph idx="1"/>
          </p:nvPr>
        </p:nvSpPr>
        <p:spPr/>
        <p:txBody>
          <a:bodyPr/>
          <a:lstStyle/>
          <a:p>
            <a:r>
              <a:rPr lang="en-US"/>
              <a:t>Nhập chuỗi và số, hoặc chuỗi liên tục</a:t>
            </a:r>
            <a:endParaRPr lang="en-GB"/>
          </a:p>
        </p:txBody>
      </p:sp>
      <p:sp>
        <p:nvSpPr>
          <p:cNvPr id="4" name="Date Placeholder 3">
            <a:extLst>
              <a:ext uri="{FF2B5EF4-FFF2-40B4-BE49-F238E27FC236}">
                <a16:creationId xmlns:a16="http://schemas.microsoft.com/office/drawing/2014/main" xmlns="" id="{DD5625D0-D7CB-40F1-BD99-B5577D3EACBA}"/>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2855A31-ED26-43CE-93C1-B8D8B1FE3418}"/>
              </a:ext>
            </a:extLst>
          </p:cNvPr>
          <p:cNvSpPr>
            <a:spLocks noGrp="1"/>
          </p:cNvSpPr>
          <p:nvPr>
            <p:ph type="sldNum" sz="quarter" idx="11"/>
          </p:nvPr>
        </p:nvSpPr>
        <p:spPr/>
        <p:txBody>
          <a:bodyPr/>
          <a:lstStyle/>
          <a:p>
            <a:pPr>
              <a:defRPr/>
            </a:pPr>
            <a:fld id="{812A3249-7FF3-4311-A461-F791DB37E44E}" type="slidenum">
              <a:rPr lang="en-US" altLang="en-US" smtClean="0"/>
              <a:pPr>
                <a:defRPr/>
              </a:pPr>
              <a:t>90</a:t>
            </a:fld>
            <a:endParaRPr lang="en-US" altLang="en-US"/>
          </a:p>
        </p:txBody>
      </p:sp>
      <p:sp>
        <p:nvSpPr>
          <p:cNvPr id="6" name="TextBox 5">
            <a:extLst>
              <a:ext uri="{FF2B5EF4-FFF2-40B4-BE49-F238E27FC236}">
                <a16:creationId xmlns:a16="http://schemas.microsoft.com/office/drawing/2014/main" xmlns="" id="{4613233B-B872-4FBB-A66C-6341F4273BB9}"/>
              </a:ext>
            </a:extLst>
          </p:cNvPr>
          <p:cNvSpPr txBox="1"/>
          <p:nvPr/>
        </p:nvSpPr>
        <p:spPr>
          <a:xfrm>
            <a:off x="899592" y="1700808"/>
            <a:ext cx="7766870" cy="861774"/>
          </a:xfrm>
          <a:prstGeom prst="rect">
            <a:avLst/>
          </a:prstGeom>
          <a:noFill/>
        </p:spPr>
        <p:txBody>
          <a:bodyPr wrap="none" rtlCol="0">
            <a:spAutoFit/>
          </a:bodyPr>
          <a:lstStyle/>
          <a:p>
            <a:pPr algn="l"/>
            <a:r>
              <a:rPr lang="en-CA" sz="2500">
                <a:solidFill>
                  <a:srgbClr val="000000"/>
                </a:solidFill>
                <a:latin typeface="Consolas" panose="020B0609020204030204" pitchFamily="49" charset="0"/>
              </a:rPr>
              <a:t>String </a:t>
            </a:r>
            <a:r>
              <a:rPr lang="en-CA" sz="2500">
                <a:solidFill>
                  <a:srgbClr val="6A3E3E"/>
                </a:solidFill>
                <a:latin typeface="Consolas" panose="020B0609020204030204" pitchFamily="49" charset="0"/>
              </a:rPr>
              <a:t>s</a:t>
            </a:r>
            <a:r>
              <a:rPr lang="en-CA" sz="2500">
                <a:solidFill>
                  <a:srgbClr val="000000"/>
                </a:solidFill>
                <a:latin typeface="Consolas" panose="020B0609020204030204" pitchFamily="49" charset="0"/>
              </a:rPr>
              <a:t>=</a:t>
            </a:r>
            <a:r>
              <a:rPr lang="en-CA" sz="2500" b="1" u="sng">
                <a:solidFill>
                  <a:srgbClr val="7F0055"/>
                </a:solidFill>
                <a:latin typeface="Consolas" panose="020B0609020204030204" pitchFamily="49" charset="0"/>
              </a:rPr>
              <a:t>new</a:t>
            </a:r>
            <a:r>
              <a:rPr lang="en-CA" sz="2500" b="1" u="sng">
                <a:solidFill>
                  <a:srgbClr val="000000"/>
                </a:solidFill>
                <a:latin typeface="Consolas" panose="020B0609020204030204" pitchFamily="49" charset="0"/>
              </a:rPr>
              <a:t> Scanner(System.</a:t>
            </a:r>
            <a:r>
              <a:rPr lang="en-CA" sz="2500" b="1" i="1" u="sng">
                <a:solidFill>
                  <a:srgbClr val="0000C0"/>
                </a:solidFill>
                <a:latin typeface="Consolas" panose="020B0609020204030204" pitchFamily="49" charset="0"/>
              </a:rPr>
              <a:t>in</a:t>
            </a:r>
            <a:r>
              <a:rPr lang="en-CA" sz="2500" b="1" i="1" u="sng">
                <a:solidFill>
                  <a:srgbClr val="000000"/>
                </a:solidFill>
                <a:latin typeface="Consolas" panose="020B0609020204030204" pitchFamily="49" charset="0"/>
              </a:rPr>
              <a:t>).nextLine();</a:t>
            </a:r>
          </a:p>
          <a:p>
            <a:pPr algn="l"/>
            <a:r>
              <a:rPr lang="en-CA" sz="2500" b="1">
                <a:solidFill>
                  <a:srgbClr val="7F0055"/>
                </a:solidFill>
                <a:latin typeface="Consolas" panose="020B0609020204030204" pitchFamily="49" charset="0"/>
              </a:rPr>
              <a:t>int</a:t>
            </a:r>
            <a:r>
              <a:rPr lang="en-CA" sz="2500" b="1">
                <a:solidFill>
                  <a:srgbClr val="000000"/>
                </a:solidFill>
                <a:latin typeface="Consolas" panose="020B0609020204030204" pitchFamily="49" charset="0"/>
              </a:rPr>
              <a:t> </a:t>
            </a:r>
            <a:r>
              <a:rPr lang="en-CA" sz="2500" b="1">
                <a:solidFill>
                  <a:srgbClr val="6A3E3E"/>
                </a:solidFill>
                <a:latin typeface="Consolas" panose="020B0609020204030204" pitchFamily="49" charset="0"/>
              </a:rPr>
              <a:t>x</a:t>
            </a:r>
            <a:r>
              <a:rPr lang="en-CA" sz="2500" b="1">
                <a:solidFill>
                  <a:srgbClr val="000000"/>
                </a:solidFill>
                <a:latin typeface="Consolas" panose="020B0609020204030204" pitchFamily="49" charset="0"/>
              </a:rPr>
              <a:t> =</a:t>
            </a:r>
            <a:r>
              <a:rPr lang="en-CA" sz="2500" b="1" u="sng">
                <a:solidFill>
                  <a:srgbClr val="7F0055"/>
                </a:solidFill>
                <a:latin typeface="Consolas" panose="020B0609020204030204" pitchFamily="49" charset="0"/>
              </a:rPr>
              <a:t>new</a:t>
            </a:r>
            <a:r>
              <a:rPr lang="en-CA" sz="2500" b="1" u="sng">
                <a:solidFill>
                  <a:srgbClr val="000000"/>
                </a:solidFill>
                <a:latin typeface="Consolas" panose="020B0609020204030204" pitchFamily="49" charset="0"/>
              </a:rPr>
              <a:t> Scanner(System.</a:t>
            </a:r>
            <a:r>
              <a:rPr lang="en-CA" sz="2500" b="1" i="1" u="sng">
                <a:solidFill>
                  <a:srgbClr val="0000C0"/>
                </a:solidFill>
                <a:latin typeface="Consolas" panose="020B0609020204030204" pitchFamily="49" charset="0"/>
              </a:rPr>
              <a:t>in</a:t>
            </a:r>
            <a:r>
              <a:rPr lang="en-CA" sz="2500" b="1" i="1" u="sng">
                <a:solidFill>
                  <a:srgbClr val="000000"/>
                </a:solidFill>
                <a:latin typeface="Consolas" panose="020B0609020204030204" pitchFamily="49" charset="0"/>
              </a:rPr>
              <a:t>).nextInt();</a:t>
            </a:r>
            <a:endParaRPr lang="en-GB" sz="2500"/>
          </a:p>
        </p:txBody>
      </p:sp>
    </p:spTree>
    <p:extLst>
      <p:ext uri="{BB962C8B-B14F-4D97-AF65-F5344CB8AC3E}">
        <p14:creationId xmlns:p14="http://schemas.microsoft.com/office/powerpoint/2010/main" val="4277218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C548-4DE6-4FF7-AE7A-FBBEC90CC59A}"/>
              </a:ext>
            </a:extLst>
          </p:cNvPr>
          <p:cNvSpPr>
            <a:spLocks noGrp="1"/>
          </p:cNvSpPr>
          <p:nvPr>
            <p:ph type="title"/>
          </p:nvPr>
        </p:nvSpPr>
        <p:spPr/>
        <p:txBody>
          <a:bodyPr/>
          <a:lstStyle/>
          <a:p>
            <a:r>
              <a:rPr lang="en-US"/>
              <a:t>NỘI DUNG CHƯƠNG 1 – Phần 3</a:t>
            </a:r>
            <a:endParaRPr lang="en-GB"/>
          </a:p>
        </p:txBody>
      </p:sp>
      <p:sp>
        <p:nvSpPr>
          <p:cNvPr id="3" name="Content Placeholder 2">
            <a:extLst>
              <a:ext uri="{FF2B5EF4-FFF2-40B4-BE49-F238E27FC236}">
                <a16:creationId xmlns:a16="http://schemas.microsoft.com/office/drawing/2014/main" xmlns="" id="{9ADB4EF7-B117-4F5C-A2C8-660ECFD5C98B}"/>
              </a:ext>
            </a:extLst>
          </p:cNvPr>
          <p:cNvSpPr>
            <a:spLocks noGrp="1"/>
          </p:cNvSpPr>
          <p:nvPr>
            <p:ph idx="1"/>
          </p:nvPr>
        </p:nvSpPr>
        <p:spPr/>
        <p:txBody>
          <a:bodyPr/>
          <a:lstStyle/>
          <a:p>
            <a:r>
              <a:rPr lang="en-US"/>
              <a:t>Cấu trúc if, if else, toán tử 3 ngôi</a:t>
            </a:r>
          </a:p>
          <a:p>
            <a:r>
              <a:rPr lang="en-US"/>
              <a:t>Cấu trúc switch</a:t>
            </a:r>
          </a:p>
          <a:p>
            <a:r>
              <a:rPr lang="en-US"/>
              <a:t>Vòng lặp while</a:t>
            </a:r>
          </a:p>
          <a:p>
            <a:r>
              <a:rPr lang="en-US"/>
              <a:t>Vòng lặp do..while</a:t>
            </a:r>
          </a:p>
          <a:p>
            <a:r>
              <a:rPr lang="en-US"/>
              <a:t>Vòng lặp for</a:t>
            </a:r>
          </a:p>
          <a:p>
            <a:r>
              <a:rPr lang="en-US"/>
              <a:t>Ý nghĩa và cách sử dụng break, continue trong các vòng lặp</a:t>
            </a:r>
          </a:p>
          <a:p>
            <a:r>
              <a:rPr lang="en-US"/>
              <a:t>Bài tập rèn luyện</a:t>
            </a:r>
            <a:endParaRPr lang="en-GB"/>
          </a:p>
        </p:txBody>
      </p:sp>
      <p:sp>
        <p:nvSpPr>
          <p:cNvPr id="4" name="Date Placeholder 3">
            <a:extLst>
              <a:ext uri="{FF2B5EF4-FFF2-40B4-BE49-F238E27FC236}">
                <a16:creationId xmlns:a16="http://schemas.microsoft.com/office/drawing/2014/main" xmlns="" id="{A0064F9E-B9B8-4542-BC18-F83C28A5A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2DC407-B666-434C-BB69-75FA7FE04CA6}"/>
              </a:ext>
            </a:extLst>
          </p:cNvPr>
          <p:cNvSpPr>
            <a:spLocks noGrp="1"/>
          </p:cNvSpPr>
          <p:nvPr>
            <p:ph type="sldNum" sz="quarter" idx="11"/>
          </p:nvPr>
        </p:nvSpPr>
        <p:spPr/>
        <p:txBody>
          <a:bodyPr/>
          <a:lstStyle/>
          <a:p>
            <a:pPr>
              <a:defRPr/>
            </a:pPr>
            <a:fld id="{812A3249-7FF3-4311-A461-F791DB37E44E}" type="slidenum">
              <a:rPr lang="en-US" altLang="en-US" smtClean="0"/>
              <a:pPr>
                <a:defRPr/>
              </a:pPr>
              <a:t>91</a:t>
            </a:fld>
            <a:endParaRPr lang="en-US" altLang="en-US"/>
          </a:p>
        </p:txBody>
      </p:sp>
    </p:spTree>
    <p:extLst>
      <p:ext uri="{BB962C8B-B14F-4D97-AF65-F5344CB8AC3E}">
        <p14:creationId xmlns:p14="http://schemas.microsoft.com/office/powerpoint/2010/main" val="396945170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C548-4DE6-4FF7-AE7A-FBBEC90CC59A}"/>
              </a:ext>
            </a:extLst>
          </p:cNvPr>
          <p:cNvSpPr>
            <a:spLocks noGrp="1"/>
          </p:cNvSpPr>
          <p:nvPr>
            <p:ph type="title"/>
          </p:nvPr>
        </p:nvSpPr>
        <p:spPr/>
        <p:txBody>
          <a:bodyPr/>
          <a:lstStyle/>
          <a:p>
            <a:r>
              <a:rPr lang="en-US"/>
              <a:t>Cấu trúc if, if else, toán tử 3 ngôi</a:t>
            </a:r>
          </a:p>
        </p:txBody>
      </p:sp>
      <p:sp>
        <p:nvSpPr>
          <p:cNvPr id="3" name="Content Placeholder 2">
            <a:extLst>
              <a:ext uri="{FF2B5EF4-FFF2-40B4-BE49-F238E27FC236}">
                <a16:creationId xmlns:a16="http://schemas.microsoft.com/office/drawing/2014/main" xmlns="" id="{9ADB4EF7-B117-4F5C-A2C8-660ECFD5C98B}"/>
              </a:ext>
            </a:extLst>
          </p:cNvPr>
          <p:cNvSpPr>
            <a:spLocks noGrp="1"/>
          </p:cNvSpPr>
          <p:nvPr>
            <p:ph idx="1"/>
          </p:nvPr>
        </p:nvSpPr>
        <p:spPr/>
        <p:txBody>
          <a:bodyPr/>
          <a:lstStyle/>
          <a:p>
            <a:r>
              <a:rPr lang="en-US"/>
              <a:t>Cấu trúc if</a:t>
            </a:r>
            <a:endParaRPr lang="en-GB"/>
          </a:p>
        </p:txBody>
      </p:sp>
      <p:sp>
        <p:nvSpPr>
          <p:cNvPr id="4" name="Date Placeholder 3">
            <a:extLst>
              <a:ext uri="{FF2B5EF4-FFF2-40B4-BE49-F238E27FC236}">
                <a16:creationId xmlns:a16="http://schemas.microsoft.com/office/drawing/2014/main" xmlns="" id="{A0064F9E-B9B8-4542-BC18-F83C28A5A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2DC407-B666-434C-BB69-75FA7FE04CA6}"/>
              </a:ext>
            </a:extLst>
          </p:cNvPr>
          <p:cNvSpPr>
            <a:spLocks noGrp="1"/>
          </p:cNvSpPr>
          <p:nvPr>
            <p:ph type="sldNum" sz="quarter" idx="11"/>
          </p:nvPr>
        </p:nvSpPr>
        <p:spPr/>
        <p:txBody>
          <a:bodyPr/>
          <a:lstStyle/>
          <a:p>
            <a:pPr>
              <a:defRPr/>
            </a:pPr>
            <a:fld id="{812A3249-7FF3-4311-A461-F791DB37E44E}" type="slidenum">
              <a:rPr lang="en-US" altLang="en-US" smtClean="0"/>
              <a:pPr>
                <a:defRPr/>
              </a:pPr>
              <a:t>92</a:t>
            </a:fld>
            <a:endParaRPr lang="en-US" altLang="en-US"/>
          </a:p>
        </p:txBody>
      </p:sp>
      <p:sp>
        <p:nvSpPr>
          <p:cNvPr id="6" name="TextBox 5">
            <a:extLst>
              <a:ext uri="{FF2B5EF4-FFF2-40B4-BE49-F238E27FC236}">
                <a16:creationId xmlns:a16="http://schemas.microsoft.com/office/drawing/2014/main" xmlns="" id="{1AC7E32D-BB97-4249-B4C4-1DE308474C5C}"/>
              </a:ext>
            </a:extLst>
          </p:cNvPr>
          <p:cNvSpPr txBox="1"/>
          <p:nvPr/>
        </p:nvSpPr>
        <p:spPr>
          <a:xfrm>
            <a:off x="647564" y="1797523"/>
            <a:ext cx="4800600"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1"/>
            <a:r>
              <a:rPr lang="en-US" sz="3600" b="1">
                <a:solidFill>
                  <a:srgbClr val="002060"/>
                </a:solidFill>
                <a:latin typeface="Cambria" panose="02040503050406030204" pitchFamily="18" charset="0"/>
              </a:rPr>
              <a:t>if</a:t>
            </a:r>
            <a:r>
              <a:rPr lang="en-US" sz="3600">
                <a:solidFill>
                  <a:srgbClr val="002060"/>
                </a:solidFill>
                <a:latin typeface="Cambria" panose="02040503050406030204" pitchFamily="18" charset="0"/>
              </a:rPr>
              <a:t>  (&lt;expression&gt; )</a:t>
            </a:r>
          </a:p>
          <a:p>
            <a:pPr lvl="1"/>
            <a:r>
              <a:rPr lang="en-US" sz="3600" b="1">
                <a:solidFill>
                  <a:srgbClr val="002060"/>
                </a:solidFill>
                <a:latin typeface="Cambria" panose="02040503050406030204" pitchFamily="18" charset="0"/>
              </a:rPr>
              <a:t>{</a:t>
            </a:r>
            <a:endParaRPr lang="en-US" sz="3600">
              <a:solidFill>
                <a:srgbClr val="002060"/>
              </a:solidFill>
              <a:latin typeface="Cambria" panose="02040503050406030204" pitchFamily="18" charset="0"/>
            </a:endParaRPr>
          </a:p>
          <a:p>
            <a:pPr lvl="1"/>
            <a:r>
              <a:rPr lang="en-US" sz="3600">
                <a:solidFill>
                  <a:srgbClr val="002060"/>
                </a:solidFill>
                <a:latin typeface="Cambria" panose="02040503050406030204" pitchFamily="18" charset="0"/>
              </a:rPr>
              <a:t>   &lt;statement&gt;;</a:t>
            </a:r>
          </a:p>
          <a:p>
            <a:pPr lvl="1"/>
            <a:r>
              <a:rPr lang="en-US" sz="3600" b="1">
                <a:solidFill>
                  <a:srgbClr val="002060"/>
                </a:solidFill>
                <a:latin typeface="Cambria" panose="02040503050406030204" pitchFamily="18" charset="0"/>
              </a:rPr>
              <a:t>}</a:t>
            </a:r>
          </a:p>
        </p:txBody>
      </p:sp>
      <p:pic>
        <p:nvPicPr>
          <p:cNvPr id="7" name="Picture 6">
            <a:extLst>
              <a:ext uri="{FF2B5EF4-FFF2-40B4-BE49-F238E27FC236}">
                <a16:creationId xmlns:a16="http://schemas.microsoft.com/office/drawing/2014/main" xmlns="" id="{DAA7351C-E1AA-41F3-8278-9EF056C738CB}"/>
              </a:ext>
            </a:extLst>
          </p:cNvPr>
          <p:cNvPicPr>
            <a:picLocks noChangeAspect="1" noChangeArrowheads="1"/>
          </p:cNvPicPr>
          <p:nvPr/>
        </p:nvPicPr>
        <p:blipFill>
          <a:blip r:embed="rId3"/>
          <a:stretch>
            <a:fillRect/>
          </a:stretch>
        </p:blipFill>
        <p:spPr bwMode="auto">
          <a:xfrm>
            <a:off x="5472100" y="1309046"/>
            <a:ext cx="3311382" cy="4696501"/>
          </a:xfrm>
          <a:prstGeom prst="rect">
            <a:avLst/>
          </a:prstGeom>
          <a:noFill/>
          <a:ln>
            <a:noFill/>
          </a:ln>
        </p:spPr>
      </p:pic>
    </p:spTree>
    <p:extLst>
      <p:ext uri="{BB962C8B-B14F-4D97-AF65-F5344CB8AC3E}">
        <p14:creationId xmlns:p14="http://schemas.microsoft.com/office/powerpoint/2010/main" val="348006495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81C548-4DE6-4FF7-AE7A-FBBEC90CC59A}"/>
              </a:ext>
            </a:extLst>
          </p:cNvPr>
          <p:cNvSpPr>
            <a:spLocks noGrp="1"/>
          </p:cNvSpPr>
          <p:nvPr>
            <p:ph type="title"/>
          </p:nvPr>
        </p:nvSpPr>
        <p:spPr/>
        <p:txBody>
          <a:bodyPr/>
          <a:lstStyle/>
          <a:p>
            <a:r>
              <a:rPr lang="en-US"/>
              <a:t>Cấu trúc if, if else, toán tử 3 ngôi</a:t>
            </a:r>
          </a:p>
        </p:txBody>
      </p:sp>
      <p:sp>
        <p:nvSpPr>
          <p:cNvPr id="3" name="Content Placeholder 2">
            <a:extLst>
              <a:ext uri="{FF2B5EF4-FFF2-40B4-BE49-F238E27FC236}">
                <a16:creationId xmlns:a16="http://schemas.microsoft.com/office/drawing/2014/main" xmlns="" id="{9ADB4EF7-B117-4F5C-A2C8-660ECFD5C98B}"/>
              </a:ext>
            </a:extLst>
          </p:cNvPr>
          <p:cNvSpPr>
            <a:spLocks noGrp="1"/>
          </p:cNvSpPr>
          <p:nvPr>
            <p:ph idx="1"/>
          </p:nvPr>
        </p:nvSpPr>
        <p:spPr>
          <a:xfrm>
            <a:off x="609600" y="1097049"/>
            <a:ext cx="8143873" cy="5248275"/>
          </a:xfrm>
        </p:spPr>
        <p:txBody>
          <a:bodyPr/>
          <a:lstStyle/>
          <a:p>
            <a:r>
              <a:rPr lang="en-US"/>
              <a:t>Cấu trúc if else</a:t>
            </a:r>
            <a:endParaRPr lang="en-GB"/>
          </a:p>
        </p:txBody>
      </p:sp>
      <p:sp>
        <p:nvSpPr>
          <p:cNvPr id="4" name="Date Placeholder 3">
            <a:extLst>
              <a:ext uri="{FF2B5EF4-FFF2-40B4-BE49-F238E27FC236}">
                <a16:creationId xmlns:a16="http://schemas.microsoft.com/office/drawing/2014/main" xmlns="" id="{A0064F9E-B9B8-4542-BC18-F83C28A5A339}"/>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562DC407-B666-434C-BB69-75FA7FE04CA6}"/>
              </a:ext>
            </a:extLst>
          </p:cNvPr>
          <p:cNvSpPr>
            <a:spLocks noGrp="1"/>
          </p:cNvSpPr>
          <p:nvPr>
            <p:ph type="sldNum" sz="quarter" idx="11"/>
          </p:nvPr>
        </p:nvSpPr>
        <p:spPr/>
        <p:txBody>
          <a:bodyPr/>
          <a:lstStyle/>
          <a:p>
            <a:pPr>
              <a:defRPr/>
            </a:pPr>
            <a:fld id="{812A3249-7FF3-4311-A461-F791DB37E44E}" type="slidenum">
              <a:rPr lang="en-US" altLang="en-US" smtClean="0"/>
              <a:pPr>
                <a:defRPr/>
              </a:pPr>
              <a:t>93</a:t>
            </a:fld>
            <a:endParaRPr lang="en-US" altLang="en-US"/>
          </a:p>
        </p:txBody>
      </p:sp>
      <p:sp>
        <p:nvSpPr>
          <p:cNvPr id="6" name="TextBox 5">
            <a:extLst>
              <a:ext uri="{FF2B5EF4-FFF2-40B4-BE49-F238E27FC236}">
                <a16:creationId xmlns:a16="http://schemas.microsoft.com/office/drawing/2014/main" xmlns="" id="{6D9F6E81-0555-41E9-8BD0-2900F9C7B7C8}"/>
              </a:ext>
            </a:extLst>
          </p:cNvPr>
          <p:cNvSpPr txBox="1"/>
          <p:nvPr/>
        </p:nvSpPr>
        <p:spPr>
          <a:xfrm>
            <a:off x="251520" y="1628800"/>
            <a:ext cx="4500500" cy="45243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lvl="1"/>
            <a:r>
              <a:rPr lang="en-US" sz="3600" b="1">
                <a:solidFill>
                  <a:srgbClr val="002060"/>
                </a:solidFill>
                <a:latin typeface="Cambria" panose="02040503050406030204" pitchFamily="18" charset="0"/>
              </a:rPr>
              <a:t>if</a:t>
            </a:r>
            <a:r>
              <a:rPr lang="en-US" sz="3600">
                <a:solidFill>
                  <a:srgbClr val="002060"/>
                </a:solidFill>
                <a:latin typeface="Cambria" panose="02040503050406030204" pitchFamily="18" charset="0"/>
              </a:rPr>
              <a:t>  (&lt;expression1&gt; )</a:t>
            </a:r>
          </a:p>
          <a:p>
            <a:pPr lvl="1"/>
            <a:r>
              <a:rPr lang="en-US" sz="3600" b="1">
                <a:solidFill>
                  <a:srgbClr val="002060"/>
                </a:solidFill>
                <a:latin typeface="Cambria" panose="02040503050406030204" pitchFamily="18" charset="0"/>
              </a:rPr>
              <a:t>{</a:t>
            </a:r>
            <a:endParaRPr lang="en-US" sz="3600">
              <a:solidFill>
                <a:srgbClr val="002060"/>
              </a:solidFill>
              <a:latin typeface="Cambria" panose="02040503050406030204" pitchFamily="18" charset="0"/>
            </a:endParaRPr>
          </a:p>
          <a:p>
            <a:pPr lvl="1"/>
            <a:r>
              <a:rPr lang="en-US" sz="3600">
                <a:solidFill>
                  <a:srgbClr val="002060"/>
                </a:solidFill>
                <a:latin typeface="Cambria" panose="02040503050406030204" pitchFamily="18" charset="0"/>
              </a:rPr>
              <a:t>   &lt;statement 1&gt;;</a:t>
            </a:r>
          </a:p>
          <a:p>
            <a:pPr lvl="1"/>
            <a:r>
              <a:rPr lang="en-US" sz="3600" b="1">
                <a:solidFill>
                  <a:srgbClr val="002060"/>
                </a:solidFill>
                <a:latin typeface="Cambria" panose="02040503050406030204" pitchFamily="18" charset="0"/>
              </a:rPr>
              <a:t>}</a:t>
            </a:r>
          </a:p>
          <a:p>
            <a:pPr lvl="1"/>
            <a:r>
              <a:rPr lang="en-US" sz="3600" b="1">
                <a:solidFill>
                  <a:srgbClr val="002060"/>
                </a:solidFill>
                <a:latin typeface="Cambria" panose="02040503050406030204" pitchFamily="18" charset="0"/>
              </a:rPr>
              <a:t>else</a:t>
            </a:r>
            <a:endParaRPr lang="en-US" sz="3600">
              <a:solidFill>
                <a:srgbClr val="002060"/>
              </a:solidFill>
              <a:latin typeface="Cambria" panose="02040503050406030204" pitchFamily="18" charset="0"/>
            </a:endParaRPr>
          </a:p>
          <a:p>
            <a:pPr lvl="1"/>
            <a:r>
              <a:rPr lang="en-US" sz="3600" b="1">
                <a:solidFill>
                  <a:srgbClr val="002060"/>
                </a:solidFill>
                <a:latin typeface="Cambria" panose="02040503050406030204" pitchFamily="18" charset="0"/>
              </a:rPr>
              <a:t>{</a:t>
            </a:r>
            <a:endParaRPr lang="en-US" sz="3600">
              <a:solidFill>
                <a:srgbClr val="002060"/>
              </a:solidFill>
              <a:latin typeface="Cambria" panose="02040503050406030204" pitchFamily="18" charset="0"/>
            </a:endParaRPr>
          </a:p>
          <a:p>
            <a:pPr lvl="1"/>
            <a:r>
              <a:rPr lang="en-US" sz="3600">
                <a:solidFill>
                  <a:srgbClr val="002060"/>
                </a:solidFill>
                <a:latin typeface="Cambria" panose="02040503050406030204" pitchFamily="18" charset="0"/>
              </a:rPr>
              <a:t>   &lt; statement 2&gt;;</a:t>
            </a:r>
          </a:p>
          <a:p>
            <a:pPr lvl="1"/>
            <a:r>
              <a:rPr lang="en-US" sz="3600" b="1">
                <a:solidFill>
                  <a:srgbClr val="002060"/>
                </a:solidFill>
                <a:latin typeface="Cambria" panose="02040503050406030204" pitchFamily="18" charset="0"/>
              </a:rPr>
              <a:t>}</a:t>
            </a:r>
          </a:p>
        </p:txBody>
      </p:sp>
      <p:pic>
        <p:nvPicPr>
          <p:cNvPr id="7" name="Picture 6">
            <a:extLst>
              <a:ext uri="{FF2B5EF4-FFF2-40B4-BE49-F238E27FC236}">
                <a16:creationId xmlns:a16="http://schemas.microsoft.com/office/drawing/2014/main" xmlns="" id="{ADAF3D57-757E-4714-BC56-D2B8C7706602}"/>
              </a:ext>
            </a:extLst>
          </p:cNvPr>
          <p:cNvPicPr>
            <a:picLocks noChangeAspect="1" noChangeArrowheads="1"/>
          </p:cNvPicPr>
          <p:nvPr/>
        </p:nvPicPr>
        <p:blipFill>
          <a:blip r:embed="rId3"/>
          <a:srcRect/>
          <a:stretch>
            <a:fillRect/>
          </a:stretch>
        </p:blipFill>
        <p:spPr bwMode="auto">
          <a:xfrm>
            <a:off x="4826249" y="1592796"/>
            <a:ext cx="4066231" cy="4605740"/>
          </a:xfrm>
          <a:prstGeom prst="rect">
            <a:avLst/>
          </a:prstGeom>
          <a:noFill/>
          <a:ln w="9525">
            <a:noFill/>
            <a:miter lim="800000"/>
            <a:headEnd/>
            <a:tailEnd/>
          </a:ln>
          <a:effectLst/>
        </p:spPr>
      </p:pic>
    </p:spTree>
    <p:extLst>
      <p:ext uri="{BB962C8B-B14F-4D97-AF65-F5344CB8AC3E}">
        <p14:creationId xmlns:p14="http://schemas.microsoft.com/office/powerpoint/2010/main" val="37280936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E6DE9F-F953-4E14-A1A6-08B9BB61B6F6}"/>
              </a:ext>
            </a:extLst>
          </p:cNvPr>
          <p:cNvSpPr>
            <a:spLocks noGrp="1"/>
          </p:cNvSpPr>
          <p:nvPr>
            <p:ph type="title"/>
          </p:nvPr>
        </p:nvSpPr>
        <p:spPr/>
        <p:txBody>
          <a:bodyPr/>
          <a:lstStyle/>
          <a:p>
            <a:r>
              <a:rPr lang="en-US"/>
              <a:t>Ví dụ cấu trúc if-else</a:t>
            </a:r>
            <a:endParaRPr lang="en-GB"/>
          </a:p>
        </p:txBody>
      </p:sp>
      <p:sp>
        <p:nvSpPr>
          <p:cNvPr id="3" name="Content Placeholder 2">
            <a:extLst>
              <a:ext uri="{FF2B5EF4-FFF2-40B4-BE49-F238E27FC236}">
                <a16:creationId xmlns:a16="http://schemas.microsoft.com/office/drawing/2014/main" xmlns="" id="{2DA0005D-456F-49E5-A5ED-887B812BBF86}"/>
              </a:ext>
            </a:extLst>
          </p:cNvPr>
          <p:cNvSpPr>
            <a:spLocks noGrp="1"/>
          </p:cNvSpPr>
          <p:nvPr>
            <p:ph idx="1"/>
          </p:nvPr>
        </p:nvSpPr>
        <p:spPr/>
        <p:txBody>
          <a:bodyPr/>
          <a:lstStyle/>
          <a:p>
            <a:r>
              <a:rPr lang="en-US"/>
              <a:t>Ví dụ: số chẵn lẻ</a:t>
            </a:r>
          </a:p>
          <a:p>
            <a:endParaRPr lang="en-US"/>
          </a:p>
          <a:p>
            <a:pPr marL="0" indent="0">
              <a:buNone/>
            </a:pPr>
            <a:endParaRPr lang="en-US"/>
          </a:p>
          <a:p>
            <a:pPr marL="0" indent="0">
              <a:buNone/>
            </a:pPr>
            <a:endParaRPr lang="en-US"/>
          </a:p>
          <a:p>
            <a:r>
              <a:rPr lang="en-US"/>
              <a:t>Ví dụ: nằm nhuần</a:t>
            </a:r>
          </a:p>
          <a:p>
            <a:pPr marL="0" indent="0">
              <a:buNone/>
            </a:pPr>
            <a:endParaRPr lang="en-GB"/>
          </a:p>
        </p:txBody>
      </p:sp>
      <p:sp>
        <p:nvSpPr>
          <p:cNvPr id="4" name="Date Placeholder 3">
            <a:extLst>
              <a:ext uri="{FF2B5EF4-FFF2-40B4-BE49-F238E27FC236}">
                <a16:creationId xmlns:a16="http://schemas.microsoft.com/office/drawing/2014/main" xmlns="" id="{26EEAF0F-E355-4A6C-B4F0-D4DF195A1BF0}"/>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933E290E-8798-4145-8F4C-0065A6CF1263}"/>
              </a:ext>
            </a:extLst>
          </p:cNvPr>
          <p:cNvSpPr>
            <a:spLocks noGrp="1"/>
          </p:cNvSpPr>
          <p:nvPr>
            <p:ph type="sldNum" sz="quarter" idx="11"/>
          </p:nvPr>
        </p:nvSpPr>
        <p:spPr/>
        <p:txBody>
          <a:bodyPr/>
          <a:lstStyle/>
          <a:p>
            <a:pPr>
              <a:defRPr/>
            </a:pPr>
            <a:fld id="{812A3249-7FF3-4311-A461-F791DB37E44E}" type="slidenum">
              <a:rPr lang="en-US" altLang="en-US" smtClean="0"/>
              <a:pPr>
                <a:defRPr/>
              </a:pPr>
              <a:t>94</a:t>
            </a:fld>
            <a:endParaRPr lang="en-US" altLang="en-US"/>
          </a:p>
        </p:txBody>
      </p:sp>
      <p:sp>
        <p:nvSpPr>
          <p:cNvPr id="6" name="TextBox 5">
            <a:extLst>
              <a:ext uri="{FF2B5EF4-FFF2-40B4-BE49-F238E27FC236}">
                <a16:creationId xmlns:a16="http://schemas.microsoft.com/office/drawing/2014/main" xmlns="" id="{FFA8E6E1-E7C4-4112-A968-42B7AEAE1092}"/>
              </a:ext>
            </a:extLst>
          </p:cNvPr>
          <p:cNvSpPr txBox="1"/>
          <p:nvPr/>
        </p:nvSpPr>
        <p:spPr>
          <a:xfrm>
            <a:off x="1085850" y="1628800"/>
            <a:ext cx="5833648" cy="163121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indent="0">
              <a:buNone/>
            </a:pPr>
            <a:r>
              <a:rPr lang="en-US" sz="2500"/>
              <a:t>if(i%2==0)</a:t>
            </a:r>
          </a:p>
          <a:p>
            <a:pPr marL="0" indent="0">
              <a:buNone/>
            </a:pPr>
            <a:r>
              <a:rPr lang="en-US" sz="2500"/>
              <a:t>	{System.out.println(“i la so chan”);}</a:t>
            </a:r>
          </a:p>
          <a:p>
            <a:pPr marL="0" indent="0">
              <a:buNone/>
            </a:pPr>
            <a:r>
              <a:rPr lang="en-US" sz="2500"/>
              <a:t>else </a:t>
            </a:r>
          </a:p>
          <a:p>
            <a:pPr marL="0" indent="0">
              <a:buNone/>
            </a:pPr>
            <a:r>
              <a:rPr lang="en-US" sz="2500"/>
              <a:t>	 {System.out.println(“i la so la”);}</a:t>
            </a:r>
          </a:p>
        </p:txBody>
      </p:sp>
      <p:sp>
        <p:nvSpPr>
          <p:cNvPr id="7" name="TextBox 6">
            <a:extLst>
              <a:ext uri="{FF2B5EF4-FFF2-40B4-BE49-F238E27FC236}">
                <a16:creationId xmlns:a16="http://schemas.microsoft.com/office/drawing/2014/main" xmlns="" id="{7045615B-3606-4DD5-876A-3AAC294B9DAE}"/>
              </a:ext>
            </a:extLst>
          </p:cNvPr>
          <p:cNvSpPr txBox="1"/>
          <p:nvPr/>
        </p:nvSpPr>
        <p:spPr>
          <a:xfrm>
            <a:off x="1004886" y="3843761"/>
            <a:ext cx="7406195" cy="163121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indent="0">
              <a:buNone/>
            </a:pPr>
            <a:r>
              <a:rPr lang="en-US" sz="2500"/>
              <a:t>if((y%4==0 &amp;&amp; y%100!=0) || y%400==0)</a:t>
            </a:r>
          </a:p>
          <a:p>
            <a:pPr marL="0" indent="0">
              <a:buNone/>
            </a:pPr>
            <a:r>
              <a:rPr lang="en-US" sz="2500"/>
              <a:t>	{System.out.println(“y la nam nhuan”);}</a:t>
            </a:r>
          </a:p>
          <a:p>
            <a:pPr marL="0" indent="0">
              <a:buNone/>
            </a:pPr>
            <a:r>
              <a:rPr lang="en-US" sz="2500"/>
              <a:t>else </a:t>
            </a:r>
          </a:p>
          <a:p>
            <a:pPr marL="0" indent="0">
              <a:buNone/>
            </a:pPr>
            <a:r>
              <a:rPr lang="en-US" sz="2500"/>
              <a:t>	 {System.out.println(“y khong la nam nhuan”);}</a:t>
            </a:r>
          </a:p>
        </p:txBody>
      </p:sp>
    </p:spTree>
    <p:extLst>
      <p:ext uri="{BB962C8B-B14F-4D97-AF65-F5344CB8AC3E}">
        <p14:creationId xmlns:p14="http://schemas.microsoft.com/office/powerpoint/2010/main" val="368822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C81D5E-9E66-4C9D-BDA3-E8F4E9171172}"/>
              </a:ext>
            </a:extLst>
          </p:cNvPr>
          <p:cNvSpPr>
            <a:spLocks noGrp="1"/>
          </p:cNvSpPr>
          <p:nvPr>
            <p:ph type="title"/>
          </p:nvPr>
        </p:nvSpPr>
        <p:spPr/>
        <p:txBody>
          <a:bodyPr/>
          <a:lstStyle/>
          <a:p>
            <a:r>
              <a:rPr lang="en-US"/>
              <a:t>Ví dụ cấu trúc if-else</a:t>
            </a:r>
            <a:endParaRPr lang="en-GB"/>
          </a:p>
        </p:txBody>
      </p:sp>
      <p:sp>
        <p:nvSpPr>
          <p:cNvPr id="4" name="Date Placeholder 3">
            <a:extLst>
              <a:ext uri="{FF2B5EF4-FFF2-40B4-BE49-F238E27FC236}">
                <a16:creationId xmlns:a16="http://schemas.microsoft.com/office/drawing/2014/main" xmlns="" id="{91E12823-33BE-47C1-A6F5-1D903299475B}"/>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A1A84F71-0CA9-4F26-AFB4-6448D7649148}"/>
              </a:ext>
            </a:extLst>
          </p:cNvPr>
          <p:cNvSpPr>
            <a:spLocks noGrp="1"/>
          </p:cNvSpPr>
          <p:nvPr>
            <p:ph type="sldNum" sz="quarter" idx="11"/>
          </p:nvPr>
        </p:nvSpPr>
        <p:spPr/>
        <p:txBody>
          <a:bodyPr/>
          <a:lstStyle/>
          <a:p>
            <a:pPr>
              <a:defRPr/>
            </a:pPr>
            <a:fld id="{812A3249-7FF3-4311-A461-F791DB37E44E}" type="slidenum">
              <a:rPr lang="en-US" altLang="en-US" smtClean="0"/>
              <a:pPr>
                <a:defRPr/>
              </a:pPr>
              <a:t>95</a:t>
            </a:fld>
            <a:endParaRPr lang="en-US" altLang="en-US"/>
          </a:p>
        </p:txBody>
      </p:sp>
      <p:sp>
        <p:nvSpPr>
          <p:cNvPr id="7" name="Content Placeholder 2">
            <a:extLst>
              <a:ext uri="{FF2B5EF4-FFF2-40B4-BE49-F238E27FC236}">
                <a16:creationId xmlns:a16="http://schemas.microsoft.com/office/drawing/2014/main" xmlns="" id="{8C0EB8B5-C343-4A44-88D5-A47CC9528132}"/>
              </a:ext>
            </a:extLst>
          </p:cNvPr>
          <p:cNvSpPr>
            <a:spLocks noGrp="1"/>
          </p:cNvSpPr>
          <p:nvPr>
            <p:ph idx="1"/>
          </p:nvPr>
        </p:nvSpPr>
        <p:spPr>
          <a:xfrm>
            <a:off x="457199" y="1088740"/>
            <a:ext cx="8372475" cy="5184576"/>
          </a:xfrm>
        </p:spPr>
        <p:txBody>
          <a:bodyPr>
            <a:normAutofit/>
          </a:bodyPr>
          <a:lstStyle/>
          <a:p>
            <a:pPr>
              <a:buFont typeface="Courier New" panose="02070309020205020404" pitchFamily="49" charset="0"/>
              <a:buChar char="o"/>
            </a:pPr>
            <a:r>
              <a:rPr lang="en-US" sz="2400" dirty="0"/>
              <a:t> Ch</a:t>
            </a:r>
            <a:r>
              <a:rPr lang="vi-VN" sz="2400" dirty="0"/>
              <a:t>ư</a:t>
            </a:r>
            <a:r>
              <a:rPr lang="en-US" sz="2400" dirty="0" err="1"/>
              <a:t>ơng</a:t>
            </a:r>
            <a:r>
              <a:rPr lang="en-US" sz="2400" dirty="0"/>
              <a:t> </a:t>
            </a:r>
            <a:r>
              <a:rPr lang="en-US" sz="2400" dirty="0" err="1"/>
              <a:t>trình</a:t>
            </a:r>
            <a:r>
              <a:rPr lang="en-US" sz="2400" dirty="0"/>
              <a:t> </a:t>
            </a:r>
            <a:r>
              <a:rPr lang="en-US" sz="2400" dirty="0" err="1"/>
              <a:t>nhập</a:t>
            </a:r>
            <a:r>
              <a:rPr lang="en-US" sz="2400" dirty="0"/>
              <a:t> </a:t>
            </a:r>
            <a:r>
              <a:rPr lang="en-US" sz="2400" dirty="0" err="1"/>
              <a:t>vào</a:t>
            </a:r>
            <a:r>
              <a:rPr lang="en-US" sz="2400" dirty="0"/>
              <a:t> 2 </a:t>
            </a:r>
            <a:r>
              <a:rPr lang="en-US" sz="2400" dirty="0" err="1"/>
              <a:t>số</a:t>
            </a:r>
            <a:r>
              <a:rPr lang="en-US" sz="2400" dirty="0"/>
              <a:t> </a:t>
            </a:r>
            <a:r>
              <a:rPr lang="en-US" sz="2400" dirty="0" err="1"/>
              <a:t>nguyên</a:t>
            </a:r>
            <a:r>
              <a:rPr lang="en-US" sz="2400" dirty="0"/>
              <a:t> a </a:t>
            </a:r>
            <a:r>
              <a:rPr lang="en-US" sz="2400" dirty="0" err="1"/>
              <a:t>và</a:t>
            </a:r>
            <a:r>
              <a:rPr lang="en-US" sz="2400" dirty="0"/>
              <a:t> b, </a:t>
            </a:r>
            <a:r>
              <a:rPr lang="en-US" sz="2400" dirty="0" err="1"/>
              <a:t>nếu</a:t>
            </a:r>
            <a:r>
              <a:rPr lang="en-US" sz="2400" dirty="0"/>
              <a:t> b = 0 </a:t>
            </a:r>
            <a:r>
              <a:rPr lang="en-US" sz="2400" dirty="0" err="1"/>
              <a:t>thì</a:t>
            </a:r>
            <a:r>
              <a:rPr lang="en-US" sz="2400" dirty="0"/>
              <a:t> </a:t>
            </a:r>
            <a:r>
              <a:rPr lang="en-US" sz="2400" dirty="0" err="1"/>
              <a:t>báo</a:t>
            </a:r>
            <a:r>
              <a:rPr lang="en-US" sz="2400" dirty="0"/>
              <a:t> </a:t>
            </a:r>
            <a:r>
              <a:rPr lang="en-US" sz="2400" dirty="0" err="1"/>
              <a:t>lỗi</a:t>
            </a:r>
            <a:r>
              <a:rPr lang="en-US" sz="2400" dirty="0"/>
              <a:t> </a:t>
            </a:r>
            <a:r>
              <a:rPr lang="en-US" sz="2400" dirty="0" err="1"/>
              <a:t>không</a:t>
            </a:r>
            <a:r>
              <a:rPr lang="en-US" sz="2400" dirty="0"/>
              <a:t> </a:t>
            </a:r>
            <a:r>
              <a:rPr lang="en-US" sz="2400" dirty="0" err="1"/>
              <a:t>thể</a:t>
            </a:r>
            <a:r>
              <a:rPr lang="en-US" sz="2400" dirty="0"/>
              <a:t> </a:t>
            </a:r>
            <a:r>
              <a:rPr lang="en-US" sz="2400" dirty="0" err="1"/>
              <a:t>thực</a:t>
            </a:r>
            <a:r>
              <a:rPr lang="en-US" sz="2400" dirty="0"/>
              <a:t> </a:t>
            </a:r>
            <a:r>
              <a:rPr lang="en-US" sz="2400" dirty="0" err="1"/>
              <a:t>hiện</a:t>
            </a:r>
            <a:r>
              <a:rPr lang="en-US" sz="2400" dirty="0"/>
              <a:t> </a:t>
            </a:r>
            <a:r>
              <a:rPr lang="en-US" sz="2400" dirty="0" err="1"/>
              <a:t>phép</a:t>
            </a:r>
            <a:r>
              <a:rPr lang="en-US" sz="2400" dirty="0"/>
              <a:t> chia, ng</a:t>
            </a:r>
            <a:r>
              <a:rPr lang="vi-VN" sz="2400" dirty="0"/>
              <a:t>ư</a:t>
            </a:r>
            <a:r>
              <a:rPr lang="en-US" sz="2400" dirty="0" err="1"/>
              <a:t>ợc</a:t>
            </a:r>
            <a:r>
              <a:rPr lang="en-US" sz="2400" dirty="0"/>
              <a:t> </a:t>
            </a:r>
            <a:r>
              <a:rPr lang="en-US" sz="2400" dirty="0" err="1"/>
              <a:t>lại</a:t>
            </a:r>
            <a:r>
              <a:rPr lang="en-US" sz="2400" dirty="0"/>
              <a:t> in ra </a:t>
            </a:r>
            <a:r>
              <a:rPr lang="en-US" sz="2400" dirty="0" err="1"/>
              <a:t>màn</a:t>
            </a:r>
            <a:r>
              <a:rPr lang="en-US" sz="2400" dirty="0"/>
              <a:t> </a:t>
            </a:r>
            <a:r>
              <a:rPr lang="en-US" sz="2400" dirty="0" err="1"/>
              <a:t>hình</a:t>
            </a:r>
            <a:r>
              <a:rPr lang="en-US" sz="2400" dirty="0"/>
              <a:t> </a:t>
            </a:r>
            <a:r>
              <a:rPr lang="en-US" sz="2400" dirty="0" err="1"/>
              <a:t>kết</a:t>
            </a:r>
            <a:r>
              <a:rPr lang="en-US" sz="2400" dirty="0"/>
              <a:t> </a:t>
            </a:r>
            <a:r>
              <a:rPr lang="en-US" sz="2400" dirty="0" err="1"/>
              <a:t>quả</a:t>
            </a:r>
            <a:r>
              <a:rPr lang="en-US" sz="2400" dirty="0"/>
              <a:t> </a:t>
            </a:r>
            <a:r>
              <a:rPr lang="en-US" sz="2400" dirty="0" err="1"/>
              <a:t>phép</a:t>
            </a:r>
            <a:r>
              <a:rPr lang="en-US" sz="2400" dirty="0"/>
              <a:t> </a:t>
            </a:r>
            <a:r>
              <a:rPr lang="en-US" sz="2400" dirty="0" err="1"/>
              <a:t>toán</a:t>
            </a:r>
            <a:r>
              <a:rPr lang="en-US" sz="2400" dirty="0"/>
              <a:t> a/b.</a:t>
            </a:r>
          </a:p>
        </p:txBody>
      </p:sp>
      <p:pic>
        <p:nvPicPr>
          <p:cNvPr id="10" name="Picture 9">
            <a:extLst>
              <a:ext uri="{FF2B5EF4-FFF2-40B4-BE49-F238E27FC236}">
                <a16:creationId xmlns:a16="http://schemas.microsoft.com/office/drawing/2014/main" xmlns="" id="{59B6258C-3662-4968-828B-44B88356E0D8}"/>
              </a:ext>
            </a:extLst>
          </p:cNvPr>
          <p:cNvPicPr>
            <a:picLocks noChangeAspect="1"/>
          </p:cNvPicPr>
          <p:nvPr/>
        </p:nvPicPr>
        <p:blipFill>
          <a:blip r:embed="rId2"/>
          <a:stretch>
            <a:fillRect/>
          </a:stretch>
        </p:blipFill>
        <p:spPr>
          <a:xfrm>
            <a:off x="618108" y="2276872"/>
            <a:ext cx="8050656" cy="4014735"/>
          </a:xfrm>
          <a:prstGeom prst="rect">
            <a:avLst/>
          </a:prstGeom>
        </p:spPr>
      </p:pic>
      <p:pic>
        <p:nvPicPr>
          <p:cNvPr id="8" name="Picture 7">
            <a:extLst>
              <a:ext uri="{FF2B5EF4-FFF2-40B4-BE49-F238E27FC236}">
                <a16:creationId xmlns:a16="http://schemas.microsoft.com/office/drawing/2014/main" xmlns="" id="{3090A473-48A4-4F24-A38B-F8C5A823B757}"/>
              </a:ext>
            </a:extLst>
          </p:cNvPr>
          <p:cNvPicPr>
            <a:picLocks noChangeAspect="1"/>
          </p:cNvPicPr>
          <p:nvPr/>
        </p:nvPicPr>
        <p:blipFill>
          <a:blip r:embed="rId3"/>
          <a:stretch>
            <a:fillRect/>
          </a:stretch>
        </p:blipFill>
        <p:spPr>
          <a:xfrm>
            <a:off x="2496929" y="5625244"/>
            <a:ext cx="2947918" cy="872205"/>
          </a:xfrm>
          <a:prstGeom prst="rect">
            <a:avLst/>
          </a:prstGeom>
        </p:spPr>
      </p:pic>
      <p:pic>
        <p:nvPicPr>
          <p:cNvPr id="9" name="Picture 8">
            <a:extLst>
              <a:ext uri="{FF2B5EF4-FFF2-40B4-BE49-F238E27FC236}">
                <a16:creationId xmlns:a16="http://schemas.microsoft.com/office/drawing/2014/main" xmlns="" id="{989CC9F3-AA15-43AA-9B2F-A8C30E0E33B5}"/>
              </a:ext>
            </a:extLst>
          </p:cNvPr>
          <p:cNvPicPr>
            <a:picLocks noChangeAspect="1"/>
          </p:cNvPicPr>
          <p:nvPr/>
        </p:nvPicPr>
        <p:blipFill>
          <a:blip r:embed="rId4"/>
          <a:stretch>
            <a:fillRect/>
          </a:stretch>
        </p:blipFill>
        <p:spPr>
          <a:xfrm>
            <a:off x="5648198" y="5733256"/>
            <a:ext cx="2402457" cy="709817"/>
          </a:xfrm>
          <a:prstGeom prst="rect">
            <a:avLst/>
          </a:prstGeom>
        </p:spPr>
      </p:pic>
    </p:spTree>
    <p:extLst>
      <p:ext uri="{BB962C8B-B14F-4D97-AF65-F5344CB8AC3E}">
        <p14:creationId xmlns:p14="http://schemas.microsoft.com/office/powerpoint/2010/main" val="309150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F4FFD-08F9-4167-BD61-1F6CACC6E3A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xmlns="" id="{2124BAA8-48C8-4C44-A1F3-238FE75CF96F}"/>
              </a:ext>
            </a:extLst>
          </p:cNvPr>
          <p:cNvSpPr>
            <a:spLocks noGrp="1"/>
          </p:cNvSpPr>
          <p:nvPr>
            <p:ph idx="1"/>
          </p:nvPr>
        </p:nvSpPr>
        <p:spPr/>
        <p:txBody>
          <a:bodyPr/>
          <a:lstStyle/>
          <a:p>
            <a:pPr algn="l"/>
            <a:r>
              <a:rPr lang="vi-VN" sz="2200" b="0">
                <a:solidFill>
                  <a:srgbClr val="3F5FBF"/>
                </a:solidFill>
                <a:latin typeface="Consolas" panose="020B0609020204030204" pitchFamily="49" charset="0"/>
              </a:rPr>
              <a:t>Viết chương trình java nhập vào một số nguyên </a:t>
            </a:r>
            <a:r>
              <a:rPr lang="en-GB" sz="2200" b="0">
                <a:solidFill>
                  <a:srgbClr val="3F5FBF"/>
                </a:solidFill>
                <a:latin typeface="Consolas" panose="020B0609020204030204" pitchFamily="49" charset="0"/>
              </a:rPr>
              <a:t>a là in ra “so duong” nếu a &gt; 0, “so am” nếu a &lt; 0.</a:t>
            </a:r>
          </a:p>
          <a:p>
            <a:pPr algn="l"/>
            <a:r>
              <a:rPr lang="vi-VN" sz="2200" b="0">
                <a:solidFill>
                  <a:srgbClr val="3F5FBF"/>
                </a:solidFill>
                <a:latin typeface="Consolas" panose="020B0609020204030204" pitchFamily="49" charset="0"/>
              </a:rPr>
              <a:t>Viết chương trình java giải phương trình bậc 2 aX2+ bX + c.</a:t>
            </a:r>
            <a:r>
              <a:rPr lang="en-US" sz="2200" b="0">
                <a:solidFill>
                  <a:srgbClr val="3F5FBF"/>
                </a:solidFill>
                <a:latin typeface="Consolas" panose="020B0609020204030204" pitchFamily="49" charset="0"/>
              </a:rPr>
              <a:t> </a:t>
            </a:r>
            <a:r>
              <a:rPr lang="en-GB" sz="2200" b="0">
                <a:solidFill>
                  <a:srgbClr val="3F5FBF"/>
                </a:solidFill>
                <a:latin typeface="Consolas" panose="020B0609020204030204" pitchFamily="49" charset="0"/>
              </a:rPr>
              <a:t>Với a, b, c là 2 số nhập vào từ bàn phím.</a:t>
            </a:r>
          </a:p>
          <a:p>
            <a:pPr algn="l"/>
            <a:r>
              <a:rPr lang="vi-VN" sz="2200" b="0">
                <a:solidFill>
                  <a:srgbClr val="3F7F5F"/>
                </a:solidFill>
                <a:latin typeface="Consolas" panose="020B0609020204030204" pitchFamily="49" charset="0"/>
              </a:rPr>
              <a:t>Viết chương trình nhập vào số nguyên a có giá trị 1 đến 7, tương ứng với số ngày trong tuần.</a:t>
            </a:r>
            <a:r>
              <a:rPr lang="en-US" sz="2200" b="0">
                <a:solidFill>
                  <a:srgbClr val="3F7F5F"/>
                </a:solidFill>
                <a:latin typeface="Consolas" panose="020B0609020204030204" pitchFamily="49" charset="0"/>
              </a:rPr>
              <a:t> </a:t>
            </a:r>
            <a:r>
              <a:rPr lang="vi-VN" sz="2200" b="0">
                <a:solidFill>
                  <a:srgbClr val="3F7F5F"/>
                </a:solidFill>
                <a:latin typeface="Consolas" panose="020B0609020204030204" pitchFamily="49" charset="0"/>
              </a:rPr>
              <a:t>Xuất ra ngày tương ứng trong tuần. ví dụ 1 =&gt; chu nhat, 2 =&gt; thu hai, 7 =&gt; thu bay </a:t>
            </a:r>
            <a:endParaRPr lang="en-US" sz="2200" b="0">
              <a:solidFill>
                <a:srgbClr val="3F7F5F"/>
              </a:solidFill>
              <a:latin typeface="Consolas" panose="020B0609020204030204" pitchFamily="49" charset="0"/>
            </a:endParaRPr>
          </a:p>
          <a:p>
            <a:pPr algn="l"/>
            <a:r>
              <a:rPr lang="vi-VN" sz="2200" b="0">
                <a:solidFill>
                  <a:srgbClr val="3F7F5F"/>
                </a:solidFill>
                <a:latin typeface="Consolas" panose="020B0609020204030204" pitchFamily="49" charset="0"/>
              </a:rPr>
              <a:t>Viết chương trình </a:t>
            </a:r>
            <a:r>
              <a:rPr lang="en-US" sz="2200" b="0">
                <a:solidFill>
                  <a:srgbClr val="3F7F5F"/>
                </a:solidFill>
                <a:latin typeface="Consolas" panose="020B0609020204030204" pitchFamily="49" charset="0"/>
              </a:rPr>
              <a:t>cho phép </a:t>
            </a:r>
            <a:r>
              <a:rPr lang="vi-VN" sz="2200" b="0">
                <a:solidFill>
                  <a:srgbClr val="3F7F5F"/>
                </a:solidFill>
                <a:latin typeface="Consolas" panose="020B0609020204030204" pitchFamily="49" charset="0"/>
              </a:rPr>
              <a:t>nhập vào </a:t>
            </a:r>
            <a:r>
              <a:rPr lang="en-US" sz="2200" b="0">
                <a:solidFill>
                  <a:srgbClr val="3F7F5F"/>
                </a:solidFill>
                <a:latin typeface="Consolas" panose="020B0609020204030204" pitchFamily="49" charset="0"/>
              </a:rPr>
              <a:t>năm tương ứng, kiểm tra có phải là năm nhuần hay không? Nếu đúng thì thông báo a là năm nhuần, ngược lại a không phải năm nhuần</a:t>
            </a:r>
            <a:endParaRPr lang="en-GB" sz="2200" b="0"/>
          </a:p>
        </p:txBody>
      </p:sp>
      <p:sp>
        <p:nvSpPr>
          <p:cNvPr id="4" name="Date Placeholder 3">
            <a:extLst>
              <a:ext uri="{FF2B5EF4-FFF2-40B4-BE49-F238E27FC236}">
                <a16:creationId xmlns:a16="http://schemas.microsoft.com/office/drawing/2014/main" xmlns="" id="{9197A088-12D4-42E0-8591-22D340096C83}"/>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F0BF2072-BABF-42D2-B65E-EB6561133E3B}"/>
              </a:ext>
            </a:extLst>
          </p:cNvPr>
          <p:cNvSpPr>
            <a:spLocks noGrp="1"/>
          </p:cNvSpPr>
          <p:nvPr>
            <p:ph type="sldNum" sz="quarter" idx="11"/>
          </p:nvPr>
        </p:nvSpPr>
        <p:spPr/>
        <p:txBody>
          <a:bodyPr/>
          <a:lstStyle/>
          <a:p>
            <a:pPr>
              <a:defRPr/>
            </a:pPr>
            <a:fld id="{812A3249-7FF3-4311-A461-F791DB37E44E}" type="slidenum">
              <a:rPr lang="en-US" altLang="en-US" smtClean="0"/>
              <a:pPr>
                <a:defRPr/>
              </a:pPr>
              <a:t>96</a:t>
            </a:fld>
            <a:endParaRPr lang="en-US" altLang="en-US"/>
          </a:p>
        </p:txBody>
      </p:sp>
    </p:spTree>
    <p:extLst>
      <p:ext uri="{BB962C8B-B14F-4D97-AF65-F5344CB8AC3E}">
        <p14:creationId xmlns:p14="http://schemas.microsoft.com/office/powerpoint/2010/main" val="183555654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57B6FB-1C93-4E58-9F6A-7756FE0A0847}"/>
              </a:ext>
            </a:extLst>
          </p:cNvPr>
          <p:cNvSpPr>
            <a:spLocks noGrp="1"/>
          </p:cNvSpPr>
          <p:nvPr>
            <p:ph type="title"/>
          </p:nvPr>
        </p:nvSpPr>
        <p:spPr/>
        <p:txBody>
          <a:bodyPr/>
          <a:lstStyle/>
          <a:p>
            <a:r>
              <a:rPr lang="en-US" b="1">
                <a:solidFill>
                  <a:srgbClr val="000000"/>
                </a:solidFill>
                <a:effectLst/>
                <a:latin typeface="Times New Roman" panose="02020603050405020304" pitchFamily="18" charset="0"/>
                <a:ea typeface="Times New Roman" panose="02020603050405020304" pitchFamily="18" charset="0"/>
              </a:rPr>
              <a:t>Bài tập 2</a:t>
            </a:r>
            <a:endParaRPr lang="en-GB"/>
          </a:p>
        </p:txBody>
      </p:sp>
      <p:sp>
        <p:nvSpPr>
          <p:cNvPr id="3" name="Content Placeholder 2">
            <a:extLst>
              <a:ext uri="{FF2B5EF4-FFF2-40B4-BE49-F238E27FC236}">
                <a16:creationId xmlns:a16="http://schemas.microsoft.com/office/drawing/2014/main" xmlns="" id="{EEEEB963-5F81-4045-BCCD-284CCF749D8E}"/>
              </a:ext>
            </a:extLst>
          </p:cNvPr>
          <p:cNvSpPr>
            <a:spLocks noGrp="1"/>
          </p:cNvSpPr>
          <p:nvPr>
            <p:ph idx="1"/>
          </p:nvPr>
        </p:nvSpPr>
        <p:spPr/>
        <p:txBody>
          <a:bodyPr/>
          <a:lstStyle/>
          <a:p>
            <a:pPr marL="0" indent="0">
              <a:lnSpc>
                <a:spcPct val="115000"/>
              </a:lnSpc>
              <a:spcBef>
                <a:spcPts val="1200"/>
              </a:spcBef>
              <a:spcAft>
                <a:spcPts val="300"/>
              </a:spcAft>
              <a:buNone/>
            </a:pPr>
            <a:r>
              <a:rPr lang="en-US" b="1">
                <a:solidFill>
                  <a:srgbClr val="000000"/>
                </a:solidFill>
                <a:effectLst/>
                <a:latin typeface="Times New Roman" panose="02020603050405020304" pitchFamily="18" charset="0"/>
                <a:ea typeface="Times New Roman" panose="02020603050405020304" pitchFamily="18" charset="0"/>
              </a:rPr>
              <a:t>Cho 2 số tự nhiên a = </a:t>
            </a:r>
            <a:r>
              <a:rPr lang="vi-VN" b="1">
                <a:solidFill>
                  <a:srgbClr val="000000"/>
                </a:solidFill>
                <a:effectLst/>
                <a:latin typeface="Times New Roman" panose="02020603050405020304" pitchFamily="18" charset="0"/>
                <a:ea typeface="Times New Roman" panose="02020603050405020304" pitchFamily="18" charset="0"/>
              </a:rPr>
              <a:t>79</a:t>
            </a:r>
            <a:r>
              <a:rPr lang="en-US" b="1">
                <a:solidFill>
                  <a:srgbClr val="000000"/>
                </a:solidFill>
                <a:effectLst/>
                <a:latin typeface="Times New Roman" panose="02020603050405020304" pitchFamily="18" charset="0"/>
                <a:ea typeface="Times New Roman" panose="02020603050405020304" pitchFamily="18" charset="0"/>
              </a:rPr>
              <a:t> và b = </a:t>
            </a:r>
            <a:r>
              <a:rPr lang="vi-VN" b="1">
                <a:solidFill>
                  <a:srgbClr val="000000"/>
                </a:solidFill>
                <a:effectLst/>
                <a:latin typeface="Times New Roman" panose="02020603050405020304" pitchFamily="18" charset="0"/>
                <a:ea typeface="Times New Roman" panose="02020603050405020304" pitchFamily="18" charset="0"/>
              </a:rPr>
              <a:t>28</a:t>
            </a:r>
            <a:r>
              <a:rPr lang="en-US" b="1">
                <a:solidFill>
                  <a:srgbClr val="000000"/>
                </a:solidFill>
                <a:effectLst/>
                <a:latin typeface="Times New Roman" panose="02020603050405020304" pitchFamily="18" charset="0"/>
                <a:ea typeface="Times New Roman" panose="02020603050405020304" pitchFamily="18" charset="0"/>
              </a:rPr>
              <a:t> áp dụng các hàm cơ bản</a:t>
            </a:r>
            <a:r>
              <a:rPr lang="en-GB">
                <a:latin typeface="Times New Roman" panose="02020603050405020304" pitchFamily="18" charset="0"/>
                <a:ea typeface="Times New Roman" panose="02020603050405020304" pitchFamily="18" charset="0"/>
              </a:rPr>
              <a:t>. </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 hiện các phép tính: So sánh </a:t>
            </a:r>
            <a:r>
              <a:rPr lang="en-US"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Min</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max</a:t>
            </a:r>
            <a:r>
              <a:rPr lang="en-US">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bình phương, lập phương, căn bậc hai 1 số, làm tròn số và tạo số ngẫu nhiên.</a:t>
            </a:r>
            <a:endParaRPr lang="en-GB">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30000"/>
              </a:lnSpc>
              <a:spcBef>
                <a:spcPts val="600"/>
              </a:spcBef>
              <a:spcAft>
                <a:spcPts val="600"/>
              </a:spcAft>
              <a:buSzPts val="1300"/>
              <a:buFont typeface="Courier New" panose="02070309020205020404" pitchFamily="49" charset="0"/>
              <a:buChar char="o"/>
            </a:pP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 Lớp: BaiTap3.java</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30000"/>
              </a:lnSpc>
              <a:spcBef>
                <a:spcPts val="600"/>
              </a:spcBef>
              <a:spcAft>
                <a:spcPts val="600"/>
              </a:spcAft>
              <a:buSzPts val="1300"/>
              <a:buFont typeface="Courier New" panose="02070309020205020404" pitchFamily="49" charset="0"/>
              <a:buChar char="o"/>
            </a:pP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 thực hiện được các phép tính trên cần sử dụng đối tượng </a:t>
            </a:r>
            <a:r>
              <a:rPr lang="en-US" sz="13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a:t>
            </a: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3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Math.min</a:t>
            </a: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 thứ nhất, số thứ hai): So sánh tìm ra số nhỏ nhất trong 2 số.</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3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Math.pow</a:t>
            </a: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(Số,số mũ): Tính giá trị mũ.</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3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Math.sqrt</a:t>
            </a: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 Lấy căn bậc hai</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3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Math.round</a:t>
            </a: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3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floor</a:t>
            </a: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(số)/ceil(số): Làm tròn số</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3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Math.random</a:t>
            </a: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Lấy số ngẫu nhiên, số ngẫu nhiên này nhỏ hơn 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30000"/>
              </a:lnSpc>
              <a:spcBef>
                <a:spcPts val="600"/>
              </a:spcBef>
              <a:spcAft>
                <a:spcPts val="600"/>
              </a:spcAft>
              <a:buSzPts val="1300"/>
              <a:buFont typeface="Courier New" panose="02070309020205020404" pitchFamily="49" charset="0"/>
              <a:buChar char="o"/>
            </a:pP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 dụng câu lệnh println để xuất dữ liệu.</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30000"/>
              </a:lnSpc>
              <a:spcBef>
                <a:spcPts val="600"/>
              </a:spcBef>
              <a:spcAft>
                <a:spcPts val="600"/>
              </a:spcAft>
              <a:buSzPts val="1300"/>
              <a:buFont typeface="Courier New" panose="02070309020205020404" pitchFamily="49" charset="0"/>
              <a:buChar char="o"/>
            </a:pPr>
            <a:r>
              <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Chạy thử chương trình và xem kết quả.</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4" name="Date Placeholder 3">
            <a:extLst>
              <a:ext uri="{FF2B5EF4-FFF2-40B4-BE49-F238E27FC236}">
                <a16:creationId xmlns:a16="http://schemas.microsoft.com/office/drawing/2014/main" xmlns="" id="{19EF03F4-BC5F-4134-80A9-34F4D630658B}"/>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2F70778D-41D0-45FE-9C06-587CAE58CD01}"/>
              </a:ext>
            </a:extLst>
          </p:cNvPr>
          <p:cNvSpPr>
            <a:spLocks noGrp="1"/>
          </p:cNvSpPr>
          <p:nvPr>
            <p:ph type="sldNum" sz="quarter" idx="11"/>
          </p:nvPr>
        </p:nvSpPr>
        <p:spPr/>
        <p:txBody>
          <a:bodyPr/>
          <a:lstStyle/>
          <a:p>
            <a:pPr>
              <a:defRPr/>
            </a:pPr>
            <a:fld id="{812A3249-7FF3-4311-A461-F791DB37E44E}" type="slidenum">
              <a:rPr lang="en-US" altLang="en-US" smtClean="0"/>
              <a:pPr>
                <a:defRPr/>
              </a:pPr>
              <a:t>97</a:t>
            </a:fld>
            <a:endParaRPr lang="en-US" altLang="en-US"/>
          </a:p>
        </p:txBody>
      </p:sp>
    </p:spTree>
    <p:extLst>
      <p:ext uri="{BB962C8B-B14F-4D97-AF65-F5344CB8AC3E}">
        <p14:creationId xmlns:p14="http://schemas.microsoft.com/office/powerpoint/2010/main" val="30940353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57B6FB-1C93-4E58-9F6A-7756FE0A0847}"/>
              </a:ext>
            </a:extLst>
          </p:cNvPr>
          <p:cNvSpPr>
            <a:spLocks noGrp="1"/>
          </p:cNvSpPr>
          <p:nvPr>
            <p:ph type="title"/>
          </p:nvPr>
        </p:nvSpPr>
        <p:spPr/>
        <p:txBody>
          <a:bodyPr/>
          <a:lstStyle/>
          <a:p>
            <a:r>
              <a:rPr lang="en-US" b="1">
                <a:solidFill>
                  <a:srgbClr val="000000"/>
                </a:solidFill>
                <a:effectLst/>
                <a:latin typeface="Times New Roman" panose="02020603050405020304" pitchFamily="18" charset="0"/>
                <a:ea typeface="Times New Roman" panose="02020603050405020304" pitchFamily="18" charset="0"/>
              </a:rPr>
              <a:t>Bài tập 2 – Gợi ý</a:t>
            </a:r>
            <a:endParaRPr lang="en-GB"/>
          </a:p>
        </p:txBody>
      </p:sp>
      <p:sp>
        <p:nvSpPr>
          <p:cNvPr id="3" name="Content Placeholder 2">
            <a:extLst>
              <a:ext uri="{FF2B5EF4-FFF2-40B4-BE49-F238E27FC236}">
                <a16:creationId xmlns:a16="http://schemas.microsoft.com/office/drawing/2014/main" xmlns="" id="{EEEEB963-5F81-4045-BCCD-284CCF749D8E}"/>
              </a:ext>
            </a:extLst>
          </p:cNvPr>
          <p:cNvSpPr>
            <a:spLocks noGrp="1"/>
          </p:cNvSpPr>
          <p:nvPr>
            <p:ph idx="1"/>
          </p:nvPr>
        </p:nvSpPr>
        <p:spPr>
          <a:xfrm>
            <a:off x="640082" y="1133053"/>
            <a:ext cx="8143873" cy="5248275"/>
          </a:xfrm>
        </p:spPr>
        <p:txBody>
          <a:bodyPr/>
          <a:lstStyle/>
          <a:p>
            <a:pPr marL="742950" lvl="1" indent="-285750" algn="just">
              <a:lnSpc>
                <a:spcPct val="130000"/>
              </a:lnSpc>
              <a:spcBef>
                <a:spcPts val="600"/>
              </a:spcBef>
              <a:spcAft>
                <a:spcPts val="600"/>
              </a:spcAft>
              <a:buSzPts val="1300"/>
              <a:buFont typeface="Courier New" panose="02070309020205020404" pitchFamily="49" charset="0"/>
              <a:buChar char="o"/>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 Lớp: BaiTap3.java</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30000"/>
              </a:lnSpc>
              <a:spcBef>
                <a:spcPts val="600"/>
              </a:spcBef>
              <a:spcAft>
                <a:spcPts val="600"/>
              </a:spcAft>
              <a:buSzPts val="1300"/>
              <a:buFont typeface="Courier New" panose="02070309020205020404" pitchFamily="49" charset="0"/>
              <a:buChar char="o"/>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 thực hiện được các phép tính trên cần sử dụng đối tượng </a:t>
            </a:r>
            <a:r>
              <a:rPr lang="en-US" sz="18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914400" lvl="2" indent="0" algn="just">
              <a:lnSpc>
                <a:spcPct val="130000"/>
              </a:lnSpc>
              <a:spcBef>
                <a:spcPts val="600"/>
              </a:spcBef>
              <a:spcAft>
                <a:spcPts val="600"/>
              </a:spcAft>
              <a:buNone/>
            </a:pPr>
            <a:r>
              <a:rPr lang="en-US" sz="18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Math.min</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 thứ nhất, số thứ hai): So sánh tìm ra số nhỏ nhất trong 2 số.</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8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Math.pow</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(Số,số mũ): Tính giá trị mũ.</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8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Math.sqrt</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 Lấy căn bậc hai</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8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Math.round</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floor</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(số)/ceil(số): Làm tròn số</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800" b="1" i="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Math.random</a:t>
            </a: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Lấy số ngẫu nhiên, số ngẫu nhiên này nhỏ hơn 1.</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1143000" lvl="2" indent="-228600" algn="just">
              <a:lnSpc>
                <a:spcPct val="130000"/>
              </a:lnSpc>
              <a:spcBef>
                <a:spcPts val="600"/>
              </a:spcBef>
              <a:spcAft>
                <a:spcPts val="600"/>
              </a:spcAft>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30000"/>
              </a:lnSpc>
              <a:spcBef>
                <a:spcPts val="600"/>
              </a:spcBef>
              <a:spcAft>
                <a:spcPts val="600"/>
              </a:spcAft>
              <a:buSzPts val="1300"/>
              <a:buFont typeface="Courier New" panose="02070309020205020404" pitchFamily="49" charset="0"/>
              <a:buChar char="o"/>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 dụng câu lệnh println để xuất dữ liệu.</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130000"/>
              </a:lnSpc>
              <a:spcBef>
                <a:spcPts val="600"/>
              </a:spcBef>
              <a:spcAft>
                <a:spcPts val="600"/>
              </a:spcAft>
              <a:buSzPts val="1300"/>
              <a:buFont typeface="Courier New" panose="02070309020205020404" pitchFamily="49" charset="0"/>
              <a:buChar char="o"/>
            </a:pPr>
            <a:r>
              <a:rPr lang="en-US" sz="1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Chạy thử chương trình và xem kết quả.</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a:p>
        </p:txBody>
      </p:sp>
      <p:sp>
        <p:nvSpPr>
          <p:cNvPr id="4" name="Date Placeholder 3">
            <a:extLst>
              <a:ext uri="{FF2B5EF4-FFF2-40B4-BE49-F238E27FC236}">
                <a16:creationId xmlns:a16="http://schemas.microsoft.com/office/drawing/2014/main" xmlns="" id="{19EF03F4-BC5F-4134-80A9-34F4D630658B}"/>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2F70778D-41D0-45FE-9C06-587CAE58CD01}"/>
              </a:ext>
            </a:extLst>
          </p:cNvPr>
          <p:cNvSpPr>
            <a:spLocks noGrp="1"/>
          </p:cNvSpPr>
          <p:nvPr>
            <p:ph type="sldNum" sz="quarter" idx="11"/>
          </p:nvPr>
        </p:nvSpPr>
        <p:spPr/>
        <p:txBody>
          <a:bodyPr/>
          <a:lstStyle/>
          <a:p>
            <a:pPr>
              <a:defRPr/>
            </a:pPr>
            <a:fld id="{812A3249-7FF3-4311-A461-F791DB37E44E}" type="slidenum">
              <a:rPr lang="en-US" altLang="en-US" smtClean="0"/>
              <a:pPr>
                <a:defRPr/>
              </a:pPr>
              <a:t>98</a:t>
            </a:fld>
            <a:endParaRPr lang="en-US" altLang="en-US"/>
          </a:p>
        </p:txBody>
      </p:sp>
    </p:spTree>
    <p:extLst>
      <p:ext uri="{BB962C8B-B14F-4D97-AF65-F5344CB8AC3E}">
        <p14:creationId xmlns:p14="http://schemas.microsoft.com/office/powerpoint/2010/main" val="285927411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7AF1A3-2298-42AD-8C9E-497B91C489F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xmlns="" id="{1535FE4B-DDB0-4EBF-B027-2009303A19A6}"/>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xmlns="" id="{5CDA7DAD-D48A-49D4-9780-4F5BE8AE5CFC}"/>
              </a:ext>
            </a:extLst>
          </p:cNvPr>
          <p:cNvSpPr>
            <a:spLocks noGrp="1"/>
          </p:cNvSpPr>
          <p:nvPr>
            <p:ph type="dt" sz="half" idx="10"/>
          </p:nvPr>
        </p:nvSpPr>
        <p:spPr/>
        <p:txBody>
          <a:bodyPr/>
          <a:lstStyle/>
          <a:p>
            <a:pPr>
              <a:defRPr/>
            </a:pPr>
            <a:r>
              <a:rPr lang="en-US"/>
              <a:t>Object-oriented programming</a:t>
            </a:r>
            <a:endParaRPr lang="en-US" dirty="0"/>
          </a:p>
        </p:txBody>
      </p:sp>
      <p:sp>
        <p:nvSpPr>
          <p:cNvPr id="5" name="Slide Number Placeholder 4">
            <a:extLst>
              <a:ext uri="{FF2B5EF4-FFF2-40B4-BE49-F238E27FC236}">
                <a16:creationId xmlns:a16="http://schemas.microsoft.com/office/drawing/2014/main" xmlns="" id="{4C128A74-92EE-4E1D-8B06-35A85A0BD797}"/>
              </a:ext>
            </a:extLst>
          </p:cNvPr>
          <p:cNvSpPr>
            <a:spLocks noGrp="1"/>
          </p:cNvSpPr>
          <p:nvPr>
            <p:ph type="sldNum" sz="quarter" idx="11"/>
          </p:nvPr>
        </p:nvSpPr>
        <p:spPr/>
        <p:txBody>
          <a:bodyPr/>
          <a:lstStyle/>
          <a:p>
            <a:pPr>
              <a:defRPr/>
            </a:pPr>
            <a:fld id="{812A3249-7FF3-4311-A461-F791DB37E44E}" type="slidenum">
              <a:rPr lang="en-US" altLang="en-US" smtClean="0"/>
              <a:pPr>
                <a:defRPr/>
              </a:pPr>
              <a:t>99</a:t>
            </a:fld>
            <a:endParaRPr lang="en-US" altLang="en-US"/>
          </a:p>
        </p:txBody>
      </p:sp>
      <p:pic>
        <p:nvPicPr>
          <p:cNvPr id="1026" name="Picture 1">
            <a:extLst>
              <a:ext uri="{FF2B5EF4-FFF2-40B4-BE49-F238E27FC236}">
                <a16:creationId xmlns:a16="http://schemas.microsoft.com/office/drawing/2014/main" xmlns="" id="{015E9322-935F-4A73-8B8E-D178328754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228" y="-7965"/>
            <a:ext cx="9318455" cy="417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1">
            <a:extLst>
              <a:ext uri="{FF2B5EF4-FFF2-40B4-BE49-F238E27FC236}">
                <a16:creationId xmlns:a16="http://schemas.microsoft.com/office/drawing/2014/main" xmlns="" id="{32C86B41-B8B4-4463-A202-85B37D305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3998" y="3939267"/>
            <a:ext cx="45069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00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barn(inVertical)">
                                      <p:cBhvr>
                                        <p:cTn id="7"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SUBSTITUTION_ID" val="{40CD5F6D-FFD4-450A-B180-FA1291753058}"/>
</p:tagLst>
</file>

<file path=ppt/theme/theme1.xml><?xml version="1.0" encoding="utf-8"?>
<a:theme xmlns:a="http://schemas.openxmlformats.org/drawingml/2006/main" name="2_cdb2004146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db2004146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46l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cdb2004146l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cdb2004146l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cdb2004146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db2004146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46l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cdb2004146l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cdb2004146l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ủ đề của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hủ đề của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12827</TotalTime>
  <Words>12307</Words>
  <Application>Microsoft Office PowerPoint</Application>
  <PresentationFormat>On-screen Show (4:3)</PresentationFormat>
  <Paragraphs>2323</Paragraphs>
  <Slides>200</Slides>
  <Notes>131</Notes>
  <HiddenSlides>2</HiddenSlides>
  <MMClips>0</MMClips>
  <ScaleCrop>false</ScaleCrop>
  <HeadingPairs>
    <vt:vector size="4" baseType="variant">
      <vt:variant>
        <vt:lpstr>Theme</vt:lpstr>
      </vt:variant>
      <vt:variant>
        <vt:i4>2</vt:i4>
      </vt:variant>
      <vt:variant>
        <vt:lpstr>Slide Titles</vt:lpstr>
      </vt:variant>
      <vt:variant>
        <vt:i4>200</vt:i4>
      </vt:variant>
    </vt:vector>
  </HeadingPairs>
  <TitlesOfParts>
    <vt:vector size="202" baseType="lpstr">
      <vt:lpstr>2_cdb2004146l</vt:lpstr>
      <vt:lpstr>4_cdb2004146l</vt:lpstr>
      <vt:lpstr>TỔNG QUAN  VỀ NGÔN NGỮ JAVA</vt:lpstr>
      <vt:lpstr>NỘI DUNG CHƯƠNG 1 – Phần 1</vt:lpstr>
      <vt:lpstr>Lịch sử ra đời ngôn ngữ Java [1]</vt:lpstr>
      <vt:lpstr>Lịch sử ra đời ngôn ngữ Java [1]</vt:lpstr>
      <vt:lpstr>Lịch sử ra đời ngôn ngữ Java</vt:lpstr>
      <vt:lpstr>Các đặc trưng/điểm mạnh của Java [2]</vt:lpstr>
      <vt:lpstr>Các đặc trưng/điểm mạnh của Java [2]</vt:lpstr>
      <vt:lpstr>Tại sao nên học java? [3]</vt:lpstr>
      <vt:lpstr>Tại sao nên học java? [3]</vt:lpstr>
      <vt:lpstr>JVM – Java Virtual Machine [4]</vt:lpstr>
      <vt:lpstr>Các công cụ lập trình với Java [5]</vt:lpstr>
      <vt:lpstr>Các công cụ lập trình với Java –notepad [5] </vt:lpstr>
      <vt:lpstr>Các công cụ lập trình với Java –eclipse [5]</vt:lpstr>
      <vt:lpstr>Các công cụ lập trình với Java – netbean [5]</vt:lpstr>
      <vt:lpstr>Các công cụ lập trình với Java – Android Studio [5]</vt:lpstr>
      <vt:lpstr>Cài đặt môi trường Java [6]</vt:lpstr>
      <vt:lpstr>Cài đặt JDK – Kiểm tra cấu hình máy [6]</vt:lpstr>
      <vt:lpstr>Cài đặt JDK [6]</vt:lpstr>
      <vt:lpstr>Cài đặt JDK [6]</vt:lpstr>
      <vt:lpstr>Cài đặt JDK – Kiểm tra [6] </vt:lpstr>
      <vt:lpstr>Cài đặt JDK – Kiểm tra [6]</vt:lpstr>
      <vt:lpstr>Cấu hình biến môi trường [7]</vt:lpstr>
      <vt:lpstr>Cấu hình biến môi trường [7]</vt:lpstr>
      <vt:lpstr>Cấu hình biến môi trường [7]</vt:lpstr>
      <vt:lpstr>Cấu hình biến môi trường [7]</vt:lpstr>
      <vt:lpstr>Cấu hình biến môi trường [7]</vt:lpstr>
      <vt:lpstr>Cấu hình biến môi trường [7]</vt:lpstr>
      <vt:lpstr>Kiểm tra phiên bản javac, java [8]</vt:lpstr>
      <vt:lpstr>Kiểm tra phiên bản javac, java [8]</vt:lpstr>
      <vt:lpstr>Chạy chương trình bằng Command Line [9]</vt:lpstr>
      <vt:lpstr>Chạy chương trình bằng Command Line [9]</vt:lpstr>
      <vt:lpstr>Chạy chương trình bằng Command Line [9]</vt:lpstr>
      <vt:lpstr>Chạy chương trình bằng Command Line [9]</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Chạy chương trình bằng Eclipse [10]</vt:lpstr>
      <vt:lpstr>Ý nghĩa các từ khóa[11]</vt:lpstr>
      <vt:lpstr>Ý nghĩa các từ khóa[11]</vt:lpstr>
      <vt:lpstr>Các cách để viết một chương trình Java[12]</vt:lpstr>
      <vt:lpstr>Các cách để viết một chương trình Java[12]</vt:lpstr>
      <vt:lpstr>Các cách để viết một chương trình Java[12]</vt:lpstr>
      <vt:lpstr>Chương trình với nhiều hàm</vt:lpstr>
      <vt:lpstr>Chương trình có sử dụng “lớp” sẵn dùng</vt:lpstr>
      <vt:lpstr>Dịch và thực thi một chương trình Java</vt:lpstr>
      <vt:lpstr>PowerPoint Presentation</vt:lpstr>
      <vt:lpstr>NỘI DUNG CHƯƠNG 1 – Phần 2</vt:lpstr>
      <vt:lpstr>Sự khác nhau giữa JDK, JRE và JVM</vt:lpstr>
      <vt:lpstr>Sự khác nhau giữa JDK, JRE và JVM</vt:lpstr>
      <vt:lpstr>Sự khác nhau giữa JDK, JRE và JVM</vt:lpstr>
      <vt:lpstr>Thư viện xuất dữ liệu</vt:lpstr>
      <vt:lpstr>Thư viện xuất dữ liệu</vt:lpstr>
      <vt:lpstr>Các ký tự đặc biệt</vt:lpstr>
      <vt:lpstr>Cách xuất dữ liệu ra màn hình</vt:lpstr>
      <vt:lpstr>Cách ghi chú lệnh trong Java</vt:lpstr>
      <vt:lpstr>Biến và kiểu dữ liệu trong Java</vt:lpstr>
      <vt:lpstr>Biến và kiểu dữ liệu trong Java</vt:lpstr>
      <vt:lpstr>Biến và kiểu dữ liệu trong Java</vt:lpstr>
      <vt:lpstr>Biến và kiểu dữ liệu trong Java</vt:lpstr>
      <vt:lpstr>Biến và kiểu dữ liệu trong Java</vt:lpstr>
      <vt:lpstr>Biến và kiểu dữ liệu trong Java</vt:lpstr>
      <vt:lpstr>Biến và kiểu dữ liệu trong Java</vt:lpstr>
      <vt:lpstr>Ép kiểu dữ liệu trong Java</vt:lpstr>
      <vt:lpstr>Ép kiểu dữ liệu trong Java</vt:lpstr>
      <vt:lpstr>Các phép toán trong Java</vt:lpstr>
      <vt:lpstr>Các phép toán trong Java</vt:lpstr>
      <vt:lpstr>Các phép toán trong Java</vt:lpstr>
      <vt:lpstr>Các phép toán trong Java</vt:lpstr>
      <vt:lpstr>Các phép toán trong Java</vt:lpstr>
      <vt:lpstr>Các phép toán trong Java</vt:lpstr>
      <vt:lpstr>Các phép toán trong Java</vt:lpstr>
      <vt:lpstr>Các phép toán trong Java</vt:lpstr>
      <vt:lpstr>Nhập dữ liệu từ bàn phím với Scanner</vt:lpstr>
      <vt:lpstr>Nhập dữ liệu từ bàn phím với Scanner</vt:lpstr>
      <vt:lpstr>Nhập dữ liệu từ bàn phím với Scanner</vt:lpstr>
      <vt:lpstr>Nhập dữ liệu từ bàn phím với Scanner</vt:lpstr>
      <vt:lpstr>Nhập dữ liệu từ bàn phím với Scanner</vt:lpstr>
      <vt:lpstr>NỘI DUNG CHƯƠNG 1 – Phần 3</vt:lpstr>
      <vt:lpstr>Cấu trúc if, if else, toán tử 3 ngôi</vt:lpstr>
      <vt:lpstr>Cấu trúc if, if else, toán tử 3 ngôi</vt:lpstr>
      <vt:lpstr>Ví dụ cấu trúc if-else</vt:lpstr>
      <vt:lpstr>Ví dụ cấu trúc if-else</vt:lpstr>
      <vt:lpstr>PowerPoint Presentation</vt:lpstr>
      <vt:lpstr>Bài tập 2</vt:lpstr>
      <vt:lpstr>Bài tập 2 – Gợi ý</vt:lpstr>
      <vt:lpstr>PowerPoint Presentation</vt:lpstr>
      <vt:lpstr>Cấu trúc if, if else, toán tử 3 ngôi</vt:lpstr>
      <vt:lpstr>Cấu trúc switch</vt:lpstr>
      <vt:lpstr>Cấu trúc switch</vt:lpstr>
      <vt:lpstr>Cấu trúc switch</vt:lpstr>
      <vt:lpstr>Ví dụ cấu trúc switch-case</vt:lpstr>
      <vt:lpstr>Ứng dụng</vt:lpstr>
      <vt:lpstr>Ứng dụng</vt:lpstr>
      <vt:lpstr>Vòng lặp while</vt:lpstr>
      <vt:lpstr>Vòng lặp while – ví dụ</vt:lpstr>
      <vt:lpstr>Vòng lặp while – ví dụ</vt:lpstr>
      <vt:lpstr>PowerPoint Presentation</vt:lpstr>
      <vt:lpstr>Vòng lặp do..while</vt:lpstr>
      <vt:lpstr>Vòng lặp do..while</vt:lpstr>
      <vt:lpstr>Vòng lặp do..while – ví dụ</vt:lpstr>
      <vt:lpstr>Vòng lặp for</vt:lpstr>
      <vt:lpstr>Vòng lặp for – ví dụ</vt:lpstr>
      <vt:lpstr>Vòng lặp for – Ví dụ</vt:lpstr>
      <vt:lpstr>Ý nghĩa và cách sử dụng break, continue</vt:lpstr>
      <vt:lpstr>Ý nghĩa và cách sử dụng break, continue</vt:lpstr>
      <vt:lpstr>Ý nghĩa và cách sử dụng break, continue</vt:lpstr>
      <vt:lpstr>Ý nghĩa và cách sử dụng break, continue</vt:lpstr>
      <vt:lpstr>Bài tập rèn luyện</vt:lpstr>
      <vt:lpstr>Bài tập rèn luyện</vt:lpstr>
      <vt:lpstr>Bài tập về nhà</vt:lpstr>
      <vt:lpstr>NỘI DUNG CHƯƠNG 1 – Phần 4 (Chuỗi)</vt:lpstr>
      <vt:lpstr>Giới thiệu chuỗi</vt:lpstr>
      <vt:lpstr>Các phương thức xử lý chuỗi thường dùng</vt:lpstr>
      <vt:lpstr>Thư viện xử lý chuỗi – StringBuilder </vt:lpstr>
      <vt:lpstr>Thư viện xử lý chuỗi – StringBuilder </vt:lpstr>
      <vt:lpstr>Thư viện xử lý chuỗi – StringTokenizer</vt:lpstr>
      <vt:lpstr>Thư viện xử lý chuỗi – StringTokenizer</vt:lpstr>
      <vt:lpstr>Khai báo chuỗi</vt:lpstr>
      <vt:lpstr>Cách sử dụng chuỗi</vt:lpstr>
      <vt:lpstr>Các phương thức xử lý chuỗi thường dùng</vt:lpstr>
      <vt:lpstr>Các phương thức xử lý chuỗi thường dùng</vt:lpstr>
      <vt:lpstr>Các phương thức xử lý chuỗi thường dùng</vt:lpstr>
      <vt:lpstr>Các phương thức xử lý trên kiểu String</vt:lpstr>
      <vt:lpstr>Các phương thức xử lý trên kiểu String</vt:lpstr>
      <vt:lpstr>Các phương thức xử lý chuỗi thường dùng</vt:lpstr>
      <vt:lpstr>Các phương thức xử lý chuỗi thường dùng</vt:lpstr>
      <vt:lpstr>Các phương thức xử lý chuỗi thường dùng</vt:lpstr>
      <vt:lpstr>Các phương thức xử lý chuỗi thường dùng</vt:lpstr>
      <vt:lpstr>Các phương thức xử lý chuỗi thường dùng</vt:lpstr>
      <vt:lpstr>Hàm so sánh chuỗi – compareTo</vt:lpstr>
      <vt:lpstr>Hàm so sánh chuỗi – compareToIgnoreCase</vt:lpstr>
      <vt:lpstr>Cách nối và chèn chuỗi</vt:lpstr>
      <vt:lpstr>Cách nối và chèn chuỗi</vt:lpstr>
      <vt:lpstr>Cách nối và chèn chuỗi</vt:lpstr>
      <vt:lpstr>Cách tách chuỗi</vt:lpstr>
      <vt:lpstr>Cách tách chuỗi</vt:lpstr>
      <vt:lpstr>Cách tách chuỗi</vt:lpstr>
      <vt:lpstr>Hàm đổi chuỗi HOA-thường</vt:lpstr>
      <vt:lpstr>Một số thao tác trên chuỗi</vt:lpstr>
      <vt:lpstr>Bài tập rèn luyện</vt:lpstr>
      <vt:lpstr>Bài tập rèn luyện</vt:lpstr>
      <vt:lpstr>NỘI DUNG CHƯƠNG 1 – Phần 5 (Mảng)</vt:lpstr>
      <vt:lpstr>Khái niệm về Mảng</vt:lpstr>
      <vt:lpstr>Khái niệm về Mảng</vt:lpstr>
      <vt:lpstr>Cách khai báo cấp phát bộ nhớ cho Mảng</vt:lpstr>
      <vt:lpstr>Cách khai báo cấp phát bộ nhớ cho Mảng</vt:lpstr>
      <vt:lpstr>Truy suất và thao tác trên Mảng</vt:lpstr>
      <vt:lpstr>Cách xuất dữ liệu Mảng</vt:lpstr>
      <vt:lpstr>Cách xuất dữ liệu Mảng</vt:lpstr>
      <vt:lpstr>Ví dụ: nhập/xuất Mảng</vt:lpstr>
      <vt:lpstr>Ví dụ: nhập/xuất Mảng</vt:lpstr>
      <vt:lpstr>PowerPoint Presentation</vt:lpstr>
      <vt:lpstr>Tìm kiếm và sắp xếp mảng</vt:lpstr>
      <vt:lpstr>Tìm kiếm và sắp xếp mảng</vt:lpstr>
      <vt:lpstr>PowerPoint Presentation</vt:lpstr>
      <vt:lpstr>PowerPoint Presentation</vt:lpstr>
      <vt:lpstr>PowerPoint Presentation</vt:lpstr>
      <vt:lpstr>Tìm kiếm và sắp xếp mảng</vt:lpstr>
      <vt:lpstr>Tìm kiếm và sắp xếp mảng</vt:lpstr>
      <vt:lpstr>Tìm kiếm và sắp xếp mảng</vt:lpstr>
      <vt:lpstr>Tìm kiếm và sắp xếp mảng</vt:lpstr>
      <vt:lpstr>Tìm kiếm và sắp xếp mảng</vt:lpstr>
      <vt:lpstr>Mảng hai chiều</vt:lpstr>
      <vt:lpstr>Mảng hai chiều</vt:lpstr>
      <vt:lpstr>Mảng hai chiều</vt:lpstr>
      <vt:lpstr>Các hạn chế của Mảng</vt:lpstr>
      <vt:lpstr>Bài tập rèn luyện</vt:lpstr>
      <vt:lpstr>Bài tập rèn luyện</vt:lpstr>
      <vt:lpstr>Bài tập rèn luyện</vt:lpstr>
      <vt:lpstr>Đọc ghi tập tin văn bản</vt:lpstr>
      <vt:lpstr>NỘI DUNG CHƯƠNG 1 – Phần 6 (Collection)</vt:lpstr>
      <vt:lpstr>Lý do sử dụng Collection</vt:lpstr>
      <vt:lpstr>Cách sử dụng ArrayList</vt:lpstr>
      <vt:lpstr>Cách sử dụng ArrayList</vt:lpstr>
      <vt:lpstr>Cách sử dụng ArrayList</vt:lpstr>
      <vt:lpstr>Cách sử dụng ArrayList – ví dụ</vt:lpstr>
      <vt:lpstr>Cách sử dụng HashMap</vt:lpstr>
      <vt:lpstr>Cách sử dụng HashMap</vt:lpstr>
      <vt:lpstr>Cách sử dụng HashMap</vt:lpstr>
      <vt:lpstr>PowerPoint Presentation</vt:lpstr>
      <vt:lpstr>PowerPoint Presentation</vt:lpstr>
      <vt:lpstr>PowerPoint Presentation</vt:lpstr>
      <vt:lpstr>Cách sử dụng HashMap</vt:lpstr>
      <vt:lpstr>Bài tập rèn luyện về ArrayList</vt:lpstr>
      <vt:lpstr>Bài tập rèn luyện về HashMap</vt:lpstr>
      <vt:lpstr>Bài tập rèn luyện</vt:lpstr>
      <vt:lpstr>Bài tập rèn luyện</vt:lpstr>
    </vt:vector>
  </TitlesOfParts>
  <Company>Presentation Magazine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 pad and pen business PowerPoint template</dc:title>
  <dc:creator>Presentation Magazine</dc:creator>
  <cp:lastModifiedBy>Vo Van Phuc</cp:lastModifiedBy>
  <cp:revision>648</cp:revision>
  <dcterms:modified xsi:type="dcterms:W3CDTF">2022-01-09T19:31:45Z</dcterms:modified>
</cp:coreProperties>
</file>